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3" r:id="rId6"/>
    <p:sldId id="267" r:id="rId7"/>
    <p:sldId id="264" r:id="rId8"/>
    <p:sldId id="259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6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B78A697-9D75-4DE8-8C28-1296A6CF43C1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2380A-A555-45D4-BC12-BE558D15D7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000" dirty="0"/>
              <a:t>Organização Automática de Fotografias de Eventos Usando K-</a:t>
            </a:r>
            <a:r>
              <a:rPr lang="pt-BR" sz="6000" dirty="0" err="1"/>
              <a:t>Means</a:t>
            </a:r>
            <a:endParaRPr lang="pt-BR" sz="6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86F77B-94DD-4D3C-A6FE-683EE07F92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719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8CF00-0FC5-4C79-92E4-B6061A4F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08215"/>
            <a:ext cx="10396882" cy="669471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conclusão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F097A081-DD2C-4953-9EE7-6FC564A2041E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85800" y="2136339"/>
            <a:ext cx="1043234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2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Objetivo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Organizar automaticamente coleções de fotos de eventos com base em similaridade visual.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Método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Algoritmo de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clusterização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K-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 técnicas de extração de características visuais: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Histograma de cores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HOG 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Histogram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Oriented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Gradients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Extração de cores dominantes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Resultados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Agrupamento eficiente em categorias visualmente semelhantes.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Conjuntos maiores resultam em maior precisão.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Complexidade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Escalável, porém custo computacional cresce com o tamanho do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Trabalhos Futuros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Explorar técnicas avançadas de extração de características e otimizar o K-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90999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64589-35D8-4DF8-B255-2C7DD326F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797615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Referencias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6367A8-8BB2-4B33-972A-686541244B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747158"/>
            <a:ext cx="10394707" cy="3627428"/>
          </a:xfrm>
        </p:spPr>
        <p:txBody>
          <a:bodyPr numCol="2">
            <a:norm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T. N. Pappas and N. S. Jayant, "An adaptive clustering algorithm for image segmentation," International Conference on Acoustics, Speech, and Signal Processing, Glasgow, UK, 1989, pp. 1667-1670, vol. 3,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doi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10.1109/ICASSP.1989.266767.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O. Marques, </a:t>
            </a:r>
            <a:r>
              <a:rPr lang="en-US" sz="16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Practical Image and Video Processing Using MATLAB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Belmont, CA, USA: Wiley-IEEE Press, 2011, pp. 35–47.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R. C. Gonzalez and R. E. Woods, </a:t>
            </a:r>
            <a:r>
              <a:rPr lang="en-US" sz="16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Digital Image Processing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3rd ed., Prentice Hall, 2007, pp. 225–265.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D. Lowe, "Object recognition from local scale-invariant features," in </a:t>
            </a:r>
            <a:r>
              <a:rPr lang="en-US" sz="16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Proc. Int. </a:t>
            </a:r>
            <a:r>
              <a:rPr lang="pt-BR" sz="16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Conf. Computer Vision</a:t>
            </a: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1999, pp. 1150-1157.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902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A3D5E-9FEA-441F-90B7-5748B6BF9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1"/>
            <a:ext cx="10396882" cy="797614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O que é k-</a:t>
            </a:r>
            <a:r>
              <a:rPr lang="pt-BR" dirty="0" err="1"/>
              <a:t>means</a:t>
            </a:r>
            <a:r>
              <a:rPr lang="pt-BR" dirty="0"/>
              <a:t>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BAF44-9E86-4FEF-896F-B78532F2D7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609810"/>
            <a:ext cx="10394707" cy="3764776"/>
          </a:xfrm>
        </p:spPr>
        <p:txBody>
          <a:bodyPr numCol="2"/>
          <a:lstStyle/>
          <a:p>
            <a:pPr algn="just"/>
            <a:r>
              <a:rPr lang="pt-BR" cap="none" dirty="0">
                <a:latin typeface="Arial" panose="020B0604020202020204" pitchFamily="34" charset="0"/>
                <a:cs typeface="Arial" panose="020B0604020202020204" pitchFamily="34" charset="0"/>
              </a:rPr>
              <a:t> O algoritmo k-</a:t>
            </a:r>
            <a:r>
              <a:rPr lang="pt-BR" cap="none" dirty="0" err="1"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r>
              <a:rPr lang="pt-BR" cap="none" dirty="0">
                <a:latin typeface="Arial" panose="020B0604020202020204" pitchFamily="34" charset="0"/>
                <a:cs typeface="Arial" panose="020B0604020202020204" pitchFamily="34" charset="0"/>
              </a:rPr>
              <a:t> é uma técnica de </a:t>
            </a:r>
            <a:r>
              <a:rPr lang="pt-BR" cap="none" dirty="0" err="1">
                <a:latin typeface="Arial" panose="020B0604020202020204" pitchFamily="34" charset="0"/>
                <a:cs typeface="Arial" panose="020B0604020202020204" pitchFamily="34" charset="0"/>
              </a:rPr>
              <a:t>clusterização</a:t>
            </a:r>
            <a:r>
              <a:rPr lang="pt-BR" cap="none" dirty="0">
                <a:latin typeface="Arial" panose="020B0604020202020204" pitchFamily="34" charset="0"/>
                <a:cs typeface="Arial" panose="020B0604020202020204" pitchFamily="34" charset="0"/>
              </a:rPr>
              <a:t> utilizada para agrupar dados de acordo com suas características e similaridades. Ele funciona de forma não supervisionada, o que significa que não requer um conjunto de dados rotulados para treinamento.14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A8E7DD5-F061-4ED0-B291-13B88F84D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922" y="1837765"/>
            <a:ext cx="4553585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4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38AD5-8366-449A-A430-56FBAAA3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797615"/>
          </a:xfrm>
        </p:spPr>
        <p:txBody>
          <a:bodyPr>
            <a:normAutofit fontScale="90000"/>
          </a:bodyPr>
          <a:lstStyle/>
          <a:p>
            <a:r>
              <a:rPr lang="pt-BR" dirty="0"/>
              <a:t>aplicação pratica pro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D3FD69-3C7E-4D35-86A4-48EDB83018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747158"/>
            <a:ext cx="10394707" cy="3627428"/>
          </a:xfrm>
        </p:spPr>
        <p:txBody>
          <a:bodyPr numCol="1">
            <a:noAutofit/>
          </a:bodyPr>
          <a:lstStyle/>
          <a:p>
            <a:pPr algn="just"/>
            <a:r>
              <a:rPr lang="pt-BR" sz="1800" cap="none" dirty="0">
                <a:latin typeface="Arial" panose="020B0604020202020204" pitchFamily="34" charset="0"/>
                <a:cs typeface="Arial" panose="020B0604020202020204" pitchFamily="34" charset="0"/>
              </a:rPr>
              <a:t>Com o aumento do uso de smartphones e câmeras digitais, a tarefa de organizar grandes volumes de fotos tornou-se cada vez mais desafiadora. Eventos como casamentos, formaturas e aniversários geram centenas ou até milhares de imagens, e categorizá-las manualmente é um processo exaustivo e demorado.</a:t>
            </a:r>
          </a:p>
          <a:p>
            <a:pPr marL="0" indent="0" algn="just">
              <a:buNone/>
            </a:pPr>
            <a:endParaRPr lang="pt-BR" sz="1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800" cap="none" dirty="0">
                <a:latin typeface="Arial" panose="020B0604020202020204" pitchFamily="34" charset="0"/>
                <a:cs typeface="Arial" panose="020B0604020202020204" pitchFamily="34" charset="0"/>
              </a:rPr>
              <a:t>Na prática, o k-</a:t>
            </a:r>
            <a:r>
              <a:rPr lang="pt-BR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r>
              <a:rPr lang="pt-BR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pode ser utilizado por fotógrafos profissionais que precisam organizar fotos rapidamente após eventos ou por empresas de gerenciamento de imagens que oferecem serviços de curadoria automática de grandes coleções. </a:t>
            </a:r>
          </a:p>
        </p:txBody>
      </p:sp>
    </p:spTree>
    <p:extLst>
      <p:ext uri="{BB962C8B-B14F-4D97-AF65-F5344CB8AC3E}">
        <p14:creationId xmlns:p14="http://schemas.microsoft.com/office/powerpoint/2010/main" val="3379995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C3E84-5E32-49A3-8420-5703E8E86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743ED2-77E8-4C40-9E3B-57EA75F9214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numCol="1">
            <a:normAutofit/>
          </a:bodyPr>
          <a:lstStyle/>
          <a:p>
            <a:pPr algn="just"/>
            <a:r>
              <a:rPr lang="pt-BR" sz="1800" cap="none" dirty="0">
                <a:latin typeface="Arial" panose="020B0604020202020204" pitchFamily="34" charset="0"/>
                <a:cs typeface="Arial" panose="020B0604020202020204" pitchFamily="34" charset="0"/>
              </a:rPr>
              <a:t>Utilizamos o algoritmo de </a:t>
            </a:r>
            <a:r>
              <a:rPr lang="pt-BR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clusterização</a:t>
            </a:r>
            <a:r>
              <a:rPr lang="pt-BR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k-</a:t>
            </a:r>
            <a:r>
              <a:rPr lang="pt-BR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r>
              <a:rPr lang="pt-BR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para agrupar automaticamente imagens de eventos com base em características visuais extraídas de cada imagem. As </a:t>
            </a:r>
            <a:r>
              <a:rPr lang="pt-BR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t-BR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selecionadas incluem histogramas de cores, HOG </a:t>
            </a:r>
            <a:r>
              <a:rPr lang="pt-BR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t-BR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e cores dominantes. O objetivo é analisar a complexidade do algoritmo e o seu funcionamento para diferentes tamanhos de entrada. </a:t>
            </a:r>
          </a:p>
          <a:p>
            <a:pPr algn="just"/>
            <a:r>
              <a:rPr lang="pt-BR" sz="1800" cap="none" dirty="0">
                <a:latin typeface="Arial" panose="020B0604020202020204" pitchFamily="34" charset="0"/>
                <a:cs typeface="Arial" panose="020B0604020202020204" pitchFamily="34" charset="0"/>
              </a:rPr>
              <a:t>Foram utilizados conjuntos de imagens de eventos contendo 30, 60, 90, 120, 150 e 210 fotos</a:t>
            </a:r>
          </a:p>
        </p:txBody>
      </p:sp>
    </p:spTree>
    <p:extLst>
      <p:ext uri="{BB962C8B-B14F-4D97-AF65-F5344CB8AC3E}">
        <p14:creationId xmlns:p14="http://schemas.microsoft.com/office/powerpoint/2010/main" val="8102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656CF-CFA8-4311-A4F1-0A5A0CEB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BD34695-6BE1-F732-374A-97292A3F8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9" y="1637951"/>
            <a:ext cx="4000499" cy="3925862"/>
          </a:xfrm>
          <a:prstGeom prst="rect">
            <a:avLst/>
          </a:prstGeom>
        </p:spPr>
      </p:pic>
      <p:sp>
        <p:nvSpPr>
          <p:cNvPr id="9" name="Chave Direita 8">
            <a:extLst>
              <a:ext uri="{FF2B5EF4-FFF2-40B4-BE49-F238E27FC236}">
                <a16:creationId xmlns:a16="http://schemas.microsoft.com/office/drawing/2014/main" id="{EFB78791-202B-B65B-8E1B-173155C83EF4}"/>
              </a:ext>
            </a:extLst>
          </p:cNvPr>
          <p:cNvSpPr/>
          <p:nvPr/>
        </p:nvSpPr>
        <p:spPr>
          <a:xfrm>
            <a:off x="4086224" y="3600882"/>
            <a:ext cx="857251" cy="1151965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D62FD5E-8C92-FDC2-431B-D929ADD3FB49}"/>
              </a:ext>
            </a:extLst>
          </p:cNvPr>
          <p:cNvSpPr txBox="1"/>
          <p:nvPr/>
        </p:nvSpPr>
        <p:spPr>
          <a:xfrm>
            <a:off x="5072062" y="3822921"/>
            <a:ext cx="39340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x (</a:t>
            </a:r>
            <a:r>
              <a:rPr lang="pt-BR" sz="40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 x W </a:t>
            </a:r>
            <a:r>
              <a:rPr lang="pt-BR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pt-BR" sz="4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pt-BR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13" name="Colchete Direito 12">
            <a:extLst>
              <a:ext uri="{FF2B5EF4-FFF2-40B4-BE49-F238E27FC236}">
                <a16:creationId xmlns:a16="http://schemas.microsoft.com/office/drawing/2014/main" id="{FD9082D0-EA76-5A2A-F419-33C02B235072}"/>
              </a:ext>
            </a:extLst>
          </p:cNvPr>
          <p:cNvSpPr/>
          <p:nvPr/>
        </p:nvSpPr>
        <p:spPr>
          <a:xfrm>
            <a:off x="2768919" y="3822921"/>
            <a:ext cx="45719" cy="334742"/>
          </a:xfrm>
          <a:prstGeom prst="rightBracket">
            <a:avLst/>
          </a:prstGeom>
          <a:ln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56A97B6-02A0-7103-711E-EF32F6D53228}"/>
              </a:ext>
            </a:extLst>
          </p:cNvPr>
          <p:cNvSpPr txBox="1"/>
          <p:nvPr/>
        </p:nvSpPr>
        <p:spPr>
          <a:xfrm>
            <a:off x="2814638" y="380753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 x W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213C4F6-6CAF-2141-C373-4A978F7EF08B}"/>
              </a:ext>
            </a:extLst>
          </p:cNvPr>
          <p:cNvSpPr txBox="1"/>
          <p:nvPr/>
        </p:nvSpPr>
        <p:spPr>
          <a:xfrm>
            <a:off x="978044" y="414227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7" name="Colchete Direito 16">
            <a:extLst>
              <a:ext uri="{FF2B5EF4-FFF2-40B4-BE49-F238E27FC236}">
                <a16:creationId xmlns:a16="http://schemas.microsoft.com/office/drawing/2014/main" id="{A513A761-4A24-E8B2-3F75-770B16A6D900}"/>
              </a:ext>
            </a:extLst>
          </p:cNvPr>
          <p:cNvSpPr/>
          <p:nvPr/>
        </p:nvSpPr>
        <p:spPr>
          <a:xfrm rot="10800000">
            <a:off x="1280915" y="4176864"/>
            <a:ext cx="45719" cy="334742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5464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656CF-CFA8-4311-A4F1-0A5A0CEB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BD34695-6BE1-F732-374A-97292A3F8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9" y="1637951"/>
            <a:ext cx="4000499" cy="3925862"/>
          </a:xfrm>
          <a:prstGeom prst="rect">
            <a:avLst/>
          </a:prstGeom>
        </p:spPr>
      </p:pic>
      <p:sp>
        <p:nvSpPr>
          <p:cNvPr id="9" name="Chave Direita 8">
            <a:extLst>
              <a:ext uri="{FF2B5EF4-FFF2-40B4-BE49-F238E27FC236}">
                <a16:creationId xmlns:a16="http://schemas.microsoft.com/office/drawing/2014/main" id="{EFB78791-202B-B65B-8E1B-173155C83EF4}"/>
              </a:ext>
            </a:extLst>
          </p:cNvPr>
          <p:cNvSpPr/>
          <p:nvPr/>
        </p:nvSpPr>
        <p:spPr>
          <a:xfrm>
            <a:off x="4086224" y="3600882"/>
            <a:ext cx="857251" cy="1151965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D62FD5E-8C92-FDC2-431B-D929ADD3FB49}"/>
              </a:ext>
            </a:extLst>
          </p:cNvPr>
          <p:cNvSpPr txBox="1"/>
          <p:nvPr/>
        </p:nvSpPr>
        <p:spPr>
          <a:xfrm>
            <a:off x="5072062" y="3822921"/>
            <a:ext cx="4818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O (</a:t>
            </a:r>
            <a:r>
              <a:rPr lang="pt-BR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x (</a:t>
            </a:r>
            <a:r>
              <a:rPr lang="pt-BR" sz="40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 x W </a:t>
            </a:r>
            <a:r>
              <a:rPr lang="pt-BR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pt-BR" sz="4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pt-BR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" name="Colchete Direito 12">
            <a:extLst>
              <a:ext uri="{FF2B5EF4-FFF2-40B4-BE49-F238E27FC236}">
                <a16:creationId xmlns:a16="http://schemas.microsoft.com/office/drawing/2014/main" id="{FD9082D0-EA76-5A2A-F419-33C02B235072}"/>
              </a:ext>
            </a:extLst>
          </p:cNvPr>
          <p:cNvSpPr/>
          <p:nvPr/>
        </p:nvSpPr>
        <p:spPr>
          <a:xfrm>
            <a:off x="2768919" y="3822921"/>
            <a:ext cx="45719" cy="334742"/>
          </a:xfrm>
          <a:prstGeom prst="rightBracket">
            <a:avLst/>
          </a:prstGeom>
          <a:ln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56A97B6-02A0-7103-711E-EF32F6D53228}"/>
              </a:ext>
            </a:extLst>
          </p:cNvPr>
          <p:cNvSpPr txBox="1"/>
          <p:nvPr/>
        </p:nvSpPr>
        <p:spPr>
          <a:xfrm>
            <a:off x="2814638" y="380753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 x W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213C4F6-6CAF-2141-C373-4A978F7EF08B}"/>
              </a:ext>
            </a:extLst>
          </p:cNvPr>
          <p:cNvSpPr txBox="1"/>
          <p:nvPr/>
        </p:nvSpPr>
        <p:spPr>
          <a:xfrm>
            <a:off x="978044" y="414227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7" name="Colchete Direito 16">
            <a:extLst>
              <a:ext uri="{FF2B5EF4-FFF2-40B4-BE49-F238E27FC236}">
                <a16:creationId xmlns:a16="http://schemas.microsoft.com/office/drawing/2014/main" id="{A513A761-4A24-E8B2-3F75-770B16A6D900}"/>
              </a:ext>
            </a:extLst>
          </p:cNvPr>
          <p:cNvSpPr/>
          <p:nvPr/>
        </p:nvSpPr>
        <p:spPr>
          <a:xfrm rot="10800000">
            <a:off x="1280915" y="4176864"/>
            <a:ext cx="45719" cy="334742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C303F2F-E30D-8BA6-C4A8-3551A7AAB024}"/>
              </a:ext>
            </a:extLst>
          </p:cNvPr>
          <p:cNvSpPr txBox="1"/>
          <p:nvPr/>
        </p:nvSpPr>
        <p:spPr>
          <a:xfrm>
            <a:off x="2768919" y="4821238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N x F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E65C139-B320-FB22-8692-BEC74E703079}"/>
              </a:ext>
            </a:extLst>
          </p:cNvPr>
          <p:cNvSpPr txBox="1"/>
          <p:nvPr/>
        </p:nvSpPr>
        <p:spPr>
          <a:xfrm>
            <a:off x="2018046" y="5020236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N x F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1AD5C71-498D-6FAC-F58D-DA3D5F50D877}"/>
              </a:ext>
            </a:extLst>
          </p:cNvPr>
          <p:cNvSpPr txBox="1"/>
          <p:nvPr/>
        </p:nvSpPr>
        <p:spPr>
          <a:xfrm>
            <a:off x="2948488" y="5192327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N x H x W</a:t>
            </a:r>
          </a:p>
        </p:txBody>
      </p:sp>
    </p:spTree>
    <p:extLst>
      <p:ext uri="{BB962C8B-B14F-4D97-AF65-F5344CB8AC3E}">
        <p14:creationId xmlns:p14="http://schemas.microsoft.com/office/powerpoint/2010/main" val="2950597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638ECF7-00F7-4E43-8D84-1E38E6B9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Complexidade</a:t>
            </a:r>
          </a:p>
        </p:txBody>
      </p:sp>
      <p:sp>
        <p:nvSpPr>
          <p:cNvPr id="15" name="Espaço Reservado para Conteúdo 14">
            <a:extLst>
              <a:ext uri="{FF2B5EF4-FFF2-40B4-BE49-F238E27FC236}">
                <a16:creationId xmlns:a16="http://schemas.microsoft.com/office/drawing/2014/main" id="{10699934-FD23-4B3D-B914-B2749ECCFA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394707" cy="3311189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pt-BR" sz="1800" dirty="0"/>
              <a:t> </a:t>
            </a:r>
            <a:r>
              <a:rPr lang="pt-BR" sz="1800" cap="none" dirty="0">
                <a:latin typeface="Arial" panose="020B0604020202020204" pitchFamily="34" charset="0"/>
                <a:cs typeface="Arial" panose="020B0604020202020204" pitchFamily="34" charset="0"/>
              </a:rPr>
              <a:t>A complexidade </a:t>
            </a:r>
            <a:r>
              <a:rPr lang="pt-BR" sz="1800" b="1" cap="none" dirty="0">
                <a:latin typeface="Arial" panose="020B0604020202020204" pitchFamily="34" charset="0"/>
                <a:cs typeface="Arial" panose="020B0604020202020204" pitchFamily="34" charset="0"/>
              </a:rPr>
              <a:t>O( N ( H x W + F)) </a:t>
            </a:r>
            <a:r>
              <a:rPr lang="pt-BR" sz="1800" cap="none" dirty="0">
                <a:latin typeface="Arial" panose="020B0604020202020204" pitchFamily="34" charset="0"/>
                <a:cs typeface="Arial" panose="020B0604020202020204" pitchFamily="34" charset="0"/>
              </a:rPr>
              <a:t>faz com que o custo desse algoritmo aumente linearmente com o aumento do conjunto de dados, além do tamanho das imagens também impactar no custo (imagens profissionais costumam ter resolução mais alta). </a:t>
            </a:r>
          </a:p>
          <a:p>
            <a:pPr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Total = O(1) + O(N x H x W + N x F)+ O(N x F) + O(N x F) + O(N x H x W)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Total = O( N ( H x W + F))</a:t>
            </a:r>
            <a:endParaRPr lang="pt-BR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745610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30F4D-9248-4F0C-B881-9EF14B090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gráficos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D9D8D0D3-8904-4AB2-B8FD-2997267F3D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Teste com 30 fotos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3211FDA9-11E1-4256-AB5E-280A7AB33FC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58076" y="2862263"/>
            <a:ext cx="4343385" cy="2513012"/>
          </a:xfrm>
        </p:spPr>
      </p:pic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BA8F61E-357E-4853-BC5D-A151F1F79D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Teste com 60 fotos</a:t>
            </a:r>
          </a:p>
        </p:txBody>
      </p:sp>
      <p:pic>
        <p:nvPicPr>
          <p:cNvPr id="13" name="Espaço Reservado para Conteúdo 12">
            <a:extLst>
              <a:ext uri="{FF2B5EF4-FFF2-40B4-BE49-F238E27FC236}">
                <a16:creationId xmlns:a16="http://schemas.microsoft.com/office/drawing/2014/main" id="{09D6E09C-42F9-4A26-B22A-6F23FF644AE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427294" y="2862263"/>
            <a:ext cx="4222150" cy="2513012"/>
          </a:xfrm>
        </p:spPr>
      </p:pic>
    </p:spTree>
    <p:extLst>
      <p:ext uri="{BB962C8B-B14F-4D97-AF65-F5344CB8AC3E}">
        <p14:creationId xmlns:p14="http://schemas.microsoft.com/office/powerpoint/2010/main" val="2875237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AFD7693-4BC4-43C2-ADFF-A2E471F2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gráficos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C1B303E-6551-4B47-B51D-AD7482087E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Teste com 150 fotos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4CCE7110-207B-4382-890D-1508199E2B6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95179" y="2862263"/>
            <a:ext cx="4269180" cy="2513012"/>
          </a:xfrm>
        </p:spPr>
      </p:pic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A78F52F4-60D2-4A25-AC7A-FFA52EE24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Teste com 210 fotos</a:t>
            </a:r>
          </a:p>
        </p:txBody>
      </p:sp>
      <p:pic>
        <p:nvPicPr>
          <p:cNvPr id="13" name="Espaço Reservado para Conteúdo 12">
            <a:extLst>
              <a:ext uri="{FF2B5EF4-FFF2-40B4-BE49-F238E27FC236}">
                <a16:creationId xmlns:a16="http://schemas.microsoft.com/office/drawing/2014/main" id="{C9909B56-38F5-429F-9525-8C4FABBE04D9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406338" y="2862263"/>
            <a:ext cx="4264061" cy="2513012"/>
          </a:xfrm>
        </p:spPr>
      </p:pic>
    </p:spTree>
    <p:extLst>
      <p:ext uri="{BB962C8B-B14F-4D97-AF65-F5344CB8AC3E}">
        <p14:creationId xmlns:p14="http://schemas.microsoft.com/office/powerpoint/2010/main" val="1560923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89</TotalTime>
  <Words>608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Impact</vt:lpstr>
      <vt:lpstr>Evento Principal</vt:lpstr>
      <vt:lpstr>Organização Automática de Fotografias de Eventos Usando K-Means</vt:lpstr>
      <vt:lpstr>O que é k-means ?</vt:lpstr>
      <vt:lpstr>aplicação pratica pro problema</vt:lpstr>
      <vt:lpstr>METODOLOGIA</vt:lpstr>
      <vt:lpstr>algoritmo</vt:lpstr>
      <vt:lpstr>algoritmo</vt:lpstr>
      <vt:lpstr>Complexidade</vt:lpstr>
      <vt:lpstr>gráficos</vt:lpstr>
      <vt:lpstr>gráficos</vt:lpstr>
      <vt:lpstr>conclusão</vt:lpstr>
      <vt:lpstr>Referencias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Organização Automática de Fotografias de Eventos Usando K-Means</dc:title>
  <dc:creator>Mateus Moraes</dc:creator>
  <cp:lastModifiedBy>Bárbara Z</cp:lastModifiedBy>
  <cp:revision>8</cp:revision>
  <dcterms:created xsi:type="dcterms:W3CDTF">2024-09-22T12:51:55Z</dcterms:created>
  <dcterms:modified xsi:type="dcterms:W3CDTF">2024-09-22T23:13:52Z</dcterms:modified>
</cp:coreProperties>
</file>