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83577ba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83577ba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0d66742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0d66742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e3ce6b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9e3ce6b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15c4ee8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815c4ee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420c20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420c20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e1f85627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e1f85627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85c2956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85c2956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01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História da web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História da Web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4"/>
          <p:cNvGrpSpPr/>
          <p:nvPr/>
        </p:nvGrpSpPr>
        <p:grpSpPr>
          <a:xfrm>
            <a:off x="1708" y="1676838"/>
            <a:ext cx="9140585" cy="1789834"/>
            <a:chOff x="3154233" y="1948657"/>
            <a:chExt cx="8372032" cy="1639342"/>
          </a:xfrm>
        </p:grpSpPr>
        <p:sp>
          <p:nvSpPr>
            <p:cNvPr id="67" name="Google Shape;67;p14"/>
            <p:cNvSpPr/>
            <p:nvPr/>
          </p:nvSpPr>
          <p:spPr>
            <a:xfrm>
              <a:off x="3485666" y="3079473"/>
              <a:ext cx="8040600" cy="133500"/>
            </a:xfrm>
            <a:prstGeom prst="rect">
              <a:avLst/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3154233" y="3216600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BR" sz="1200">
                  <a:latin typeface="Roboto"/>
                  <a:ea typeface="Roboto"/>
                  <a:cs typeface="Roboto"/>
                  <a:sym typeface="Roboto"/>
                </a:rPr>
                <a:t>Década 60 - 70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3386766" y="1948657"/>
              <a:ext cx="20454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latin typeface="Roboto"/>
                  <a:ea typeface="Roboto"/>
                  <a:cs typeface="Roboto"/>
                  <a:sym typeface="Roboto"/>
                </a:rPr>
                <a:t>Guerra Fria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latin typeface="Roboto"/>
                  <a:ea typeface="Roboto"/>
                  <a:cs typeface="Roboto"/>
                  <a:sym typeface="Roboto"/>
                </a:rPr>
                <a:t>Precursora da Internet: </a:t>
              </a:r>
              <a:r>
                <a:rPr b="1" lang="pt-BR" sz="1200">
                  <a:latin typeface="Roboto"/>
                  <a:ea typeface="Roboto"/>
                  <a:cs typeface="Roboto"/>
                  <a:sym typeface="Roboto"/>
                </a:rPr>
                <a:t>Arpanet</a:t>
              </a:r>
              <a:r>
                <a:rPr lang="pt-BR" sz="1200">
                  <a:latin typeface="Roboto"/>
                  <a:ea typeface="Roboto"/>
                  <a:cs typeface="Roboto"/>
                  <a:sym typeface="Roboto"/>
                </a:rPr>
                <a:t>(Advanced Research Projects Agency Network)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0" name="Google Shape;70;p14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71" name="Google Shape;71;p14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2" name="Google Shape;72;p14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349" y="959875"/>
            <a:ext cx="2169490" cy="17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8475" y="3466664"/>
            <a:ext cx="2532874" cy="129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5550" y="3268925"/>
            <a:ext cx="2750825" cy="16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2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81" name="Google Shape;81;p1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História da Web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15"/>
          <p:cNvGrpSpPr/>
          <p:nvPr/>
        </p:nvGrpSpPr>
        <p:grpSpPr>
          <a:xfrm>
            <a:off x="-48" y="2350177"/>
            <a:ext cx="9144110" cy="2052173"/>
            <a:chOff x="1828202" y="2567179"/>
            <a:chExt cx="8375261" cy="1879623"/>
          </a:xfrm>
        </p:grpSpPr>
        <p:sp>
          <p:nvSpPr>
            <p:cNvPr id="84" name="Google Shape;84;p15"/>
            <p:cNvSpPr/>
            <p:nvPr/>
          </p:nvSpPr>
          <p:spPr>
            <a:xfrm>
              <a:off x="2191063" y="3079473"/>
              <a:ext cx="8012400" cy="1335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1828202" y="2567179"/>
              <a:ext cx="9717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BR" sz="1200">
                  <a:latin typeface="Roboto"/>
                  <a:ea typeface="Roboto"/>
                  <a:cs typeface="Roboto"/>
                  <a:sym typeface="Roboto"/>
                </a:rPr>
                <a:t>Década de 70 - 80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2073401" y="3503002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Protocolos NCP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Network Control Protocol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7" name="Google Shape;87;p15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88" name="Google Shape;88;p15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9" name="Google Shape;89;p15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650" y="3211750"/>
            <a:ext cx="1931750" cy="19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4188" y="872900"/>
            <a:ext cx="2052175" cy="205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9828" y="872900"/>
            <a:ext cx="3434222" cy="193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5"/>
          <p:cNvCxnSpPr/>
          <p:nvPr/>
        </p:nvCxnSpPr>
        <p:spPr>
          <a:xfrm rot="10800000">
            <a:off x="4231659" y="2652986"/>
            <a:ext cx="0" cy="39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5"/>
          <p:cNvSpPr/>
          <p:nvPr/>
        </p:nvSpPr>
        <p:spPr>
          <a:xfrm rot="10800000">
            <a:off x="4181251" y="2611449"/>
            <a:ext cx="100800" cy="10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4231660" y="1494959"/>
            <a:ext cx="18375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Protocolos TCP/IP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Transmission Control Protocol e Internet Protocol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 rot="10800000">
            <a:off x="7110234" y="2979961"/>
            <a:ext cx="0" cy="39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5"/>
          <p:cNvSpPr/>
          <p:nvPr/>
        </p:nvSpPr>
        <p:spPr>
          <a:xfrm rot="10800000">
            <a:off x="7059826" y="3325862"/>
            <a:ext cx="100800" cy="10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7110235" y="3467934"/>
            <a:ext cx="18375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Criação do correio eletrônico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27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04" name="Google Shape;104;p1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História da Web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05" name="Google Shape;10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850" y="3333238"/>
            <a:ext cx="2426700" cy="15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2100" y="915842"/>
            <a:ext cx="2503875" cy="18778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6"/>
          <p:cNvGrpSpPr/>
          <p:nvPr/>
        </p:nvGrpSpPr>
        <p:grpSpPr>
          <a:xfrm>
            <a:off x="1708" y="1676838"/>
            <a:ext cx="9140585" cy="1789834"/>
            <a:chOff x="3154233" y="1948657"/>
            <a:chExt cx="8372032" cy="1639342"/>
          </a:xfrm>
        </p:grpSpPr>
        <p:sp>
          <p:nvSpPr>
            <p:cNvPr id="109" name="Google Shape;109;p16"/>
            <p:cNvSpPr/>
            <p:nvPr/>
          </p:nvSpPr>
          <p:spPr>
            <a:xfrm>
              <a:off x="3485666" y="3079473"/>
              <a:ext cx="8040600" cy="133500"/>
            </a:xfrm>
            <a:prstGeom prst="rect">
              <a:avLst/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154233" y="3216600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BR" sz="1200">
                  <a:latin typeface="Roboto"/>
                  <a:ea typeface="Roboto"/>
                  <a:cs typeface="Roboto"/>
                  <a:sym typeface="Roboto"/>
                </a:rPr>
                <a:t>Década 80 - 90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386766" y="1948657"/>
              <a:ext cx="20454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latin typeface="Roboto"/>
                  <a:ea typeface="Roboto"/>
                  <a:cs typeface="Roboto"/>
                  <a:sym typeface="Roboto"/>
                </a:rPr>
                <a:t>Grandes redes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latin typeface="Roboto"/>
                  <a:ea typeface="Roboto"/>
                  <a:cs typeface="Roboto"/>
                  <a:sym typeface="Roboto"/>
                </a:rPr>
                <a:t>Uso do TCP/IP pela Arpanet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2" name="Google Shape;112;p16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113" name="Google Shape;113;p1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" name="Google Shape;114;p1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15" name="Google Shape;115;p16"/>
          <p:cNvCxnSpPr/>
          <p:nvPr/>
        </p:nvCxnSpPr>
        <p:spPr>
          <a:xfrm>
            <a:off x="6098715" y="2900917"/>
            <a:ext cx="0" cy="39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6"/>
          <p:cNvSpPr/>
          <p:nvPr/>
        </p:nvSpPr>
        <p:spPr>
          <a:xfrm>
            <a:off x="6048324" y="3232454"/>
            <a:ext cx="100800" cy="10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6098713" y="3466663"/>
            <a:ext cx="22332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"/>
                <a:ea typeface="Roboto"/>
                <a:cs typeface="Roboto"/>
                <a:sym typeface="Roboto"/>
              </a:rPr>
              <a:t> Mudanças 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Desmembramento da Arpanet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22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História da Web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24" name="Google Shape;12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17"/>
          <p:cNvGrpSpPr/>
          <p:nvPr/>
        </p:nvGrpSpPr>
        <p:grpSpPr>
          <a:xfrm>
            <a:off x="-48" y="2350177"/>
            <a:ext cx="9144110" cy="2052173"/>
            <a:chOff x="1828202" y="2567179"/>
            <a:chExt cx="8375261" cy="1879623"/>
          </a:xfrm>
        </p:grpSpPr>
        <p:sp>
          <p:nvSpPr>
            <p:cNvPr id="126" name="Google Shape;126;p17"/>
            <p:cNvSpPr/>
            <p:nvPr/>
          </p:nvSpPr>
          <p:spPr>
            <a:xfrm>
              <a:off x="2191063" y="3079473"/>
              <a:ext cx="8012400" cy="1335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1828202" y="2567179"/>
              <a:ext cx="9717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BR" sz="1200">
                  <a:latin typeface="Roboto"/>
                  <a:ea typeface="Roboto"/>
                  <a:cs typeface="Roboto"/>
                  <a:sym typeface="Roboto"/>
                </a:rPr>
                <a:t>Década 90 - atualmente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2073401" y="3503002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HTTP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Network Control Protocol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" name="Google Shape;129;p17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130" name="Google Shape;130;p17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1" name="Google Shape;131;p17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32" name="Google Shape;132;p17"/>
          <p:cNvCxnSpPr/>
          <p:nvPr/>
        </p:nvCxnSpPr>
        <p:spPr>
          <a:xfrm rot="10800000">
            <a:off x="4231659" y="2652986"/>
            <a:ext cx="0" cy="39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17"/>
          <p:cNvSpPr/>
          <p:nvPr/>
        </p:nvSpPr>
        <p:spPr>
          <a:xfrm rot="10800000">
            <a:off x="4181251" y="2611449"/>
            <a:ext cx="100800" cy="10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4231660" y="1494959"/>
            <a:ext cx="18375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WWW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Transmission Control Protocol e Internet Protocol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rot="10800000">
            <a:off x="7110234" y="2979961"/>
            <a:ext cx="0" cy="39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7"/>
          <p:cNvSpPr/>
          <p:nvPr/>
        </p:nvSpPr>
        <p:spPr>
          <a:xfrm rot="10800000">
            <a:off x="7059826" y="3325862"/>
            <a:ext cx="100800" cy="10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7110235" y="3467934"/>
            <a:ext cx="18375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Criação do correio eletrônico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850" y="872900"/>
            <a:ext cx="1931749" cy="19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950" y="3372350"/>
            <a:ext cx="2906100" cy="14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6200" y="1323525"/>
            <a:ext cx="2208209" cy="10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7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46" name="Google Shape;146;p1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47" name="Google Shape;14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8"/>
          <p:cNvSpPr txBox="1"/>
          <p:nvPr/>
        </p:nvSpPr>
        <p:spPr>
          <a:xfrm>
            <a:off x="5452500" y="1710050"/>
            <a:ext cx="2982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29E"/>
                </a:solidFill>
                <a:latin typeface="Consolas"/>
                <a:ea typeface="Consolas"/>
                <a:cs typeface="Consolas"/>
                <a:sym typeface="Consolas"/>
              </a:rPr>
              <a:t>Versões das tecnologias</a:t>
            </a:r>
            <a:endParaRPr sz="1600">
              <a:solidFill>
                <a:srgbClr val="FF029E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452500" y="2447525"/>
            <a:ext cx="33717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pt-BR" sz="1300">
                <a:latin typeface="Roboto"/>
                <a:ea typeface="Roboto"/>
                <a:cs typeface="Roboto"/>
                <a:sym typeface="Roboto"/>
              </a:rPr>
              <a:t>HTML5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pt-BR" sz="1300">
                <a:latin typeface="Roboto"/>
                <a:ea typeface="Roboto"/>
                <a:cs typeface="Roboto"/>
                <a:sym typeface="Roboto"/>
              </a:rPr>
              <a:t>CSS3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pt-BR" sz="1300">
                <a:latin typeface="Roboto"/>
                <a:ea typeface="Roboto"/>
                <a:cs typeface="Roboto"/>
                <a:sym typeface="Roboto"/>
              </a:rPr>
              <a:t>Javascript com ecmascript versão 11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10050"/>
            <a:ext cx="5147700" cy="2416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2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56" name="Google Shape;156;p1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Links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57" name="Google Shape;15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19"/>
          <p:cNvSpPr txBox="1"/>
          <p:nvPr/>
        </p:nvSpPr>
        <p:spPr>
          <a:xfrm>
            <a:off x="260600" y="1004500"/>
            <a:ext cx="8554800" cy="2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https://www.tecmundo.com.br/infografico/9847-a-historia-da-internet-pre-decada-de-60-ate-anos-80-infografico-.htm - História da internet por Tecmundo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https://www.techtudo.com.br/artigos/noticia/2013/04/internet-completa-44-anos-relembre-historia-da-web.html - </a:t>
            </a:r>
            <a:r>
              <a:rPr lang="pt-BR">
                <a:solidFill>
                  <a:schemeClr val="dk1"/>
                </a:solidFill>
              </a:rPr>
              <a:t>História da internet por </a:t>
            </a:r>
            <a:r>
              <a:rPr lang="pt-BR"/>
              <a:t>Techtudo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https://rockcontent.com/br/blog/historia-da-internet/- </a:t>
            </a:r>
            <a:r>
              <a:rPr lang="pt-BR">
                <a:solidFill>
                  <a:schemeClr val="dk1"/>
                </a:solidFill>
              </a:rPr>
              <a:t>História da internet por Rockcontent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01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História da web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