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fe23ddbc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fe23ddbc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fe23ddbc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fe23ddbc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fe23ddbc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fe23ddbc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fe23ddbc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fe23ddbc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fe23ddbc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fe23ddbc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fe23ddbc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fe23ddbc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fe23ddbc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fe23ddbc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fe23ddbc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fe23ddbc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fe23ddbc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fe23ddbc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fe23ddbc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fe23ddbc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420c20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420c20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fe23ddbc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fe23ddbc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77edfa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77edfa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77edfa9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77edfa9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77edfa9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77edfa9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77edfa9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77edfa9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77edfa9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77edfa9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77edfa96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677edfa9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77edfa9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677edfa9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677edfa9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677edfa9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77edfa96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77edfa96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e356fa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e356fa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77edfa9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77edfa9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677edfa96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677edfa9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77edfa96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77edfa96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677edfa96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677edfa96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77edfa96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77edfa96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677edfa96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677edfa96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77edfa96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77edfa96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677edfa96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677edfa96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77edfa96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677edfa96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677edfa96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677edfa96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fe23ddbc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fe23ddbc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677edfa9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677edfa9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677edfa96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677edfa96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77edfa9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77edfa9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fe23ddbc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fe23ddbc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e23ddbc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e23ddbc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420c207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420c207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e23ddbc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fe23ddbc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fe23ddbc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fe23ddbc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02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HTML(Parte 1)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8" name="Google Shape;16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2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70" name="Google Shape;170;p22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22" title="2"/>
          <p:cNvSpPr txBox="1"/>
          <p:nvPr/>
        </p:nvSpPr>
        <p:spPr>
          <a:xfrm>
            <a:off x="803850" y="1701850"/>
            <a:ext cx="7536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Criação uma página web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apresentar um conteúdo criamos uma página web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78" name="Google Shape;178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9" name="Google Shape;17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23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81" name="Google Shape;181;p23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" name="Google Shape;183;p23" title="2"/>
          <p:cNvSpPr txBox="1"/>
          <p:nvPr/>
        </p:nvSpPr>
        <p:spPr>
          <a:xfrm>
            <a:off x="803850" y="1701850"/>
            <a:ext cx="7536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Criação uma página web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apresentar um conteúdo criamos uma página web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arquivo .html com nosso texto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9" name="Google Shape;189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0" name="Google Shape;19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24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92" name="Google Shape;192;p24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p24" title="2"/>
          <p:cNvSpPr txBox="1"/>
          <p:nvPr/>
        </p:nvSpPr>
        <p:spPr>
          <a:xfrm>
            <a:off x="803850" y="1701850"/>
            <a:ext cx="7536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Criação uma página web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apresentar um conteúdo criamos uma página web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arquivo .html com nosso texto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Abrimos esse arquivo no navegador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0" name="Google Shape;200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1" name="Google Shape;20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25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03" name="Google Shape;203;p25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25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Página de instituição de caridade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fictícia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1" name="Google Shape;211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2" name="Google Shape;21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26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14" name="Google Shape;214;p26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6" name="Google Shape;216;p26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Página de instituição de caridade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fictícia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Ideia inicial é um mostrar um texto simples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2" name="Google Shape;222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3" name="Google Shape;22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27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25" name="Google Shape;225;p27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" name="Google Shape;227;p27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Página de instituição de caridade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fictícia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Ideia inicial é um mostrar um texto simples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tenha uma formatação adequada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3" name="Google Shape;233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4" name="Google Shape;23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8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36" name="Google Shape;236;p28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28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Página de instituição de caridade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fictícia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Ideia inicial é um mostrar um texto simples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tenha uma formatação adequada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900" y="3187525"/>
            <a:ext cx="3000729" cy="1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5" name="Google Shape;245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46" name="Google Shape;24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29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48" name="Google Shape;248;p29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Google Shape;250;p29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Hands-on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arquivo .html e abrimos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49" y="2173125"/>
            <a:ext cx="3354850" cy="2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7" name="Google Shape;257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8" name="Google Shape;25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30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60" name="Google Shape;260;p30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2" name="Google Shape;262;p30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Hands-on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arquivo .html e abrimos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49" y="2173125"/>
            <a:ext cx="3354850" cy="2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9" name="Google Shape;269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0" name="Google Shape;27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31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72" name="Google Shape;272;p31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" name="Google Shape;274;p31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Hands-on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arquivo .html e abrimos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Desorganizado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49" y="2173125"/>
            <a:ext cx="3354850" cy="2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0" y="840975"/>
            <a:ext cx="4849350" cy="41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452500" y="1710050"/>
            <a:ext cx="298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29E"/>
                </a:solidFill>
                <a:latin typeface="Consolas"/>
                <a:ea typeface="Consolas"/>
                <a:cs typeface="Consolas"/>
                <a:sym typeface="Consolas"/>
              </a:rPr>
              <a:t>Três elementos em um site</a:t>
            </a:r>
            <a:endParaRPr sz="1600">
              <a:solidFill>
                <a:srgbClr val="FF029E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452500" y="2447525"/>
            <a:ext cx="3371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 é uma Linguagem de Marcação de Hipertexto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 são Folhas de Estilo em Cascatas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 é uma linguagem de programação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1" name="Google Shape;281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2" name="Google Shape;28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32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284" name="Google Shape;284;p32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Site exemplo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6" name="Google Shape;286;p32" title="2"/>
          <p:cNvSpPr txBox="1"/>
          <p:nvPr/>
        </p:nvSpPr>
        <p:spPr>
          <a:xfrm>
            <a:off x="803850" y="1701850"/>
            <a:ext cx="753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Hands-on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arquivo .html e abrimos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Desorganizado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 formatação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49" y="2173125"/>
            <a:ext cx="3354850" cy="2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3" name="Google Shape;293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4" name="Google Shape;29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96" name="Google Shape;296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33" title="2"/>
          <p:cNvSpPr txBox="1"/>
          <p:nvPr/>
        </p:nvSpPr>
        <p:spPr>
          <a:xfrm>
            <a:off x="803850" y="1701850"/>
            <a:ext cx="48972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399" y="2388300"/>
            <a:ext cx="4236124" cy="2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 title="2"/>
          <p:cNvSpPr txBox="1"/>
          <p:nvPr/>
        </p:nvSpPr>
        <p:spPr>
          <a:xfrm>
            <a:off x="803850" y="1701850"/>
            <a:ext cx="3768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 que são tags?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Tags são como caixas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06" name="Google Shape;306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07" name="Google Shape;30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09" name="Google Shape;309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1" name="Google Shape;311;p34" title="2"/>
          <p:cNvSpPr txBox="1"/>
          <p:nvPr/>
        </p:nvSpPr>
        <p:spPr>
          <a:xfrm>
            <a:off x="803850" y="1701850"/>
            <a:ext cx="48972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399" y="2388300"/>
            <a:ext cx="4236124" cy="2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 title="2"/>
          <p:cNvSpPr txBox="1"/>
          <p:nvPr/>
        </p:nvSpPr>
        <p:spPr>
          <a:xfrm>
            <a:off x="803850" y="1701850"/>
            <a:ext cx="3768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 que são tags?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Tags são como caixas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Elas dizem algo sobre conteúdo que está entre suas tags de abertura e fechamento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19" name="Google Shape;319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0" name="Google Shape;32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3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22" name="Google Shape;322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4" name="Google Shape;324;p35" title="2"/>
          <p:cNvSpPr txBox="1"/>
          <p:nvPr/>
        </p:nvSpPr>
        <p:spPr>
          <a:xfrm>
            <a:off x="803850" y="1701850"/>
            <a:ext cx="48972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399" y="2388300"/>
            <a:ext cx="4236124" cy="25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 title="2"/>
          <p:cNvSpPr txBox="1"/>
          <p:nvPr/>
        </p:nvSpPr>
        <p:spPr>
          <a:xfrm>
            <a:off x="803850" y="1701850"/>
            <a:ext cx="3768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 que são tags?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Tags são como caixas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Elas dizem algo sobre conteúdo que está entre suas tags de abertura e fechamento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funciona por meio dessas tags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32" name="Google Shape;332;p3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3" name="Google Shape;33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3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35" name="Google Shape;335;p3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7" name="Google Shape;337;p36"/>
          <p:cNvPicPr preferRelativeResize="0"/>
          <p:nvPr/>
        </p:nvPicPr>
        <p:blipFill rotWithShape="1">
          <a:blip r:embed="rId4">
            <a:alphaModFix/>
          </a:blip>
          <a:srcRect b="29253" l="0" r="0" t="0"/>
          <a:stretch/>
        </p:blipFill>
        <p:spPr>
          <a:xfrm>
            <a:off x="1009700" y="1848700"/>
            <a:ext cx="6724650" cy="80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6"/>
          <p:cNvGrpSpPr/>
          <p:nvPr/>
        </p:nvGrpSpPr>
        <p:grpSpPr>
          <a:xfrm>
            <a:off x="274615" y="3553250"/>
            <a:ext cx="1806235" cy="615600"/>
            <a:chOff x="1538051" y="3246725"/>
            <a:chExt cx="2093700" cy="615600"/>
          </a:xfrm>
        </p:grpSpPr>
        <p:sp>
          <p:nvSpPr>
            <p:cNvPr id="339" name="Google Shape;339;p36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h1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46" name="Google Shape;346;p3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47" name="Google Shape;34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3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49" name="Google Shape;349;p3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51" name="Google Shape;351;p37"/>
          <p:cNvPicPr preferRelativeResize="0"/>
          <p:nvPr/>
        </p:nvPicPr>
        <p:blipFill rotWithShape="1">
          <a:blip r:embed="rId4">
            <a:alphaModFix/>
          </a:blip>
          <a:srcRect b="29253" l="0" r="0" t="0"/>
          <a:stretch/>
        </p:blipFill>
        <p:spPr>
          <a:xfrm>
            <a:off x="1009700" y="1848700"/>
            <a:ext cx="6724650" cy="80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7"/>
          <p:cNvCxnSpPr/>
          <p:nvPr/>
        </p:nvCxnSpPr>
        <p:spPr>
          <a:xfrm flipH="1" rot="10800000">
            <a:off x="1868435" y="2566845"/>
            <a:ext cx="183300" cy="3873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7"/>
          <p:cNvSpPr txBox="1"/>
          <p:nvPr/>
        </p:nvSpPr>
        <p:spPr>
          <a:xfrm>
            <a:off x="1369625" y="2891900"/>
            <a:ext cx="956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Abertura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1412225" y="1966025"/>
            <a:ext cx="1170000" cy="570900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7"/>
          <p:cNvGrpSpPr/>
          <p:nvPr/>
        </p:nvGrpSpPr>
        <p:grpSpPr>
          <a:xfrm>
            <a:off x="274615" y="3553250"/>
            <a:ext cx="1806235" cy="615600"/>
            <a:chOff x="1538051" y="3246725"/>
            <a:chExt cx="2093700" cy="615600"/>
          </a:xfrm>
        </p:grpSpPr>
        <p:sp>
          <p:nvSpPr>
            <p:cNvPr id="356" name="Google Shape;356;p37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h1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" name="Google Shape;358;p37"/>
          <p:cNvGrpSpPr/>
          <p:nvPr/>
        </p:nvGrpSpPr>
        <p:grpSpPr>
          <a:xfrm>
            <a:off x="2450615" y="3553250"/>
            <a:ext cx="1806235" cy="615600"/>
            <a:chOff x="1538051" y="3246725"/>
            <a:chExt cx="2093700" cy="615600"/>
          </a:xfrm>
        </p:grpSpPr>
        <p:sp>
          <p:nvSpPr>
            <p:cNvPr id="359" name="Google Shape;359;p37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&lt;h1&gt; é a tag de abertura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66" name="Google Shape;366;p3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67" name="Google Shape;36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3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69" name="Google Shape;369;p3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71" name="Google Shape;371;p38"/>
          <p:cNvPicPr preferRelativeResize="0"/>
          <p:nvPr/>
        </p:nvPicPr>
        <p:blipFill rotWithShape="1">
          <a:blip r:embed="rId4">
            <a:alphaModFix/>
          </a:blip>
          <a:srcRect b="29253" l="0" r="0" t="0"/>
          <a:stretch/>
        </p:blipFill>
        <p:spPr>
          <a:xfrm>
            <a:off x="1009700" y="1848700"/>
            <a:ext cx="6724650" cy="80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38"/>
          <p:cNvCxnSpPr/>
          <p:nvPr/>
        </p:nvCxnSpPr>
        <p:spPr>
          <a:xfrm flipH="1" rot="10800000">
            <a:off x="1868435" y="2566845"/>
            <a:ext cx="183300" cy="3873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8"/>
          <p:cNvSpPr txBox="1"/>
          <p:nvPr/>
        </p:nvSpPr>
        <p:spPr>
          <a:xfrm>
            <a:off x="1369625" y="2891900"/>
            <a:ext cx="956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Abertura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4" name="Google Shape;374;p38"/>
          <p:cNvGrpSpPr/>
          <p:nvPr/>
        </p:nvGrpSpPr>
        <p:grpSpPr>
          <a:xfrm>
            <a:off x="274615" y="3553250"/>
            <a:ext cx="1806235" cy="615600"/>
            <a:chOff x="1538051" y="3246725"/>
            <a:chExt cx="2093700" cy="615600"/>
          </a:xfrm>
        </p:grpSpPr>
        <p:sp>
          <p:nvSpPr>
            <p:cNvPr id="375" name="Google Shape;375;p38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h1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2561375" y="2069850"/>
            <a:ext cx="3579000" cy="387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8"/>
          <p:cNvCxnSpPr/>
          <p:nvPr/>
        </p:nvCxnSpPr>
        <p:spPr>
          <a:xfrm flipH="1" rot="10800000">
            <a:off x="4512985" y="2554545"/>
            <a:ext cx="7500" cy="3996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8"/>
          <p:cNvSpPr txBox="1"/>
          <p:nvPr/>
        </p:nvSpPr>
        <p:spPr>
          <a:xfrm>
            <a:off x="4014175" y="2891900"/>
            <a:ext cx="1094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5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38"/>
          <p:cNvGrpSpPr/>
          <p:nvPr/>
        </p:nvGrpSpPr>
        <p:grpSpPr>
          <a:xfrm>
            <a:off x="2450615" y="3553250"/>
            <a:ext cx="1806235" cy="615600"/>
            <a:chOff x="1538051" y="3246725"/>
            <a:chExt cx="2093700" cy="615600"/>
          </a:xfrm>
        </p:grpSpPr>
        <p:sp>
          <p:nvSpPr>
            <p:cNvPr id="381" name="Google Shape;381;p38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&lt;h1&gt; é a tag de abertura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38"/>
          <p:cNvGrpSpPr/>
          <p:nvPr/>
        </p:nvGrpSpPr>
        <p:grpSpPr>
          <a:xfrm>
            <a:off x="4512965" y="3553250"/>
            <a:ext cx="1806235" cy="615600"/>
            <a:chOff x="1538051" y="3246725"/>
            <a:chExt cx="2093700" cy="615600"/>
          </a:xfrm>
        </p:grpSpPr>
        <p:sp>
          <p:nvSpPr>
            <p:cNvPr id="384" name="Google Shape;384;p38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“Mirror Fashion” é o conteúdo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91" name="Google Shape;391;p3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92" name="Google Shape;39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3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94" name="Google Shape;394;p3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96" name="Google Shape;396;p39"/>
          <p:cNvPicPr preferRelativeResize="0"/>
          <p:nvPr/>
        </p:nvPicPr>
        <p:blipFill rotWithShape="1">
          <a:blip r:embed="rId4">
            <a:alphaModFix/>
          </a:blip>
          <a:srcRect b="29253" l="0" r="0" t="0"/>
          <a:stretch/>
        </p:blipFill>
        <p:spPr>
          <a:xfrm>
            <a:off x="1009700" y="1848700"/>
            <a:ext cx="6724650" cy="80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9"/>
          <p:cNvCxnSpPr/>
          <p:nvPr/>
        </p:nvCxnSpPr>
        <p:spPr>
          <a:xfrm flipH="1" rot="10800000">
            <a:off x="1868435" y="2566845"/>
            <a:ext cx="183300" cy="3873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9"/>
          <p:cNvSpPr txBox="1"/>
          <p:nvPr/>
        </p:nvSpPr>
        <p:spPr>
          <a:xfrm>
            <a:off x="1369625" y="2891900"/>
            <a:ext cx="956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Abertura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274615" y="3553250"/>
            <a:ext cx="1806235" cy="615600"/>
            <a:chOff x="1538051" y="3246725"/>
            <a:chExt cx="2093700" cy="615600"/>
          </a:xfrm>
        </p:grpSpPr>
        <p:sp>
          <p:nvSpPr>
            <p:cNvPr id="400" name="Google Shape;400;p39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h1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2" name="Google Shape;402;p39"/>
          <p:cNvCxnSpPr/>
          <p:nvPr/>
        </p:nvCxnSpPr>
        <p:spPr>
          <a:xfrm flipH="1" rot="10800000">
            <a:off x="4512985" y="2554545"/>
            <a:ext cx="7500" cy="3996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9"/>
          <p:cNvSpPr txBox="1"/>
          <p:nvPr/>
        </p:nvSpPr>
        <p:spPr>
          <a:xfrm>
            <a:off x="4014175" y="2891900"/>
            <a:ext cx="1094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5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4" name="Google Shape;404;p39"/>
          <p:cNvGrpSpPr/>
          <p:nvPr/>
        </p:nvGrpSpPr>
        <p:grpSpPr>
          <a:xfrm>
            <a:off x="2450615" y="3553250"/>
            <a:ext cx="1806235" cy="615600"/>
            <a:chOff x="1538051" y="3246725"/>
            <a:chExt cx="2093700" cy="615600"/>
          </a:xfrm>
        </p:grpSpPr>
        <p:sp>
          <p:nvSpPr>
            <p:cNvPr id="405" name="Google Shape;405;p39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&lt;h1&gt; é a tag de abertura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4512965" y="3553250"/>
            <a:ext cx="1806235" cy="615600"/>
            <a:chOff x="1538051" y="3246725"/>
            <a:chExt cx="2093700" cy="615600"/>
          </a:xfrm>
        </p:grpSpPr>
        <p:sp>
          <p:nvSpPr>
            <p:cNvPr id="408" name="Google Shape;408;p39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“Mirror Fashion” é o conteúdo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10" name="Google Shape;410;p39"/>
          <p:cNvCxnSpPr/>
          <p:nvPr/>
        </p:nvCxnSpPr>
        <p:spPr>
          <a:xfrm rot="10800000">
            <a:off x="7088760" y="2568345"/>
            <a:ext cx="89400" cy="3513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9"/>
          <p:cNvSpPr txBox="1"/>
          <p:nvPr/>
        </p:nvSpPr>
        <p:spPr>
          <a:xfrm>
            <a:off x="6679350" y="2857400"/>
            <a:ext cx="1247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Fechamento</a:t>
            </a:r>
            <a:endParaRPr sz="15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2" name="Google Shape;412;p39"/>
          <p:cNvGrpSpPr/>
          <p:nvPr/>
        </p:nvGrpSpPr>
        <p:grpSpPr>
          <a:xfrm>
            <a:off x="6603690" y="3553250"/>
            <a:ext cx="1806235" cy="615600"/>
            <a:chOff x="1538051" y="3246725"/>
            <a:chExt cx="2093700" cy="615600"/>
          </a:xfrm>
        </p:grpSpPr>
        <p:sp>
          <p:nvSpPr>
            <p:cNvPr id="413" name="Google Shape;413;p39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&lt;/h1&gt; é a tag de fechamento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6140375" y="1950225"/>
            <a:ext cx="1336200" cy="570900"/>
          </a:xfrm>
          <a:prstGeom prst="ellipse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21" name="Google Shape;421;p4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22" name="Google Shape;42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" name="Google Shape;423;p4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24" name="Google Shape;424;p4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 flipH="1" rot="10800000">
            <a:off x="1432610" y="2417270"/>
            <a:ext cx="183300" cy="387300"/>
          </a:xfrm>
          <a:prstGeom prst="straightConnector1">
            <a:avLst/>
          </a:prstGeom>
          <a:noFill/>
          <a:ln cap="flat" cmpd="sng" w="38100">
            <a:solidFill>
              <a:srgbClr val="FF02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40"/>
          <p:cNvSpPr txBox="1"/>
          <p:nvPr/>
        </p:nvSpPr>
        <p:spPr>
          <a:xfrm>
            <a:off x="933800" y="2742325"/>
            <a:ext cx="1224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029E"/>
                </a:solidFill>
                <a:latin typeface="Roboto"/>
                <a:ea typeface="Roboto"/>
                <a:cs typeface="Roboto"/>
                <a:sym typeface="Roboto"/>
              </a:rPr>
              <a:t>Elemento HTML</a:t>
            </a:r>
            <a:endParaRPr sz="1500">
              <a:solidFill>
                <a:srgbClr val="FF02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8" name="Google Shape;428;p40"/>
          <p:cNvGrpSpPr/>
          <p:nvPr/>
        </p:nvGrpSpPr>
        <p:grpSpPr>
          <a:xfrm>
            <a:off x="1549715" y="3758400"/>
            <a:ext cx="1806235" cy="615600"/>
            <a:chOff x="1538051" y="3246725"/>
            <a:chExt cx="2093700" cy="615600"/>
          </a:xfrm>
        </p:grpSpPr>
        <p:sp>
          <p:nvSpPr>
            <p:cNvPr id="429" name="Google Shape;429;p40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img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31" name="Google Shape;431;p40"/>
          <p:cNvPicPr preferRelativeResize="0"/>
          <p:nvPr/>
        </p:nvPicPr>
        <p:blipFill rotWithShape="1">
          <a:blip r:embed="rId4">
            <a:alphaModFix/>
          </a:blip>
          <a:srcRect b="40782" l="0" r="0" t="0"/>
          <a:stretch/>
        </p:blipFill>
        <p:spPr>
          <a:xfrm>
            <a:off x="933800" y="2054271"/>
            <a:ext cx="6814499" cy="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4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37" name="Google Shape;437;p4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38" name="Google Shape;438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4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40" name="Google Shape;440;p4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42" name="Google Shape;442;p41"/>
          <p:cNvCxnSpPr/>
          <p:nvPr/>
        </p:nvCxnSpPr>
        <p:spPr>
          <a:xfrm flipH="1" rot="10800000">
            <a:off x="1432610" y="2417270"/>
            <a:ext cx="183300" cy="387300"/>
          </a:xfrm>
          <a:prstGeom prst="straightConnector1">
            <a:avLst/>
          </a:prstGeom>
          <a:noFill/>
          <a:ln cap="flat" cmpd="sng" w="38100">
            <a:solidFill>
              <a:srgbClr val="FF02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41"/>
          <p:cNvSpPr txBox="1"/>
          <p:nvPr/>
        </p:nvSpPr>
        <p:spPr>
          <a:xfrm>
            <a:off x="933800" y="2742325"/>
            <a:ext cx="997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FF029E"/>
                </a:solidFill>
                <a:latin typeface="Roboto"/>
                <a:ea typeface="Roboto"/>
                <a:cs typeface="Roboto"/>
                <a:sym typeface="Roboto"/>
              </a:rPr>
              <a:t>Elemento HTML</a:t>
            </a:r>
            <a:endParaRPr sz="1500">
              <a:solidFill>
                <a:srgbClr val="FF02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2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4" name="Google Shape;444;p41"/>
          <p:cNvGrpSpPr/>
          <p:nvPr/>
        </p:nvGrpSpPr>
        <p:grpSpPr>
          <a:xfrm>
            <a:off x="1549715" y="3758400"/>
            <a:ext cx="1806235" cy="615600"/>
            <a:chOff x="1538051" y="3246725"/>
            <a:chExt cx="2093700" cy="615600"/>
          </a:xfrm>
        </p:grpSpPr>
        <p:sp>
          <p:nvSpPr>
            <p:cNvPr id="445" name="Google Shape;445;p41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img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7" name="Google Shape;447;p41"/>
          <p:cNvGrpSpPr/>
          <p:nvPr/>
        </p:nvGrpSpPr>
        <p:grpSpPr>
          <a:xfrm>
            <a:off x="3725715" y="3758400"/>
            <a:ext cx="1806235" cy="615600"/>
            <a:chOff x="1538051" y="3246725"/>
            <a:chExt cx="2093700" cy="615600"/>
          </a:xfrm>
        </p:grpSpPr>
        <p:sp>
          <p:nvSpPr>
            <p:cNvPr id="448" name="Google Shape;448;p41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src é o nome do atributo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50" name="Google Shape;450;p41"/>
          <p:cNvPicPr preferRelativeResize="0"/>
          <p:nvPr/>
        </p:nvPicPr>
        <p:blipFill rotWithShape="1">
          <a:blip r:embed="rId4">
            <a:alphaModFix/>
          </a:blip>
          <a:srcRect b="40782" l="0" r="0" t="0"/>
          <a:stretch/>
        </p:blipFill>
        <p:spPr>
          <a:xfrm>
            <a:off x="933800" y="2054271"/>
            <a:ext cx="6814499" cy="36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41"/>
          <p:cNvCxnSpPr/>
          <p:nvPr/>
        </p:nvCxnSpPr>
        <p:spPr>
          <a:xfrm rot="10800000">
            <a:off x="2660110" y="2504620"/>
            <a:ext cx="248100" cy="323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1"/>
          <p:cNvSpPr txBox="1"/>
          <p:nvPr/>
        </p:nvSpPr>
        <p:spPr>
          <a:xfrm>
            <a:off x="2181988" y="2791600"/>
            <a:ext cx="1764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Nome do atributo</a:t>
            </a:r>
            <a:endParaRPr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5" name="Google Shape;7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375" y="2242925"/>
            <a:ext cx="4571149" cy="228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629940" y="2092600"/>
            <a:ext cx="1806235" cy="615600"/>
            <a:chOff x="1538051" y="3246725"/>
            <a:chExt cx="2093700" cy="615600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é a estrutura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 rot="5400000">
            <a:off x="4093651" y="-2805508"/>
            <a:ext cx="561600" cy="8194800"/>
          </a:xfrm>
          <a:prstGeom prst="roundRect">
            <a:avLst>
              <a:gd fmla="val 50000" name="adj"/>
            </a:avLst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46875" y="1085200"/>
            <a:ext cx="4719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Analogia com uma casa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58" name="Google Shape;458;p4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59" name="Google Shape;45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4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61" name="Google Shape;461;p4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63" name="Google Shape;463;p42"/>
          <p:cNvCxnSpPr/>
          <p:nvPr/>
        </p:nvCxnSpPr>
        <p:spPr>
          <a:xfrm flipH="1" rot="10800000">
            <a:off x="1432610" y="2417270"/>
            <a:ext cx="183300" cy="387300"/>
          </a:xfrm>
          <a:prstGeom prst="straightConnector1">
            <a:avLst/>
          </a:prstGeom>
          <a:noFill/>
          <a:ln cap="flat" cmpd="sng" w="38100">
            <a:solidFill>
              <a:srgbClr val="FF02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2"/>
          <p:cNvSpPr txBox="1"/>
          <p:nvPr/>
        </p:nvSpPr>
        <p:spPr>
          <a:xfrm>
            <a:off x="933800" y="2742325"/>
            <a:ext cx="997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029E"/>
                </a:solidFill>
                <a:latin typeface="Roboto"/>
                <a:ea typeface="Roboto"/>
                <a:cs typeface="Roboto"/>
                <a:sym typeface="Roboto"/>
              </a:rPr>
              <a:t>Elemento HTML</a:t>
            </a:r>
            <a:endParaRPr sz="1500">
              <a:solidFill>
                <a:srgbClr val="FF02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2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5" name="Google Shape;465;p42"/>
          <p:cNvGrpSpPr/>
          <p:nvPr/>
        </p:nvGrpSpPr>
        <p:grpSpPr>
          <a:xfrm>
            <a:off x="1549715" y="3758400"/>
            <a:ext cx="1806235" cy="615600"/>
            <a:chOff x="1538051" y="3246725"/>
            <a:chExt cx="2093700" cy="615600"/>
          </a:xfrm>
        </p:grpSpPr>
        <p:sp>
          <p:nvSpPr>
            <p:cNvPr id="466" name="Google Shape;466;p42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img é o elemento HTML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68" name="Google Shape;468;p42"/>
          <p:cNvCxnSpPr/>
          <p:nvPr/>
        </p:nvCxnSpPr>
        <p:spPr>
          <a:xfrm flipH="1" rot="10800000">
            <a:off x="5517635" y="2504620"/>
            <a:ext cx="7500" cy="3996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42"/>
          <p:cNvSpPr txBox="1"/>
          <p:nvPr/>
        </p:nvSpPr>
        <p:spPr>
          <a:xfrm>
            <a:off x="5018825" y="2841975"/>
            <a:ext cx="956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Atributo</a:t>
            </a:r>
            <a:endParaRPr sz="150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0" name="Google Shape;470;p42"/>
          <p:cNvGrpSpPr/>
          <p:nvPr/>
        </p:nvGrpSpPr>
        <p:grpSpPr>
          <a:xfrm>
            <a:off x="3725715" y="3758400"/>
            <a:ext cx="1806235" cy="615600"/>
            <a:chOff x="1538051" y="3246725"/>
            <a:chExt cx="2093700" cy="615600"/>
          </a:xfrm>
        </p:grpSpPr>
        <p:sp>
          <p:nvSpPr>
            <p:cNvPr id="471" name="Google Shape;471;p42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src é o nome do atributo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" name="Google Shape;473;p42"/>
          <p:cNvGrpSpPr/>
          <p:nvPr/>
        </p:nvGrpSpPr>
        <p:grpSpPr>
          <a:xfrm>
            <a:off x="5788065" y="3758400"/>
            <a:ext cx="1806235" cy="615600"/>
            <a:chOff x="1538051" y="3246725"/>
            <a:chExt cx="2093700" cy="615600"/>
          </a:xfrm>
        </p:grpSpPr>
        <p:sp>
          <p:nvSpPr>
            <p:cNvPr id="474" name="Google Shape;474;p42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 que está entre “ ”é o atributo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76" name="Google Shape;476;p42"/>
          <p:cNvPicPr preferRelativeResize="0"/>
          <p:nvPr/>
        </p:nvPicPr>
        <p:blipFill rotWithShape="1">
          <a:blip r:embed="rId4">
            <a:alphaModFix/>
          </a:blip>
          <a:srcRect b="40782" l="0" r="0" t="0"/>
          <a:stretch/>
        </p:blipFill>
        <p:spPr>
          <a:xfrm>
            <a:off x="933800" y="2054271"/>
            <a:ext cx="6814499" cy="36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42"/>
          <p:cNvCxnSpPr/>
          <p:nvPr/>
        </p:nvCxnSpPr>
        <p:spPr>
          <a:xfrm rot="10800000">
            <a:off x="2660110" y="2504620"/>
            <a:ext cx="248100" cy="323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42"/>
          <p:cNvSpPr txBox="1"/>
          <p:nvPr/>
        </p:nvSpPr>
        <p:spPr>
          <a:xfrm>
            <a:off x="2181988" y="2791600"/>
            <a:ext cx="1764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Nome do atributo</a:t>
            </a:r>
            <a:endParaRPr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4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84" name="Google Shape;484;p4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85" name="Google Shape;485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Google Shape;486;p4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87" name="Google Shape;487;p4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89" name="Google Shape;489;p43"/>
          <p:cNvPicPr preferRelativeResize="0"/>
          <p:nvPr/>
        </p:nvPicPr>
        <p:blipFill rotWithShape="1">
          <a:blip r:embed="rId4">
            <a:alphaModFix/>
          </a:blip>
          <a:srcRect b="40782" l="0" r="0" t="0"/>
          <a:stretch/>
        </p:blipFill>
        <p:spPr>
          <a:xfrm>
            <a:off x="933800" y="2054271"/>
            <a:ext cx="6814499" cy="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 title="2"/>
          <p:cNvSpPr txBox="1"/>
          <p:nvPr/>
        </p:nvSpPr>
        <p:spPr>
          <a:xfrm>
            <a:off x="740175" y="2734775"/>
            <a:ext cx="3768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Onde está a tag de fechamento?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96" name="Google Shape;496;p4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97" name="Google Shape;497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4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99" name="Google Shape;499;p4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Tags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01" name="Google Shape;501;p44"/>
          <p:cNvPicPr preferRelativeResize="0"/>
          <p:nvPr/>
        </p:nvPicPr>
        <p:blipFill rotWithShape="1">
          <a:blip r:embed="rId4">
            <a:alphaModFix/>
          </a:blip>
          <a:srcRect b="40782" l="0" r="0" t="0"/>
          <a:stretch/>
        </p:blipFill>
        <p:spPr>
          <a:xfrm>
            <a:off x="933800" y="2054271"/>
            <a:ext cx="6814499" cy="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4" title="2"/>
          <p:cNvSpPr txBox="1"/>
          <p:nvPr/>
        </p:nvSpPr>
        <p:spPr>
          <a:xfrm>
            <a:off x="740175" y="2734775"/>
            <a:ext cx="3768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Onde está a tag de fechamento?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Algumas tags não possuem as duas tags de abertura e de fechamento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08" name="Google Shape;508;p4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09" name="Google Shape;509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4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11" name="Google Shape;511;p4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 descreve a estrutura do site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3" name="Google Shape;513;p45" title="2"/>
          <p:cNvSpPr txBox="1"/>
          <p:nvPr/>
        </p:nvSpPr>
        <p:spPr>
          <a:xfrm>
            <a:off x="803850" y="1701850"/>
            <a:ext cx="48972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Estrutura HTML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HTML ficam entre &lt;&gt;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HTML geralmente são formados por duas tags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tag de abertura e outra de fechamento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Ps:Alguns elementos não são formadas por duas tags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200" y="2500675"/>
            <a:ext cx="2399450" cy="14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20" name="Google Shape;520;p4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21" name="Google Shape;52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" name="Google Shape;522;p4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23" name="Google Shape;523;p4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Estrutura geral de um documento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5" name="Google Shape;525;p46"/>
          <p:cNvSpPr txBox="1"/>
          <p:nvPr/>
        </p:nvSpPr>
        <p:spPr>
          <a:xfrm>
            <a:off x="584786" y="3648048"/>
            <a:ext cx="5619300" cy="2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Iniciamos tudo com a tag &lt;html&gt;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6" name="Google Shape;5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125" y="1918952"/>
            <a:ext cx="2810885" cy="172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32" name="Google Shape;532;p4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33" name="Google Shape;53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" name="Google Shape;534;p4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35" name="Google Shape;535;p4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Estrutura geral de um documento HTML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7" name="Google Shape;537;p47"/>
          <p:cNvSpPr txBox="1"/>
          <p:nvPr/>
        </p:nvSpPr>
        <p:spPr>
          <a:xfrm>
            <a:off x="584786" y="3648048"/>
            <a:ext cx="5619300" cy="2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Iniciamos tudo com a tag &lt;html&gt;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Inserimos os filhos &lt;head&gt; e &lt;body&gt;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8" name="Google Shape;53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125" y="1918952"/>
            <a:ext cx="2810885" cy="172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44" name="Google Shape;544;p4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45" name="Google Shape;545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" name="Google Shape;546;p4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47" name="Google Shape;547;p4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head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49" name="Google Shape;549;p48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4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55" name="Google Shape;555;p4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56" name="Google Shape;556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4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58" name="Google Shape;558;p4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head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0" name="Google Shape;560;p49"/>
          <p:cNvSpPr txBox="1"/>
          <p:nvPr/>
        </p:nvSpPr>
        <p:spPr>
          <a:xfrm>
            <a:off x="4795000" y="2058300"/>
            <a:ext cx="44961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Metadados da sua página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1" name="Google Shape;561;p49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5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67" name="Google Shape;567;p5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68" name="Google Shape;568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Google Shape;569;p5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70" name="Google Shape;570;p5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head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2" name="Google Shape;572;p50"/>
          <p:cNvSpPr txBox="1"/>
          <p:nvPr/>
        </p:nvSpPr>
        <p:spPr>
          <a:xfrm>
            <a:off x="4795000" y="2058300"/>
            <a:ext cx="44961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Metadados da sua página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dados que o seu navegador terá sobre o documento mas não é mostrado ao usuário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3" name="Google Shape;573;p50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5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79" name="Google Shape;579;p5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80" name="Google Shape;580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Google Shape;581;p5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82" name="Google Shape;582;p5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head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4" name="Google Shape;584;p51"/>
          <p:cNvSpPr txBox="1"/>
          <p:nvPr/>
        </p:nvSpPr>
        <p:spPr>
          <a:xfrm>
            <a:off x="4795000" y="2058300"/>
            <a:ext cx="44961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Metadados da sua página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dados que o seu navegador terá sobre o documento mas não é mostrado ao usuário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samos&lt;title&gt; para o título na aba de navegação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5" name="Google Shape;585;p51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6"/>
          <p:cNvGrpSpPr/>
          <p:nvPr/>
        </p:nvGrpSpPr>
        <p:grpSpPr>
          <a:xfrm>
            <a:off x="629940" y="2092600"/>
            <a:ext cx="1806235" cy="615600"/>
            <a:chOff x="1538051" y="3246725"/>
            <a:chExt cx="2093700" cy="615600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é a estrutura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6"/>
          <p:cNvSpPr/>
          <p:nvPr/>
        </p:nvSpPr>
        <p:spPr>
          <a:xfrm rot="5400000">
            <a:off x="4093651" y="-2805508"/>
            <a:ext cx="561600" cy="8194800"/>
          </a:xfrm>
          <a:prstGeom prst="roundRect">
            <a:avLst>
              <a:gd fmla="val 50000" name="adj"/>
            </a:avLst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46875" y="1085200"/>
            <a:ext cx="4719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Analogia com uma casa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29940" y="2977550"/>
            <a:ext cx="1806235" cy="561600"/>
            <a:chOff x="1538051" y="3273725"/>
            <a:chExt cx="2093700" cy="561600"/>
          </a:xfrm>
        </p:grpSpPr>
        <p:sp>
          <p:nvSpPr>
            <p:cNvPr id="95" name="Google Shape;95;p16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612300" y="3354425"/>
              <a:ext cx="194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CSS é o estilo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375" y="2242925"/>
            <a:ext cx="4571149" cy="22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5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91" name="Google Shape;591;p5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92" name="Google Shape;59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3" name="Google Shape;593;p5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94" name="Google Shape;594;p5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body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96" name="Google Shape;596;p52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5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02" name="Google Shape;602;p5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03" name="Google Shape;603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4" name="Google Shape;604;p5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05" name="Google Shape;605;p5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body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07" name="Google Shape;607;p53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3"/>
          <p:cNvSpPr txBox="1"/>
          <p:nvPr/>
        </p:nvSpPr>
        <p:spPr>
          <a:xfrm>
            <a:off x="4795000" y="2058300"/>
            <a:ext cx="44961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Tudo que está entre a tag &lt;body&gt; será mostrada no navegador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5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14" name="Google Shape;614;p5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15" name="Google Shape;615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6" name="Google Shape;616;p5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17" name="Google Shape;617;p5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tag body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19" name="Google Shape;619;p54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274625" y="2058300"/>
            <a:ext cx="4297374" cy="25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4"/>
          <p:cNvSpPr txBox="1"/>
          <p:nvPr/>
        </p:nvSpPr>
        <p:spPr>
          <a:xfrm>
            <a:off x="4795000" y="2058300"/>
            <a:ext cx="44961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Tudo que está entre a tag &lt;body&gt; será mostrada no navegador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Tags dentro delas serão chamadas de filhos(Nesse exemplo a tag &lt;h1&gt;)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626" name="Google Shape;626;p55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02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7" name="Google Shape;62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5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HTML(Parte 1)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9" name="Google Shape;6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7"/>
          <p:cNvGrpSpPr/>
          <p:nvPr/>
        </p:nvGrpSpPr>
        <p:grpSpPr>
          <a:xfrm>
            <a:off x="629940" y="2092600"/>
            <a:ext cx="1806235" cy="615600"/>
            <a:chOff x="1538051" y="3246725"/>
            <a:chExt cx="2093700" cy="615600"/>
          </a:xfrm>
        </p:grpSpPr>
        <p:sp>
          <p:nvSpPr>
            <p:cNvPr id="106" name="Google Shape;106;p17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é a estrutura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09" name="Google Shape;109;p17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Analogia com uma casa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629940" y="2977550"/>
            <a:ext cx="1806235" cy="561600"/>
            <a:chOff x="1538051" y="3273725"/>
            <a:chExt cx="2093700" cy="561600"/>
          </a:xfrm>
        </p:grpSpPr>
        <p:sp>
          <p:nvSpPr>
            <p:cNvPr id="112" name="Google Shape;112;p17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1612300" y="3354425"/>
              <a:ext cx="194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CSS é o estilo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629940" y="3808500"/>
            <a:ext cx="1806235" cy="615600"/>
            <a:chOff x="1538051" y="3246725"/>
            <a:chExt cx="2093700" cy="615600"/>
          </a:xfrm>
        </p:grpSpPr>
        <p:sp>
          <p:nvSpPr>
            <p:cNvPr id="115" name="Google Shape;115;p17"/>
            <p:cNvSpPr/>
            <p:nvPr/>
          </p:nvSpPr>
          <p:spPr>
            <a:xfrm rot="5400000">
              <a:off x="2304101" y="2507675"/>
              <a:ext cx="561600" cy="20937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1612300" y="3246725"/>
              <a:ext cx="194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Javascript é a funcionalidade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375" y="2242925"/>
            <a:ext cx="4571149" cy="22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4" name="Google Shape;12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8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26" name="Google Shape;126;p18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" name="Google Shape;128;p18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Conteúdo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Queremos apresentar um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4" name="Google Shape;134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5" name="Google Shape;13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9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37" name="Google Shape;137;p19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" name="Google Shape;139;p19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Conteúdo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Queremos apresentar um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forma organizada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5" name="Google Shape;145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6" name="Google Shape;14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0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48" name="Google Shape;148;p20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20" title="2"/>
          <p:cNvSpPr txBox="1"/>
          <p:nvPr/>
        </p:nvSpPr>
        <p:spPr>
          <a:xfrm>
            <a:off x="803850" y="1701850"/>
            <a:ext cx="7536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Conteúdo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Queremos apresentar um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forma organizada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possua a formatação que desejamos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6" name="Google Shape;156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7" name="Google Shape;15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21"/>
          <p:cNvGrpSpPr/>
          <p:nvPr/>
        </p:nvGrpSpPr>
        <p:grpSpPr>
          <a:xfrm>
            <a:off x="277051" y="1011092"/>
            <a:ext cx="8194800" cy="561600"/>
            <a:chOff x="277051" y="1011092"/>
            <a:chExt cx="8194800" cy="561600"/>
          </a:xfrm>
        </p:grpSpPr>
        <p:sp>
          <p:nvSpPr>
            <p:cNvPr id="159" name="Google Shape;159;p21"/>
            <p:cNvSpPr/>
            <p:nvPr/>
          </p:nvSpPr>
          <p:spPr>
            <a:xfrm rot="5400000">
              <a:off x="4093651" y="-280550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846875" y="1085200"/>
              <a:ext cx="4719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Motivação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" name="Google Shape;161;p21" title="2"/>
          <p:cNvSpPr txBox="1"/>
          <p:nvPr/>
        </p:nvSpPr>
        <p:spPr>
          <a:xfrm>
            <a:off x="803850" y="1701850"/>
            <a:ext cx="7536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Conteúdo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Queremos apresentar um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forma organizada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possua a formatação que desejamos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na ordem que propusemos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