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1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2e2f390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d2e2f390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13a70617_1_1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5713a70617_1_1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13a70617_1_1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713a70617_1_1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713a70617_1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5713a70617_1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81794e1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681794e1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81794e15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681794e1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13a70617_1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13a70617_1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713a70617_1_1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713a70617_1_1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835d64b5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835d64b5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835d64b5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835d64b5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252c7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252c7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835d64b5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835d64b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835d64b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835d64b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835d64b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835d64b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835d64b5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835d64b5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e252c74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e252c74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e85609b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33e85609b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681794e157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1681794e15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e85609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3e85609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1cb7a7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6f1cb7a7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a685f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6da685f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e85609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3e8560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81794e15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681794e15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81794e15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681794e15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2e2f390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d2e2f390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w3schools.com/js/default.asp" TargetMode="External"/><Relationship Id="rId4" Type="http://schemas.openxmlformats.org/officeDocument/2006/relationships/hyperlink" Target="https://www.udemy.com/the-complete-javascript-course/" TargetMode="External"/><Relationship Id="rId10" Type="http://schemas.openxmlformats.org/officeDocument/2006/relationships/image" Target="../media/image7.png"/><Relationship Id="rId9" Type="http://schemas.openxmlformats.org/officeDocument/2006/relationships/hyperlink" Target="https://www.amazon.com.br/JavaScript-Jquery-Interactive-Front-End-Development/dp/1118531647/ref=sr_1_1" TargetMode="External"/><Relationship Id="rId5" Type="http://schemas.openxmlformats.org/officeDocument/2006/relationships/hyperlink" Target="https://www.youtube.com/playlist?list=PLxI8Can9yAHfK6wdaMUO74lmotAP7J7bi" TargetMode="External"/><Relationship Id="rId6" Type="http://schemas.openxmlformats.org/officeDocument/2006/relationships/hyperlink" Target="https://www.youtube.com/watch?v=epDCjksKMok&amp;list=PLHz_AreHm4dlAnJ_jJtV29RFxnPHDuk9o" TargetMode="External"/><Relationship Id="rId7" Type="http://schemas.openxmlformats.org/officeDocument/2006/relationships/hyperlink" Target="https://www.ic.unicamp.br/~rdahab/cursos/mc102/2010-1s/Welcome_files/pdfs/textos/algs-o-que-sao-texto-2-10.pdf" TargetMode="External"/><Relationship Id="rId8" Type="http://schemas.openxmlformats.org/officeDocument/2006/relationships/hyperlink" Target="https://www.amazon.com.br/HTML-CSS-Design-Build-Websites/dp/1118008189/ref=sr_1_1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acebook.com/uspcodelab/" TargetMode="External"/><Relationship Id="rId4" Type="http://schemas.openxmlformats.org/officeDocument/2006/relationships/hyperlink" Target="https://www.facebook.com/uspcodelableste/" TargetMode="External"/><Relationship Id="rId5" Type="http://schemas.openxmlformats.org/officeDocument/2006/relationships/hyperlink" Target="https://www.facebook.com/uspcodelabsanca/" TargetMode="External"/><Relationship Id="rId6" Type="http://schemas.openxmlformats.org/officeDocument/2006/relationships/hyperlink" Target="https://www.facebook.com/UFABCCodeLab" TargetMode="External"/><Relationship Id="rId7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56000" y="1345950"/>
            <a:ext cx="4632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introdutória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607000" y="2308350"/>
            <a:ext cx="3930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rPr i="1" lang="pt-BR" sz="2400">
                <a:latin typeface="Raleway"/>
                <a:ea typeface="Raleway"/>
                <a:cs typeface="Raleway"/>
                <a:sym typeface="Raleway"/>
              </a:rPr>
              <a:t>helloWorld()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822" y="2350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2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189" name="Google Shape;189;p2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 que é CSS?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" name="Google Shape;191;p22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Folhas de Estilo em Cascata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Utilizadas para deixar sites mais estilosos e acessíveis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Efeitos visuais, animações e otimização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" name="Google Shape;192;p2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93" name="Google Shape;193;p2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Introdução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94" name="Google Shape;19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700" y="2922550"/>
            <a:ext cx="3834301" cy="21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3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201" name="Google Shape;201;p2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Por que JavaScript?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3" name="Google Shape;203;p23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Linguagem de programação da Web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Eficiente para introduzir conceitos básicos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Bastante utilizada no mercado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Sintaxe simples</a:t>
            </a:r>
            <a:endParaRPr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" name="Google Shape;204;p2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05" name="Google Shape;205;p2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Introdução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06" name="Google Shape;20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23"/>
          <p:cNvSpPr txBox="1"/>
          <p:nvPr/>
        </p:nvSpPr>
        <p:spPr>
          <a:xfrm>
            <a:off x="2455800" y="332860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i="1" lang="pt-BR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Hackatons!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13" name="Google Shape;213;p2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Algoritmos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14" name="Google Shape;21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4"/>
          <p:cNvSpPr txBox="1"/>
          <p:nvPr/>
        </p:nvSpPr>
        <p:spPr>
          <a:xfrm>
            <a:off x="803850" y="2531975"/>
            <a:ext cx="75363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Entrada: tudo o que será utilizado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Saída: resultado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Processo: descreve o que devemos fazer com a entrada para chegarmos à saída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356975" y="872025"/>
            <a:ext cx="84585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/>
              <a:t>“C</a:t>
            </a:r>
            <a:r>
              <a:rPr i="1" lang="pt-BR" sz="2000"/>
              <a:t>onjunto de regras e processos que, se seguidos </a:t>
            </a:r>
            <a:r>
              <a:rPr b="1" i="1" lang="pt-BR" sz="2000"/>
              <a:t>ordenadamente</a:t>
            </a:r>
            <a:r>
              <a:rPr i="1" lang="pt-BR" sz="2000"/>
              <a:t> </a:t>
            </a:r>
            <a:r>
              <a:rPr b="1" i="1" lang="pt-BR" sz="2000"/>
              <a:t>e da forma correta</a:t>
            </a:r>
            <a:r>
              <a:rPr i="1" lang="pt-BR" sz="2000"/>
              <a:t>, resolvem um problema”</a:t>
            </a:r>
            <a:endParaRPr i="1" sz="2000"/>
          </a:p>
        </p:txBody>
      </p:sp>
      <p:grpSp>
        <p:nvGrpSpPr>
          <p:cNvPr id="217" name="Google Shape;217;p24"/>
          <p:cNvGrpSpPr/>
          <p:nvPr/>
        </p:nvGrpSpPr>
        <p:grpSpPr>
          <a:xfrm>
            <a:off x="280076" y="1808175"/>
            <a:ext cx="8194800" cy="570942"/>
            <a:chOff x="258201" y="1043200"/>
            <a:chExt cx="8194800" cy="570942"/>
          </a:xfrm>
        </p:grpSpPr>
        <p:sp>
          <p:nvSpPr>
            <p:cNvPr id="218" name="Google Shape;218;p2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832275" y="1043200"/>
              <a:ext cx="70650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Partes do Algoritmo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5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225" name="Google Shape;225;p2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Exemplo de algoritmo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7" name="Google Shape;227;p25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Digamos que estamos com fome e queremos preparar bifes à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milanesa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Como resolver?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Precisamos identificar os dados de entrada,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saída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o processo para da entrada chegarmos à saída.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Entre muitas formas de resolver esse problema podemos fazer o seguinte: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8" name="Google Shape;228;p2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29" name="Google Shape;229;p2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Lógica de Programação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30" name="Google Shape;23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6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236" name="Google Shape;236;p2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Exemplo de algoritmo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8" name="Google Shape;238;p26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1. Limpar a peça de carne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2. Fatiar a carne em bifes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3. Colocar farinha de rosca em um prato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4. Juntar 2 ovos e mexer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5. Repetir, para cada bife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5.1) passar o bife na mistura de farinha, nos 2 lados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5.2) levar bife à frigideira até dourar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5.3) aguardar dourar, virando ambas as faces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5.4) retirar o bife colocando em papel toalha para secar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5.5) retirar do papel toalha e juntar numa travessa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6. Decorar a travessa com folhas de alface 7. Servir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9" name="Google Shape;239;p2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40" name="Google Shape;240;p2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Lógica de Programação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41" name="Google Shape;241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7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247" name="Google Shape;247;p2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Exemplo de algoritmo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27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pt-BR" sz="2200">
                <a:latin typeface="Roboto"/>
                <a:ea typeface="Roboto"/>
                <a:cs typeface="Roboto"/>
                <a:sym typeface="Roboto"/>
              </a:rPr>
              <a:t>Dados de entrada: Serão os ingredientes e instrumentos para realizar a receita, neste caso: as peças de carne, farinha de rosca, ovos, folhas de alface, frigideira, etc.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Dados de saída: Bifes à milanesa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Processo: A própria receita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0" name="Google Shape;250;p2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51" name="Google Shape;251;p2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Lógica de Programação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52" name="Google Shape;25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58" name="Google Shape;258;p2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Lógica de Programação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59" name="Google Shape;25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28"/>
          <p:cNvGrpSpPr/>
          <p:nvPr/>
        </p:nvGrpSpPr>
        <p:grpSpPr>
          <a:xfrm>
            <a:off x="258201" y="1043200"/>
            <a:ext cx="8194800" cy="570942"/>
            <a:chOff x="258201" y="1043200"/>
            <a:chExt cx="8194800" cy="570942"/>
          </a:xfrm>
        </p:grpSpPr>
        <p:sp>
          <p:nvSpPr>
            <p:cNvPr id="261" name="Google Shape;261;p2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 txBox="1"/>
            <p:nvPr/>
          </p:nvSpPr>
          <p:spPr>
            <a:xfrm>
              <a:off x="832275" y="1043200"/>
              <a:ext cx="70650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Possíveis problemas de um algoritmo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3" name="Google Shape;263;p28"/>
          <p:cNvSpPr txBox="1"/>
          <p:nvPr/>
        </p:nvSpPr>
        <p:spPr>
          <a:xfrm>
            <a:off x="803850" y="1701850"/>
            <a:ext cx="75363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nstruções não claras o suficiente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Dar instruções exatas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Os instrumentos a serem utilizados não estavam bem descritos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Informar o que vai ser utilizado e como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Não tinha conhecimentos prévios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Assegurar que o executor tem esses conhecimentos necessários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Faltavam especificações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Definir as especificações de cada 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utensílio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, procedimento, etc...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69" name="Google Shape;269;p2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Linguagens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70" name="Google Shape;270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29"/>
          <p:cNvGrpSpPr/>
          <p:nvPr/>
        </p:nvGrpSpPr>
        <p:grpSpPr>
          <a:xfrm>
            <a:off x="258201" y="1043200"/>
            <a:ext cx="8194800" cy="570942"/>
            <a:chOff x="258201" y="1043200"/>
            <a:chExt cx="8194800" cy="570942"/>
          </a:xfrm>
        </p:grpSpPr>
        <p:sp>
          <p:nvSpPr>
            <p:cNvPr id="272" name="Google Shape;272;p2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 txBox="1"/>
            <p:nvPr/>
          </p:nvSpPr>
          <p:spPr>
            <a:xfrm>
              <a:off x="832275" y="1043200"/>
              <a:ext cx="70650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Conceitos básicos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4" name="Google Shape;274;p29"/>
          <p:cNvSpPr txBox="1"/>
          <p:nvPr/>
        </p:nvSpPr>
        <p:spPr>
          <a:xfrm>
            <a:off x="803850" y="1715725"/>
            <a:ext cx="75363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Sintaxe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Variáveis e seus tipos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Palavras chave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Operadores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Aritméticos e de atribuição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Concatenação (Strings)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Comparação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Lógicos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750" y="2760425"/>
            <a:ext cx="3534075" cy="14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81" name="Google Shape;281;p3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Linguagens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82" name="Google Shape;28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30"/>
          <p:cNvGrpSpPr/>
          <p:nvPr/>
        </p:nvGrpSpPr>
        <p:grpSpPr>
          <a:xfrm>
            <a:off x="258201" y="1043200"/>
            <a:ext cx="8194800" cy="570942"/>
            <a:chOff x="258201" y="1043200"/>
            <a:chExt cx="8194800" cy="570942"/>
          </a:xfrm>
        </p:grpSpPr>
        <p:sp>
          <p:nvSpPr>
            <p:cNvPr id="284" name="Google Shape;284;p3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 txBox="1"/>
            <p:nvPr/>
          </p:nvSpPr>
          <p:spPr>
            <a:xfrm>
              <a:off x="832275" y="1043200"/>
              <a:ext cx="70650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Conceitos básicos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6" name="Google Shape;286;p30"/>
          <p:cNvSpPr txBox="1"/>
          <p:nvPr/>
        </p:nvSpPr>
        <p:spPr>
          <a:xfrm>
            <a:off x="803850" y="1715725"/>
            <a:ext cx="75363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Sintaxe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Variáveis e seus tipos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Palavras chave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Operadores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Aritméticos e de atribuição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Concatenação (Strings)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Comparação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Lógicos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125" y="3250650"/>
            <a:ext cx="4388950" cy="9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93" name="Google Shape;293;p3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Linguagens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94" name="Google Shape;29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31"/>
          <p:cNvGrpSpPr/>
          <p:nvPr/>
        </p:nvGrpSpPr>
        <p:grpSpPr>
          <a:xfrm>
            <a:off x="258201" y="1043200"/>
            <a:ext cx="8194800" cy="570942"/>
            <a:chOff x="258201" y="1043200"/>
            <a:chExt cx="8194800" cy="570942"/>
          </a:xfrm>
        </p:grpSpPr>
        <p:sp>
          <p:nvSpPr>
            <p:cNvPr id="296" name="Google Shape;296;p3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 txBox="1"/>
            <p:nvPr/>
          </p:nvSpPr>
          <p:spPr>
            <a:xfrm>
              <a:off x="832275" y="1043200"/>
              <a:ext cx="70650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Conceitos básicos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8" name="Google Shape;298;p31"/>
          <p:cNvSpPr txBox="1"/>
          <p:nvPr/>
        </p:nvSpPr>
        <p:spPr>
          <a:xfrm>
            <a:off x="803850" y="1715725"/>
            <a:ext cx="75363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Sintaxe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Variáveis e seus tipos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Palavras chave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Operadores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Aritméticos e de atribuição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Concatenação (Strings)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Comparação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Lógicos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050" y="2108300"/>
            <a:ext cx="4046950" cy="3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144675" y="1496350"/>
            <a:ext cx="2982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029E"/>
                </a:solidFill>
                <a:latin typeface="Consolas"/>
                <a:ea typeface="Consolas"/>
                <a:cs typeface="Consolas"/>
                <a:sym typeface="Consolas"/>
              </a:rPr>
              <a:t>USPCodeLab</a:t>
            </a:r>
            <a:endParaRPr>
              <a:solidFill>
                <a:srgbClr val="FF029E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144675" y="2233825"/>
            <a:ext cx="33717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USPCodeLab é um grupo de extensão que tem como objetivo estimular a inovação tecnológica na Universidade de São Paulo(USP)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Introdução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6" name="Google Shape;6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75" y="1227350"/>
            <a:ext cx="4077275" cy="30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3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05" name="Google Shape;305;p3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Linguagens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06" name="Google Shape;30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32"/>
          <p:cNvGrpSpPr/>
          <p:nvPr/>
        </p:nvGrpSpPr>
        <p:grpSpPr>
          <a:xfrm>
            <a:off x="258201" y="1043200"/>
            <a:ext cx="8194800" cy="570942"/>
            <a:chOff x="258201" y="1043200"/>
            <a:chExt cx="8194800" cy="570942"/>
          </a:xfrm>
        </p:grpSpPr>
        <p:sp>
          <p:nvSpPr>
            <p:cNvPr id="308" name="Google Shape;308;p3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 txBox="1"/>
            <p:nvPr/>
          </p:nvSpPr>
          <p:spPr>
            <a:xfrm>
              <a:off x="832275" y="1043200"/>
              <a:ext cx="70650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Conceitos básicos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0" name="Google Shape;310;p32"/>
          <p:cNvSpPr txBox="1"/>
          <p:nvPr/>
        </p:nvSpPr>
        <p:spPr>
          <a:xfrm>
            <a:off x="803850" y="1715725"/>
            <a:ext cx="75363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Sintaxe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Variáveis e seus tipos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Palavras chave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Operadores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Aritméticos e de atribuição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Concatenação (Strings)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Comparação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Lógicos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650" y="2791825"/>
            <a:ext cx="4212575" cy="17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17" name="Google Shape;317;p3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Linguagens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18" name="Google Shape;318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" name="Google Shape;319;p33"/>
          <p:cNvGrpSpPr/>
          <p:nvPr/>
        </p:nvGrpSpPr>
        <p:grpSpPr>
          <a:xfrm>
            <a:off x="258201" y="1043200"/>
            <a:ext cx="8194800" cy="570942"/>
            <a:chOff x="258201" y="1043200"/>
            <a:chExt cx="8194800" cy="570942"/>
          </a:xfrm>
        </p:grpSpPr>
        <p:sp>
          <p:nvSpPr>
            <p:cNvPr id="320" name="Google Shape;320;p3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 txBox="1"/>
            <p:nvPr/>
          </p:nvSpPr>
          <p:spPr>
            <a:xfrm>
              <a:off x="832275" y="1043200"/>
              <a:ext cx="70650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Conceitos básicos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2" name="Google Shape;322;p33"/>
          <p:cNvSpPr txBox="1"/>
          <p:nvPr/>
        </p:nvSpPr>
        <p:spPr>
          <a:xfrm>
            <a:off x="803850" y="1715725"/>
            <a:ext cx="75363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Sintaxe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Variáveis e seus tipos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Palavras chave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Operadores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Aritméticos e de atribuição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Concatenação (Strings)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Comparação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Lógicos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3" name="Google Shape;3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200" y="2470176"/>
            <a:ext cx="4523801" cy="23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3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29" name="Google Shape;329;p3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Linguagens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30" name="Google Shape;330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" name="Google Shape;331;p34"/>
          <p:cNvGrpSpPr/>
          <p:nvPr/>
        </p:nvGrpSpPr>
        <p:grpSpPr>
          <a:xfrm>
            <a:off x="258201" y="1043200"/>
            <a:ext cx="8194800" cy="570942"/>
            <a:chOff x="258201" y="1043200"/>
            <a:chExt cx="8194800" cy="570942"/>
          </a:xfrm>
        </p:grpSpPr>
        <p:sp>
          <p:nvSpPr>
            <p:cNvPr id="332" name="Google Shape;332;p3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 txBox="1"/>
            <p:nvPr/>
          </p:nvSpPr>
          <p:spPr>
            <a:xfrm>
              <a:off x="832275" y="1043200"/>
              <a:ext cx="70650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Conceitos básicos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4" name="Google Shape;334;p34"/>
          <p:cNvSpPr txBox="1"/>
          <p:nvPr/>
        </p:nvSpPr>
        <p:spPr>
          <a:xfrm>
            <a:off x="803850" y="1715725"/>
            <a:ext cx="75363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Sintaxe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Variáveis e seus tipos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Palavras chave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Operadores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Aritméticos e de atribuição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Concatenação (Strings)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Comparação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Lógicos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450" y="3151250"/>
            <a:ext cx="4909550" cy="145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41" name="Google Shape;341;p3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Linguagens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42" name="Google Shape;34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" name="Google Shape;343;p35"/>
          <p:cNvGrpSpPr/>
          <p:nvPr/>
        </p:nvGrpSpPr>
        <p:grpSpPr>
          <a:xfrm>
            <a:off x="258201" y="1043200"/>
            <a:ext cx="8194800" cy="570942"/>
            <a:chOff x="258201" y="1043200"/>
            <a:chExt cx="8194800" cy="570942"/>
          </a:xfrm>
        </p:grpSpPr>
        <p:sp>
          <p:nvSpPr>
            <p:cNvPr id="344" name="Google Shape;344;p3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 txBox="1"/>
            <p:nvPr/>
          </p:nvSpPr>
          <p:spPr>
            <a:xfrm>
              <a:off x="832275" y="1043200"/>
              <a:ext cx="70650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Conceitos básicos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6" name="Google Shape;346;p35"/>
          <p:cNvSpPr txBox="1"/>
          <p:nvPr/>
        </p:nvSpPr>
        <p:spPr>
          <a:xfrm>
            <a:off x="803850" y="1715725"/>
            <a:ext cx="75363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Sintaxe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Variáveis e seus tipos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Palavras chave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Operadores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Aritméticos e de atribuição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Concatenação (Strings)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Comparação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Lógicos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600" y="3752475"/>
            <a:ext cx="5880000" cy="10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/>
        </p:nvSpPr>
        <p:spPr>
          <a:xfrm>
            <a:off x="59250" y="810000"/>
            <a:ext cx="9012600" cy="4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chemeClr val="hlink"/>
                </a:solidFill>
                <a:hlinkClick r:id="rId3"/>
              </a:rPr>
              <a:t>https://www.w3schools.com/js/default.asp</a:t>
            </a:r>
            <a:r>
              <a:rPr lang="pt-BR" sz="1200">
                <a:solidFill>
                  <a:schemeClr val="dk1"/>
                </a:solidFill>
              </a:rPr>
              <a:t> - Site com bastante conteúdo de programação voltada a WebDev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https://www.udemy.com/the-complete-javascript-course/</a:t>
            </a:r>
            <a:r>
              <a:rPr lang="pt-BR" sz="1200"/>
              <a:t> - Curso de JS, cobre desde o básico até conceitos avançados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chemeClr val="hlink"/>
                </a:solidFill>
                <a:hlinkClick r:id="rId5"/>
              </a:rPr>
              <a:t>https://www.youtube.com/playlist?list=PLxI8Can9yAHfK6wdaMUO74lmotAP7J7bi</a:t>
            </a:r>
            <a:r>
              <a:rPr lang="pt-BR" sz="1200"/>
              <a:t> - Vídeo aulas UNIVESP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https://www.youtube.com/watch?v=epDCjksKMok&amp;list=PLHz_AreHm4dlAnJ_jJtV29RFxnPHDuk9o</a:t>
            </a:r>
            <a:r>
              <a:rPr lang="pt-BR" sz="1200"/>
              <a:t> - Curso Web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chemeClr val="hlink"/>
                </a:solidFill>
                <a:hlinkClick r:id="rId7"/>
              </a:rPr>
              <a:t>https://www.ic.unicamp.br/~rdahab/cursos/mc102/2010-1s/Welcome_files/pdfs/textos/algs-o-que-sao-texto-2-10.pdf</a:t>
            </a:r>
            <a:endParaRPr sz="1200"/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chemeClr val="hlink"/>
                </a:solidFill>
                <a:hlinkClick r:id="rId8"/>
              </a:rPr>
              <a:t>https://www.amazon.com.br/HTML-CSS-Design-Build-Websites/dp/1118008189/ref=sr_1_1</a:t>
            </a:r>
            <a:endParaRPr sz="1200"/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chemeClr val="hlink"/>
                </a:solidFill>
                <a:hlinkClick r:id="rId9"/>
              </a:rPr>
              <a:t>https://www.amazon.com.br/JavaScript-Jquery-Interactive-Front-End-Development/dp/1118531647/ref=sr_1_1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53" name="Google Shape;353;p36"/>
          <p:cNvGrpSpPr/>
          <p:nvPr/>
        </p:nvGrpSpPr>
        <p:grpSpPr>
          <a:xfrm>
            <a:off x="0" y="0"/>
            <a:ext cx="9144000" cy="808800"/>
            <a:chOff x="0" y="0"/>
            <a:chExt cx="9144000" cy="808800"/>
          </a:xfrm>
        </p:grpSpPr>
        <p:sp>
          <p:nvSpPr>
            <p:cNvPr id="354" name="Google Shape;354;p36"/>
            <p:cNvSpPr txBox="1"/>
            <p:nvPr/>
          </p:nvSpPr>
          <p:spPr>
            <a:xfrm>
              <a:off x="0" y="0"/>
              <a:ext cx="9144000" cy="8088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Links dos Materiais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55" name="Google Shape;355;p3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0" y="0"/>
              <a:ext cx="863227" cy="8086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/>
        </p:nvSpPr>
        <p:spPr>
          <a:xfrm>
            <a:off x="59250" y="810000"/>
            <a:ext cx="9012600" cy="4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chemeClr val="hlink"/>
                </a:solidFill>
                <a:hlinkClick r:id="rId3"/>
              </a:rPr>
              <a:t>https://www.facebook.com/uspcodelab/</a:t>
            </a:r>
            <a:r>
              <a:rPr lang="pt-BR" sz="1200">
                <a:solidFill>
                  <a:schemeClr val="dk1"/>
                </a:solidFill>
              </a:rPr>
              <a:t> - IME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https://www.facebook.com/uspcodelableste/</a:t>
            </a:r>
            <a:r>
              <a:rPr lang="pt-BR" sz="1200">
                <a:solidFill>
                  <a:schemeClr val="dk1"/>
                </a:solidFill>
              </a:rPr>
              <a:t> - EACH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chemeClr val="hlink"/>
                </a:solidFill>
                <a:hlinkClick r:id="rId5"/>
              </a:rPr>
              <a:t>https://www.facebook.com/uspcodelabsanca/</a:t>
            </a:r>
            <a:r>
              <a:rPr lang="pt-BR" sz="1200"/>
              <a:t> - ICMC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15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t-BR" sz="1200" u="sng">
                <a:solidFill>
                  <a:schemeClr val="hlink"/>
                </a:solidFill>
                <a:hlinkClick r:id="rId6"/>
              </a:rPr>
              <a:t>https://www.facebook.com/UFABCCodeLab</a:t>
            </a:r>
            <a:r>
              <a:rPr lang="pt-BR" sz="1200"/>
              <a:t> - UFABC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361" name="Google Shape;361;p37"/>
          <p:cNvGrpSpPr/>
          <p:nvPr/>
        </p:nvGrpSpPr>
        <p:grpSpPr>
          <a:xfrm>
            <a:off x="0" y="0"/>
            <a:ext cx="9144000" cy="808800"/>
            <a:chOff x="0" y="0"/>
            <a:chExt cx="9144000" cy="808800"/>
          </a:xfrm>
        </p:grpSpPr>
        <p:sp>
          <p:nvSpPr>
            <p:cNvPr id="362" name="Google Shape;362;p37"/>
            <p:cNvSpPr txBox="1"/>
            <p:nvPr/>
          </p:nvSpPr>
          <p:spPr>
            <a:xfrm>
              <a:off x="0" y="0"/>
              <a:ext cx="9144000" cy="8088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Links USPCodeLab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63" name="Google Shape;363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0"/>
              <a:ext cx="863227" cy="8086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/>
        </p:nvSpPr>
        <p:spPr>
          <a:xfrm>
            <a:off x="2256000" y="1345950"/>
            <a:ext cx="4632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introdutória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9" name="Google Shape;3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8"/>
          <p:cNvSpPr txBox="1"/>
          <p:nvPr/>
        </p:nvSpPr>
        <p:spPr>
          <a:xfrm>
            <a:off x="2607000" y="2308350"/>
            <a:ext cx="3930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rPr i="1" lang="pt-BR" sz="2400">
                <a:latin typeface="Raleway"/>
                <a:ea typeface="Raleway"/>
                <a:cs typeface="Raleway"/>
                <a:sym typeface="Raleway"/>
              </a:rPr>
              <a:t>helloWorld()</a:t>
            </a:r>
            <a:endParaRPr/>
          </a:p>
        </p:txBody>
      </p:sp>
      <p:pic>
        <p:nvPicPr>
          <p:cNvPr id="371" name="Google Shape;3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822" y="2350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Introdução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74" name="Google Shape;7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5"/>
          <p:cNvSpPr txBox="1"/>
          <p:nvPr/>
        </p:nvSpPr>
        <p:spPr>
          <a:xfrm>
            <a:off x="3129500" y="1126850"/>
            <a:ext cx="29829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029E"/>
                </a:solidFill>
                <a:latin typeface="Roboto"/>
                <a:ea typeface="Roboto"/>
                <a:cs typeface="Roboto"/>
                <a:sym typeface="Roboto"/>
              </a:rPr>
              <a:t>Família UCL</a:t>
            </a:r>
            <a:endParaRPr>
              <a:solidFill>
                <a:srgbClr val="FF02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859350" y="1880225"/>
            <a:ext cx="7523225" cy="2567825"/>
            <a:chOff x="1348575" y="1880225"/>
            <a:chExt cx="7523225" cy="2567825"/>
          </a:xfrm>
        </p:grpSpPr>
        <p:pic>
          <p:nvPicPr>
            <p:cNvPr id="77" name="Google Shape;77;p15"/>
            <p:cNvPicPr preferRelativeResize="0"/>
            <p:nvPr/>
          </p:nvPicPr>
          <p:blipFill rotWithShape="1">
            <a:blip r:embed="rId4">
              <a:alphaModFix/>
            </a:blip>
            <a:srcRect b="21478" l="0" r="0" t="22705"/>
            <a:stretch/>
          </p:blipFill>
          <p:spPr>
            <a:xfrm>
              <a:off x="1348575" y="1880225"/>
              <a:ext cx="5569649" cy="2191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 txBox="1"/>
            <p:nvPr/>
          </p:nvSpPr>
          <p:spPr>
            <a:xfrm>
              <a:off x="1559975" y="3954250"/>
              <a:ext cx="11553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Roboto"/>
                  <a:ea typeface="Roboto"/>
                  <a:cs typeface="Roboto"/>
                  <a:sym typeface="Roboto"/>
                </a:rPr>
                <a:t>Sanca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3237000" y="3954250"/>
              <a:ext cx="17928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Roboto"/>
                  <a:ea typeface="Roboto"/>
                  <a:cs typeface="Roboto"/>
                  <a:sym typeface="Roboto"/>
                </a:rPr>
                <a:t>Butantã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5184225" y="3954250"/>
              <a:ext cx="17928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Roboto"/>
                  <a:ea typeface="Roboto"/>
                  <a:cs typeface="Roboto"/>
                  <a:sym typeface="Roboto"/>
                </a:rPr>
                <a:t>Leste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1" name="Google Shape;8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57850" y="2258225"/>
              <a:ext cx="1635101" cy="1635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5"/>
            <p:cNvSpPr txBox="1"/>
            <p:nvPr/>
          </p:nvSpPr>
          <p:spPr>
            <a:xfrm>
              <a:off x="7079000" y="3954250"/>
              <a:ext cx="17928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Roboto"/>
                  <a:ea typeface="Roboto"/>
                  <a:cs typeface="Roboto"/>
                  <a:sym typeface="Roboto"/>
                </a:rPr>
                <a:t>UFABC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88" name="Google Shape;88;p1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dev.journey()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89" name="Google Shape;8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963" y="970800"/>
            <a:ext cx="5664084" cy="40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96" name="Google Shape;96;p1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Cronograma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97" name="Google Shape;9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17"/>
          <p:cNvGrpSpPr/>
          <p:nvPr/>
        </p:nvGrpSpPr>
        <p:grpSpPr>
          <a:xfrm>
            <a:off x="3395" y="1379425"/>
            <a:ext cx="2487047" cy="1789834"/>
            <a:chOff x="3154233" y="1948657"/>
            <a:chExt cx="2277933" cy="1639342"/>
          </a:xfrm>
        </p:grpSpPr>
        <p:sp>
          <p:nvSpPr>
            <p:cNvPr id="99" name="Google Shape;99;p17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3154233" y="3216600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386766" y="1948657"/>
              <a:ext cx="20454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latin typeface="Roboto"/>
                  <a:ea typeface="Roboto"/>
                  <a:cs typeface="Roboto"/>
                  <a:sym typeface="Roboto"/>
                </a:rPr>
                <a:t>Introdução (2 aula)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pt-BR" sz="1200">
                  <a:latin typeface="Roboto"/>
                  <a:ea typeface="Roboto"/>
                  <a:cs typeface="Roboto"/>
                  <a:sym typeface="Roboto"/>
                </a:rPr>
                <a:t>Apresentação do curso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pt-BR" sz="1200">
                  <a:latin typeface="Roboto"/>
                  <a:ea typeface="Roboto"/>
                  <a:cs typeface="Roboto"/>
                  <a:sym typeface="Roboto"/>
                </a:rPr>
                <a:t>Como funciona a web?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2" name="Google Shape;102;p17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103" name="Google Shape;103;p17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" name="Google Shape;104;p17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5" name="Google Shape;105;p17"/>
          <p:cNvGrpSpPr/>
          <p:nvPr/>
        </p:nvGrpSpPr>
        <p:grpSpPr>
          <a:xfrm>
            <a:off x="1382895" y="2202576"/>
            <a:ext cx="2448465" cy="2204012"/>
            <a:chOff x="1828196" y="2702596"/>
            <a:chExt cx="2242594" cy="2018696"/>
          </a:xfrm>
        </p:grpSpPr>
        <p:sp>
          <p:nvSpPr>
            <p:cNvPr id="106" name="Google Shape;106;p17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1828196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2073391" y="3502992"/>
              <a:ext cx="1997400" cy="12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HTML</a:t>
              </a:r>
              <a:r>
                <a:rPr b="1"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 (3 aulas)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Introdução ao HTML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Links, listas e imagens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Tabelas e formulários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9" name="Google Shape;109;p17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110" name="Google Shape;110;p17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1" name="Google Shape;111;p17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" name="Google Shape;112;p17"/>
          <p:cNvGrpSpPr/>
          <p:nvPr/>
        </p:nvGrpSpPr>
        <p:grpSpPr>
          <a:xfrm>
            <a:off x="2830662" y="1274825"/>
            <a:ext cx="2180780" cy="1894434"/>
            <a:chOff x="3154233" y="1852852"/>
            <a:chExt cx="1997417" cy="1735147"/>
          </a:xfrm>
        </p:grpSpPr>
        <p:sp>
          <p:nvSpPr>
            <p:cNvPr id="113" name="Google Shape;113;p17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3154233" y="3216600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3386751" y="1852852"/>
              <a:ext cx="17649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CSS </a:t>
              </a:r>
              <a:r>
                <a:rPr b="1"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(2 aulas)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Flexbox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Grid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6" name="Google Shape;116;p17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117" name="Google Shape;117;p17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8" name="Google Shape;118;p17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9" name="Google Shape;119;p17"/>
          <p:cNvGrpSpPr/>
          <p:nvPr/>
        </p:nvGrpSpPr>
        <p:grpSpPr>
          <a:xfrm>
            <a:off x="4205188" y="2202576"/>
            <a:ext cx="2608205" cy="2768366"/>
            <a:chOff x="4413187" y="2702596"/>
            <a:chExt cx="2388903" cy="2535598"/>
          </a:xfrm>
        </p:grpSpPr>
        <p:sp>
          <p:nvSpPr>
            <p:cNvPr id="120" name="Google Shape;120;p17"/>
            <p:cNvSpPr/>
            <p:nvPr/>
          </p:nvSpPr>
          <p:spPr>
            <a:xfrm>
              <a:off x="4780421" y="3079475"/>
              <a:ext cx="1294800" cy="1335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7"/>
            <p:cNvGrpSpPr/>
            <p:nvPr/>
          </p:nvGrpSpPr>
          <p:grpSpPr>
            <a:xfrm rot="10800000">
              <a:off x="4737413" y="3079467"/>
              <a:ext cx="92400" cy="411825"/>
              <a:chOff x="2070100" y="2563700"/>
              <a:chExt cx="92400" cy="411825"/>
            </a:xfrm>
          </p:grpSpPr>
          <p:cxnSp>
            <p:nvCxnSpPr>
              <p:cNvPr id="122" name="Google Shape;122;p1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3" name="Google Shape;123;p1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" name="Google Shape;124;p17"/>
            <p:cNvSpPr txBox="1"/>
            <p:nvPr/>
          </p:nvSpPr>
          <p:spPr>
            <a:xfrm>
              <a:off x="4413187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4665190" y="3502994"/>
              <a:ext cx="2136900" cy="17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Javascript</a:t>
              </a:r>
              <a:r>
                <a:rPr b="1"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 (3 aulas)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DOM, Funções e eventos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Variáveis, operadores e subrotinas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Operadores, Subrotinas e Condicionais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Arrays, Loops e Objetos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5618599" y="1274825"/>
            <a:ext cx="2133164" cy="1894434"/>
            <a:chOff x="5707757" y="1852852"/>
            <a:chExt cx="1953805" cy="1735147"/>
          </a:xfrm>
        </p:grpSpPr>
        <p:sp>
          <p:nvSpPr>
            <p:cNvPr id="127" name="Google Shape;127;p17"/>
            <p:cNvSpPr/>
            <p:nvPr/>
          </p:nvSpPr>
          <p:spPr>
            <a:xfrm>
              <a:off x="6075125" y="3079475"/>
              <a:ext cx="1294800" cy="133500"/>
            </a:xfrm>
            <a:prstGeom prst="rect">
              <a:avLst/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7"/>
            <p:cNvGrpSpPr/>
            <p:nvPr/>
          </p:nvGrpSpPr>
          <p:grpSpPr>
            <a:xfrm>
              <a:off x="6031394" y="2800065"/>
              <a:ext cx="92400" cy="411825"/>
              <a:chOff x="845575" y="2563700"/>
              <a:chExt cx="92400" cy="411825"/>
            </a:xfrm>
          </p:grpSpPr>
          <p:cxnSp>
            <p:nvCxnSpPr>
              <p:cNvPr id="129" name="Google Shape;129;p17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0" name="Google Shape;130;p17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17"/>
            <p:cNvSpPr txBox="1"/>
            <p:nvPr/>
          </p:nvSpPr>
          <p:spPr>
            <a:xfrm>
              <a:off x="5707757" y="3216600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5911962" y="1852852"/>
              <a:ext cx="1749600" cy="11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Projeto final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pt-B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Desenvolvimento de um site do zero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3" name="Google Shape;133;p17"/>
          <p:cNvSpPr/>
          <p:nvPr/>
        </p:nvSpPr>
        <p:spPr>
          <a:xfrm>
            <a:off x="7433245" y="2614052"/>
            <a:ext cx="1425127" cy="145755"/>
          </a:xfrm>
          <a:prstGeom prst="rect">
            <a:avLst/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7"/>
          <p:cNvGrpSpPr/>
          <p:nvPr/>
        </p:nvGrpSpPr>
        <p:grpSpPr>
          <a:xfrm rot="10800000">
            <a:off x="7387822" y="2614043"/>
            <a:ext cx="100882" cy="449631"/>
            <a:chOff x="2070100" y="2563700"/>
            <a:chExt cx="92400" cy="411825"/>
          </a:xfrm>
        </p:grpSpPr>
        <p:cxnSp>
          <p:nvCxnSpPr>
            <p:cNvPr id="135" name="Google Shape;135;p17"/>
            <p:cNvCxnSpPr/>
            <p:nvPr/>
          </p:nvCxnSpPr>
          <p:spPr>
            <a:xfrm>
              <a:off x="2116300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17"/>
            <p:cNvSpPr/>
            <p:nvPr/>
          </p:nvSpPr>
          <p:spPr>
            <a:xfrm>
              <a:off x="2070100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7"/>
          <p:cNvSpPr txBox="1"/>
          <p:nvPr/>
        </p:nvSpPr>
        <p:spPr>
          <a:xfrm>
            <a:off x="7033833" y="2202576"/>
            <a:ext cx="814264" cy="405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7310025" y="3076445"/>
            <a:ext cx="1837500" cy="1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Roboto"/>
                <a:ea typeface="Roboto"/>
                <a:cs typeface="Roboto"/>
                <a:sym typeface="Roboto"/>
              </a:rPr>
              <a:t>Extra (X aulas)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História da web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Mais tags interessantes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 Semântico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Mais Javascript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8"/>
          <p:cNvGrpSpPr/>
          <p:nvPr/>
        </p:nvGrpSpPr>
        <p:grpSpPr>
          <a:xfrm>
            <a:off x="664850" y="1592700"/>
            <a:ext cx="7503362" cy="731700"/>
            <a:chOff x="-215975" y="3088625"/>
            <a:chExt cx="7503362" cy="731700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-215975" y="3138825"/>
              <a:ext cx="2930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4400">
                  <a:solidFill>
                    <a:srgbClr val="FF029E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lang="pt-BR" sz="4400">
                  <a:latin typeface="Consolas"/>
                  <a:ea typeface="Consolas"/>
                  <a:cs typeface="Consolas"/>
                  <a:sym typeface="Consolas"/>
                </a:rPr>
                <a:t>bjetivo</a:t>
              </a:r>
              <a:endParaRPr sz="4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Aprender conceitos básicos de construção de sites utilizando HTML e CSS e lógica de programação com Javascript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7" name="Google Shape;147;p18"/>
          <p:cNvGrpSpPr/>
          <p:nvPr/>
        </p:nvGrpSpPr>
        <p:grpSpPr>
          <a:xfrm>
            <a:off x="664850" y="2818997"/>
            <a:ext cx="7503362" cy="904601"/>
            <a:chOff x="-215975" y="3088625"/>
            <a:chExt cx="7503362" cy="731700"/>
          </a:xfrm>
        </p:grpSpPr>
        <p:sp>
          <p:nvSpPr>
            <p:cNvPr id="148" name="Google Shape;148;p18"/>
            <p:cNvSpPr txBox="1"/>
            <p:nvPr/>
          </p:nvSpPr>
          <p:spPr>
            <a:xfrm>
              <a:off x="-215975" y="3138825"/>
              <a:ext cx="29307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4400">
                  <a:solidFill>
                    <a:srgbClr val="FF029E"/>
                  </a:solidFill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pt-BR" sz="4400">
                  <a:latin typeface="Consolas"/>
                  <a:ea typeface="Consolas"/>
                  <a:cs typeface="Consolas"/>
                  <a:sym typeface="Consolas"/>
                </a:rPr>
                <a:t>aterial</a:t>
              </a:r>
              <a:endParaRPr sz="4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nsolas"/>
                <a:buChar char="●"/>
              </a:pPr>
              <a:r>
                <a:rPr lang="pt-BR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Um navegador(Google Chrome ou Firefox)</a:t>
              </a:r>
              <a:endParaRPr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nsolas"/>
                <a:buChar char="●"/>
              </a:pPr>
              <a:r>
                <a:rPr lang="pt-BR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Um editor de texto(Vs Code)</a:t>
              </a:r>
              <a:endParaRPr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nsolas"/>
                <a:buChar char="●"/>
              </a:pPr>
              <a:r>
                <a:rPr lang="pt-BR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Node.js</a:t>
              </a:r>
              <a:endParaRPr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onsolas"/>
                <a:buChar char="●"/>
              </a:pPr>
              <a:r>
                <a:rPr lang="pt-BR" sz="12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Livros didáticos</a:t>
              </a:r>
              <a:endParaRPr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1" name="Google Shape;151;p1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52" name="Google Shape;152;p1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Introdução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53" name="Google Shape;15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/>
        </p:nvSpPr>
        <p:spPr>
          <a:xfrm>
            <a:off x="3752775" y="2231775"/>
            <a:ext cx="4673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Aprender conceitos básicos de construção de sites utilizando HTML e CSS e lógica de programação com </a:t>
            </a:r>
            <a:r>
              <a:rPr b="1" lang="pt-BR" sz="2100">
                <a:solidFill>
                  <a:srgbClr val="0F1111"/>
                </a:solidFill>
                <a:highlight>
                  <a:srgbClr val="FFFFFF"/>
                </a:highlight>
              </a:rPr>
              <a:t>HTML and CSS: Design and Build Websites</a:t>
            </a:r>
            <a:endParaRPr b="1" sz="2100">
              <a:solidFill>
                <a:srgbClr val="0F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9" name="Google Shape;159;p1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60" name="Google Shape;160;p1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Livros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25" y="1352825"/>
            <a:ext cx="2042050" cy="25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3709650" y="2400825"/>
            <a:ext cx="4673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rgbClr val="0F1111"/>
                </a:solidFill>
                <a:highlight>
                  <a:srgbClr val="FFFFFF"/>
                </a:highlight>
              </a:rPr>
              <a:t>JavaScript and Jquery: Interactive Front-End Web Development</a:t>
            </a:r>
            <a:endParaRPr b="1" sz="2100">
              <a:solidFill>
                <a:srgbClr val="0F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68" name="Google Shape;168;p2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69" name="Google Shape;169;p2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Livros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70" name="Google Shape;17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400" y="1341475"/>
            <a:ext cx="1968425" cy="24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1"/>
          <p:cNvGrpSpPr/>
          <p:nvPr/>
        </p:nvGrpSpPr>
        <p:grpSpPr>
          <a:xfrm>
            <a:off x="258201" y="1043201"/>
            <a:ext cx="8194800" cy="570941"/>
            <a:chOff x="258201" y="1043201"/>
            <a:chExt cx="8194800" cy="570941"/>
          </a:xfrm>
        </p:grpSpPr>
        <p:sp>
          <p:nvSpPr>
            <p:cNvPr id="177" name="Google Shape;177;p2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 que é HTML?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" name="Google Shape;179;p21"/>
          <p:cNvSpPr txBox="1"/>
          <p:nvPr/>
        </p:nvSpPr>
        <p:spPr>
          <a:xfrm>
            <a:off x="803850" y="1701850"/>
            <a:ext cx="75363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HTML é uma Linguagem de Marcação de Hipertexto (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Salientando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 que não é uma linguagem de programação)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Utilizada para estruturar páginas web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 basicamente arquivos de texto simples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0" name="Google Shape;180;p2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81" name="Google Shape;181;p2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Raleway"/>
                <a:buNone/>
              </a:pPr>
              <a:r>
                <a:rPr b="1" lang="pt-BR" sz="3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Introdução</a:t>
              </a:r>
              <a:endParaRPr b="1" sz="3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82" name="Google Shape;18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700" y="2922550"/>
            <a:ext cx="3834301" cy="21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