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9030a44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9030a44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1a3b4940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1a3b4940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30179003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30179003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6308e793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308e793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308e793f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308e793f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61a3b4940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1a3b4940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1a3b4940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1a3b4940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30179003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30179003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30179003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30179003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30179003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30179003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30179003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30179003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30179003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30179003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30179003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30179003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repl.it/languages/nodej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28341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411175" y="242125"/>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dev.learn(web)</a:t>
            </a:r>
            <a:endParaRPr sz="3600">
              <a:solidFill>
                <a:srgbClr val="FFFFFF"/>
              </a:solidFill>
              <a:latin typeface="Montserrat"/>
              <a:ea typeface="Montserrat"/>
              <a:cs typeface="Montserrat"/>
              <a:sym typeface="Montserrat"/>
            </a:endParaRPr>
          </a:p>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Aula 08</a:t>
            </a:r>
            <a:endParaRPr sz="2400">
              <a:solidFill>
                <a:srgbClr val="FFFFFF"/>
              </a:solidFill>
              <a:latin typeface="Montserrat"/>
              <a:ea typeface="Montserrat"/>
              <a:cs typeface="Montserrat"/>
              <a:sym typeface="Montserrat"/>
            </a:endParaRPr>
          </a:p>
        </p:txBody>
      </p:sp>
      <p:sp>
        <p:nvSpPr>
          <p:cNvPr id="56" name="Google Shape;56;p13"/>
          <p:cNvSpPr txBox="1"/>
          <p:nvPr>
            <p:ph idx="1" type="subTitle"/>
          </p:nvPr>
        </p:nvSpPr>
        <p:spPr>
          <a:xfrm>
            <a:off x="292075" y="33798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latin typeface="Montserrat"/>
                <a:ea typeface="Montserrat"/>
                <a:cs typeface="Montserrat"/>
                <a:sym typeface="Montserrat"/>
              </a:rPr>
              <a:t>Introdução ao Javascript</a:t>
            </a:r>
            <a:endParaRPr>
              <a:latin typeface="Montserrat"/>
              <a:ea typeface="Montserrat"/>
              <a:cs typeface="Montserrat"/>
              <a:sym typeface="Montserrat"/>
            </a:endParaRPr>
          </a:p>
        </p:txBody>
      </p:sp>
      <p:pic>
        <p:nvPicPr>
          <p:cNvPr id="57" name="Google Shape;57;p13"/>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8" name="Google Shape;58;p13"/>
          <p:cNvPicPr preferRelativeResize="0"/>
          <p:nvPr/>
        </p:nvPicPr>
        <p:blipFill>
          <a:blip r:embed="rId4">
            <a:alphaModFix/>
          </a:blip>
          <a:stretch>
            <a:fillRect/>
          </a:stretch>
        </p:blipFill>
        <p:spPr>
          <a:xfrm>
            <a:off x="0" y="4658850"/>
            <a:ext cx="1553591" cy="44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rotWithShape="1">
          <a:blip r:embed="rId3">
            <a:alphaModFix/>
          </a:blip>
          <a:srcRect b="0" l="0" r="33373" t="0"/>
          <a:stretch/>
        </p:blipFill>
        <p:spPr>
          <a:xfrm>
            <a:off x="-2" y="0"/>
            <a:ext cx="4571999" cy="5143499"/>
          </a:xfrm>
          <a:prstGeom prst="rect">
            <a:avLst/>
          </a:prstGeom>
          <a:noFill/>
          <a:ln>
            <a:noFill/>
          </a:ln>
          <a:effectLst>
            <a:outerShdw blurRad="57150" rotWithShape="0" algn="bl" dir="5400000" dist="19050">
              <a:srgbClr val="000000">
                <a:alpha val="50000"/>
              </a:srgbClr>
            </a:outerShdw>
          </a:effectLst>
        </p:spPr>
      </p:pic>
      <p:sp>
        <p:nvSpPr>
          <p:cNvPr id="150" name="Google Shape;150;p22"/>
          <p:cNvSpPr txBox="1"/>
          <p:nvPr/>
        </p:nvSpPr>
        <p:spPr>
          <a:xfrm>
            <a:off x="1427525" y="833725"/>
            <a:ext cx="3144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Joedson Santos</a:t>
            </a:r>
            <a:endParaRPr>
              <a:solidFill>
                <a:srgbClr val="FF0000"/>
              </a:solidFill>
            </a:endParaRPr>
          </a:p>
        </p:txBody>
      </p:sp>
      <p:sp>
        <p:nvSpPr>
          <p:cNvPr id="151" name="Google Shape;151;p22"/>
          <p:cNvSpPr txBox="1"/>
          <p:nvPr/>
        </p:nvSpPr>
        <p:spPr>
          <a:xfrm>
            <a:off x="988250" y="1087000"/>
            <a:ext cx="35838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Avenida Arlindo Betio</a:t>
            </a:r>
            <a:endParaRPr>
              <a:solidFill>
                <a:srgbClr val="FF0000"/>
              </a:solidFill>
            </a:endParaRPr>
          </a:p>
        </p:txBody>
      </p:sp>
      <p:sp>
        <p:nvSpPr>
          <p:cNvPr id="152" name="Google Shape;152;p22"/>
          <p:cNvSpPr txBox="1"/>
          <p:nvPr/>
        </p:nvSpPr>
        <p:spPr>
          <a:xfrm>
            <a:off x="582600" y="1360425"/>
            <a:ext cx="38727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Ermelino Matarazzo</a:t>
            </a:r>
            <a:endParaRPr>
              <a:solidFill>
                <a:srgbClr val="FF0000"/>
              </a:solidFill>
            </a:endParaRPr>
          </a:p>
        </p:txBody>
      </p:sp>
      <p:sp>
        <p:nvSpPr>
          <p:cNvPr id="153" name="Google Shape;153;p22"/>
          <p:cNvSpPr txBox="1"/>
          <p:nvPr/>
        </p:nvSpPr>
        <p:spPr>
          <a:xfrm>
            <a:off x="513125" y="1613675"/>
            <a:ext cx="10422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12345-678</a:t>
            </a:r>
            <a:endParaRPr>
              <a:solidFill>
                <a:srgbClr val="FF0000"/>
              </a:solidFill>
            </a:endParaRPr>
          </a:p>
        </p:txBody>
      </p:sp>
      <p:sp>
        <p:nvSpPr>
          <p:cNvPr id="154" name="Google Shape;154;p22"/>
          <p:cNvSpPr txBox="1"/>
          <p:nvPr/>
        </p:nvSpPr>
        <p:spPr>
          <a:xfrm>
            <a:off x="3153225" y="1613675"/>
            <a:ext cx="14187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São Paulo/SP</a:t>
            </a:r>
            <a:endParaRPr>
              <a:solidFill>
                <a:srgbClr val="FF0000"/>
              </a:solidFill>
            </a:endParaRPr>
          </a:p>
        </p:txBody>
      </p:sp>
      <p:pic>
        <p:nvPicPr>
          <p:cNvPr id="155" name="Google Shape;155;p22"/>
          <p:cNvPicPr preferRelativeResize="0"/>
          <p:nvPr/>
        </p:nvPicPr>
        <p:blipFill>
          <a:blip r:embed="rId4">
            <a:alphaModFix/>
          </a:blip>
          <a:stretch>
            <a:fillRect/>
          </a:stretch>
        </p:blipFill>
        <p:spPr>
          <a:xfrm>
            <a:off x="4680887" y="160288"/>
            <a:ext cx="4359863" cy="2204425"/>
          </a:xfrm>
          <a:prstGeom prst="rect">
            <a:avLst/>
          </a:prstGeom>
          <a:noFill/>
          <a:ln>
            <a:noFill/>
          </a:ln>
          <a:effectLst>
            <a:outerShdw blurRad="57150" rotWithShape="0" algn="bl" dir="5400000" dist="19050">
              <a:srgbClr val="000000">
                <a:alpha val="50000"/>
              </a:srgbClr>
            </a:outerShdw>
          </a:effectLst>
        </p:spPr>
      </p:pic>
      <p:sp>
        <p:nvSpPr>
          <p:cNvPr id="156" name="Google Shape;156;p22"/>
          <p:cNvSpPr txBox="1"/>
          <p:nvPr/>
        </p:nvSpPr>
        <p:spPr>
          <a:xfrm>
            <a:off x="4828775" y="2504700"/>
            <a:ext cx="4064100" cy="94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pt-BR"/>
              <a:t>Observe a nomenclatura das variáveis. Está no padrão proposto pela W3C, CamelCase, onde uma letra maiúscula marca o início de uma nova palavra;</a:t>
            </a:r>
            <a:endParaRPr/>
          </a:p>
        </p:txBody>
      </p:sp>
      <p:sp>
        <p:nvSpPr>
          <p:cNvPr id="157" name="Google Shape;157;p22"/>
          <p:cNvSpPr txBox="1"/>
          <p:nvPr/>
        </p:nvSpPr>
        <p:spPr>
          <a:xfrm>
            <a:off x="4828775" y="3447000"/>
            <a:ext cx="4167000" cy="77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Clr>
                <a:schemeClr val="dk1"/>
              </a:buClr>
              <a:buSzPts val="1400"/>
              <a:buChar char="●"/>
            </a:pPr>
            <a:r>
              <a:rPr lang="pt-BR">
                <a:solidFill>
                  <a:schemeClr val="dk1"/>
                </a:solidFill>
              </a:rPr>
              <a:t>Todos os nomes de variáveis devem ser iniciados com letras.</a:t>
            </a:r>
            <a:endParaRPr/>
          </a:p>
        </p:txBody>
      </p:sp>
      <p:sp>
        <p:nvSpPr>
          <p:cNvPr id="158" name="Google Shape;158;p22"/>
          <p:cNvSpPr txBox="1"/>
          <p:nvPr/>
        </p:nvSpPr>
        <p:spPr>
          <a:xfrm>
            <a:off x="4828775" y="4042825"/>
            <a:ext cx="4212000" cy="99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Clr>
                <a:schemeClr val="dk1"/>
              </a:buClr>
              <a:buSzPts val="1400"/>
              <a:buChar char="●"/>
            </a:pPr>
            <a:r>
              <a:rPr lang="pt-BR">
                <a:solidFill>
                  <a:schemeClr val="dk1"/>
                </a:solidFill>
              </a:rPr>
              <a:t>Para criar uma constante, usa-se a palavra const. Esta não pode ser alterada até o fim da execução do programa</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p:nvPr/>
        </p:nvSpPr>
        <p:spPr>
          <a:xfrm>
            <a:off x="0" y="0"/>
            <a:ext cx="9144000" cy="28341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ph type="ctrTitle"/>
          </p:nvPr>
        </p:nvSpPr>
        <p:spPr>
          <a:xfrm>
            <a:off x="411175" y="242125"/>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Visual Studio Code</a:t>
            </a:r>
            <a:endParaRPr sz="2400">
              <a:solidFill>
                <a:srgbClr val="FFFFFF"/>
              </a:solidFill>
              <a:latin typeface="Montserrat"/>
              <a:ea typeface="Montserrat"/>
              <a:cs typeface="Montserrat"/>
              <a:sym typeface="Montserrat"/>
            </a:endParaRPr>
          </a:p>
        </p:txBody>
      </p:sp>
      <p:sp>
        <p:nvSpPr>
          <p:cNvPr id="165" name="Google Shape;165;p23"/>
          <p:cNvSpPr txBox="1"/>
          <p:nvPr>
            <p:ph idx="1" type="subTitle"/>
          </p:nvPr>
        </p:nvSpPr>
        <p:spPr>
          <a:xfrm>
            <a:off x="292075" y="3379875"/>
            <a:ext cx="8520600" cy="7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latin typeface="Montserrat"/>
                <a:ea typeface="Montserrat"/>
                <a:cs typeface="Montserrat"/>
                <a:sym typeface="Montserrat"/>
              </a:rPr>
              <a:t>Live coding &lt;/&gt;</a:t>
            </a:r>
            <a:endParaRPr>
              <a:latin typeface="Montserrat"/>
              <a:ea typeface="Montserrat"/>
              <a:cs typeface="Montserrat"/>
              <a:sym typeface="Montserrat"/>
            </a:endParaRPr>
          </a:p>
        </p:txBody>
      </p:sp>
      <p:pic>
        <p:nvPicPr>
          <p:cNvPr id="166" name="Google Shape;166;p23"/>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67" name="Google Shape;167;p23"/>
          <p:cNvPicPr preferRelativeResize="0"/>
          <p:nvPr/>
        </p:nvPicPr>
        <p:blipFill>
          <a:blip r:embed="rId4">
            <a:alphaModFix/>
          </a:blip>
          <a:stretch>
            <a:fillRect/>
          </a:stretch>
        </p:blipFill>
        <p:spPr>
          <a:xfrm>
            <a:off x="0" y="4658850"/>
            <a:ext cx="1553591" cy="44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p:nvPr/>
        </p:nvSpPr>
        <p:spPr>
          <a:xfrm>
            <a:off x="0" y="0"/>
            <a:ext cx="9144000" cy="28341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ph type="ctrTitle"/>
          </p:nvPr>
        </p:nvSpPr>
        <p:spPr>
          <a:xfrm>
            <a:off x="411175" y="242125"/>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Dúvidas ?</a:t>
            </a:r>
            <a:endParaRPr sz="2400">
              <a:solidFill>
                <a:srgbClr val="FFFFFF"/>
              </a:solidFill>
              <a:latin typeface="Montserrat"/>
              <a:ea typeface="Montserrat"/>
              <a:cs typeface="Montserrat"/>
              <a:sym typeface="Montserrat"/>
            </a:endParaRPr>
          </a:p>
        </p:txBody>
      </p:sp>
      <p:pic>
        <p:nvPicPr>
          <p:cNvPr id="174" name="Google Shape;174;p24"/>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75" name="Google Shape;175;p24"/>
          <p:cNvPicPr preferRelativeResize="0"/>
          <p:nvPr/>
        </p:nvPicPr>
        <p:blipFill>
          <a:blip r:embed="rId4">
            <a:alphaModFix/>
          </a:blip>
          <a:stretch>
            <a:fillRect/>
          </a:stretch>
        </p:blipFill>
        <p:spPr>
          <a:xfrm>
            <a:off x="0" y="4658850"/>
            <a:ext cx="1553591" cy="44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Observações</a:t>
            </a:r>
            <a:endParaRPr sz="3600">
              <a:solidFill>
                <a:srgbClr val="FFFFFF"/>
              </a:solidFill>
              <a:latin typeface="Montserrat"/>
              <a:ea typeface="Montserrat"/>
              <a:cs typeface="Montserrat"/>
              <a:sym typeface="Montserrat"/>
            </a:endParaRPr>
          </a:p>
        </p:txBody>
      </p:sp>
      <p:pic>
        <p:nvPicPr>
          <p:cNvPr id="182" name="Google Shape;182;p25"/>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83" name="Google Shape;183;p25"/>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84" name="Google Shape;184;p25"/>
          <p:cNvSpPr txBox="1"/>
          <p:nvPr/>
        </p:nvSpPr>
        <p:spPr>
          <a:xfrm>
            <a:off x="396700" y="1102650"/>
            <a:ext cx="8296800" cy="340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pt-BR">
                <a:latin typeface="Montserrat"/>
                <a:ea typeface="Montserrat"/>
                <a:cs typeface="Montserrat"/>
                <a:sym typeface="Montserrat"/>
              </a:rPr>
              <a:t>Quando fazemos alguma operação que envolve o </a:t>
            </a:r>
            <a:r>
              <a:rPr b="1" lang="pt-BR">
                <a:latin typeface="Montserrat"/>
                <a:ea typeface="Montserrat"/>
                <a:cs typeface="Montserrat"/>
                <a:sym typeface="Montserrat"/>
              </a:rPr>
              <a:t>operador “+”</a:t>
            </a:r>
            <a:r>
              <a:rPr lang="pt-BR">
                <a:latin typeface="Montserrat"/>
                <a:ea typeface="Montserrat"/>
                <a:cs typeface="Montserrat"/>
                <a:sym typeface="Montserrat"/>
              </a:rPr>
              <a:t> onde há alguma </a:t>
            </a:r>
            <a:r>
              <a:rPr b="1" lang="pt-BR">
                <a:latin typeface="Montserrat"/>
                <a:ea typeface="Montserrat"/>
                <a:cs typeface="Montserrat"/>
                <a:sym typeface="Montserrat"/>
              </a:rPr>
              <a:t>string </a:t>
            </a:r>
            <a:r>
              <a:rPr lang="pt-BR">
                <a:latin typeface="Montserrat"/>
                <a:ea typeface="Montserrat"/>
                <a:cs typeface="Montserrat"/>
                <a:sym typeface="Montserrat"/>
              </a:rPr>
              <a:t>entre os termos, o resultado </a:t>
            </a:r>
            <a:r>
              <a:rPr b="1" lang="pt-BR">
                <a:latin typeface="Montserrat"/>
                <a:ea typeface="Montserrat"/>
                <a:cs typeface="Montserrat"/>
                <a:sym typeface="Montserrat"/>
              </a:rPr>
              <a:t>sempre </a:t>
            </a:r>
            <a:r>
              <a:rPr lang="pt-BR">
                <a:latin typeface="Montserrat"/>
                <a:ea typeface="Montserrat"/>
                <a:cs typeface="Montserrat"/>
                <a:sym typeface="Montserrat"/>
              </a:rPr>
              <a:t>será </a:t>
            </a:r>
            <a:r>
              <a:rPr b="1" lang="pt-BR">
                <a:latin typeface="Montserrat"/>
                <a:ea typeface="Montserrat"/>
                <a:cs typeface="Montserrat"/>
                <a:sym typeface="Montserrat"/>
              </a:rPr>
              <a:t>string</a:t>
            </a:r>
            <a:r>
              <a:rPr lang="pt-BR">
                <a:latin typeface="Montserrat"/>
                <a:ea typeface="Montserrat"/>
                <a:cs typeface="Montserrat"/>
                <a:sym typeface="Montserrat"/>
              </a:rPr>
              <a:t>. Portanto, ao somar um texto </a:t>
            </a:r>
            <a:r>
              <a:rPr b="1" lang="pt-BR">
                <a:latin typeface="Montserrat"/>
                <a:ea typeface="Montserrat"/>
                <a:cs typeface="Montserrat"/>
                <a:sym typeface="Montserrat"/>
              </a:rPr>
              <a:t>“2”</a:t>
            </a:r>
            <a:r>
              <a:rPr lang="pt-BR">
                <a:latin typeface="Montserrat"/>
                <a:ea typeface="Montserrat"/>
                <a:cs typeface="Montserrat"/>
                <a:sym typeface="Montserrat"/>
              </a:rPr>
              <a:t> com um número </a:t>
            </a:r>
            <a:r>
              <a:rPr b="1" lang="pt-BR">
                <a:latin typeface="Montserrat"/>
                <a:ea typeface="Montserrat"/>
                <a:cs typeface="Montserrat"/>
                <a:sym typeface="Montserrat"/>
              </a:rPr>
              <a:t>2</a:t>
            </a:r>
            <a:r>
              <a:rPr lang="pt-BR">
                <a:latin typeface="Montserrat"/>
                <a:ea typeface="Montserrat"/>
                <a:cs typeface="Montserrat"/>
                <a:sym typeface="Montserrat"/>
              </a:rPr>
              <a:t>, o resultado será </a:t>
            </a:r>
            <a:r>
              <a:rPr b="1" lang="pt-BR">
                <a:latin typeface="Montserrat"/>
                <a:ea typeface="Montserrat"/>
                <a:cs typeface="Montserrat"/>
                <a:sym typeface="Montserrat"/>
              </a:rPr>
              <a:t>22</a:t>
            </a:r>
            <a:r>
              <a:rPr lang="pt-BR">
                <a:latin typeface="Montserrat"/>
                <a:ea typeface="Montserrat"/>
                <a:cs typeface="Montserrat"/>
                <a:sym typeface="Montserrat"/>
              </a:rPr>
              <a:t>, pois será realizada uma operação de </a:t>
            </a:r>
            <a:r>
              <a:rPr b="1" lang="pt-BR">
                <a:latin typeface="Montserrat"/>
                <a:ea typeface="Montserrat"/>
                <a:cs typeface="Montserrat"/>
                <a:sym typeface="Montserrat"/>
              </a:rPr>
              <a:t>concatenação</a:t>
            </a:r>
            <a:r>
              <a:rPr lang="pt-BR">
                <a:latin typeface="Montserrat"/>
                <a:ea typeface="Montserrat"/>
                <a:cs typeface="Montserrat"/>
                <a:sym typeface="Montserrat"/>
              </a:rPr>
              <a:t>.</a:t>
            </a:r>
            <a:endParaRPr>
              <a:latin typeface="Montserrat"/>
              <a:ea typeface="Montserrat"/>
              <a:cs typeface="Montserrat"/>
              <a:sym typeface="Montserrat"/>
            </a:endParaRPr>
          </a:p>
          <a:p>
            <a:pPr indent="-317500" lvl="0" marL="457200" rtl="0" algn="l">
              <a:spcBef>
                <a:spcPts val="1000"/>
              </a:spcBef>
              <a:spcAft>
                <a:spcPts val="0"/>
              </a:spcAft>
              <a:buSzPts val="1400"/>
              <a:buFont typeface="Montserrat"/>
              <a:buChar char="●"/>
            </a:pPr>
            <a:r>
              <a:rPr lang="pt-BR">
                <a:latin typeface="Montserrat"/>
                <a:ea typeface="Montserrat"/>
                <a:cs typeface="Montserrat"/>
                <a:sym typeface="Montserrat"/>
              </a:rPr>
              <a:t>A parte sobre </a:t>
            </a:r>
            <a:r>
              <a:rPr b="1" lang="pt-BR">
                <a:latin typeface="Montserrat"/>
                <a:ea typeface="Montserrat"/>
                <a:cs typeface="Montserrat"/>
                <a:sym typeface="Montserrat"/>
              </a:rPr>
              <a:t>booleanos </a:t>
            </a:r>
            <a:r>
              <a:rPr lang="pt-BR">
                <a:latin typeface="Montserrat"/>
                <a:ea typeface="Montserrat"/>
                <a:cs typeface="Montserrat"/>
                <a:sym typeface="Montserrat"/>
              </a:rPr>
              <a:t>pode não ter feito muito sentido para vocês, mas próxima aula veremos a estrutura condicional que usará os valores verdadeiro e falso na prática.</a:t>
            </a:r>
            <a:endParaRPr>
              <a:latin typeface="Montserrat"/>
              <a:ea typeface="Montserrat"/>
              <a:cs typeface="Montserrat"/>
              <a:sym typeface="Montserrat"/>
            </a:endParaRPr>
          </a:p>
          <a:p>
            <a:pPr indent="-317500" lvl="0" marL="457200" rtl="0" algn="l">
              <a:spcBef>
                <a:spcPts val="1000"/>
              </a:spcBef>
              <a:spcAft>
                <a:spcPts val="0"/>
              </a:spcAft>
              <a:buSzPts val="1400"/>
              <a:buFont typeface="Montserrat"/>
              <a:buChar char="●"/>
            </a:pPr>
            <a:r>
              <a:rPr lang="pt-BR">
                <a:latin typeface="Montserrat"/>
                <a:ea typeface="Montserrat"/>
                <a:cs typeface="Montserrat"/>
                <a:sym typeface="Montserrat"/>
              </a:rPr>
              <a:t>Sugiro que testem os códigos dos slides na plataforma </a:t>
            </a:r>
            <a:r>
              <a:rPr lang="pt-BR" u="sng">
                <a:solidFill>
                  <a:schemeClr val="hlink"/>
                </a:solidFill>
                <a:latin typeface="Montserrat"/>
                <a:ea typeface="Montserrat"/>
                <a:cs typeface="Montserrat"/>
                <a:sym typeface="Montserrat"/>
                <a:hlinkClick r:id="rId5"/>
              </a:rPr>
              <a:t>https://repl.it/languages/nodejs</a:t>
            </a:r>
            <a:r>
              <a:rPr lang="pt-BR">
                <a:latin typeface="Montserrat"/>
                <a:ea typeface="Montserrat"/>
                <a:cs typeface="Montserrat"/>
                <a:sym typeface="Montserrat"/>
              </a:rPr>
              <a:t> e brinquem, alterando os operadores e valores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Para próxima aula...</a:t>
            </a:r>
            <a:endParaRPr sz="3600">
              <a:solidFill>
                <a:srgbClr val="FFFFFF"/>
              </a:solidFill>
              <a:latin typeface="Montserrat"/>
              <a:ea typeface="Montserrat"/>
              <a:cs typeface="Montserrat"/>
              <a:sym typeface="Montserrat"/>
            </a:endParaRPr>
          </a:p>
        </p:txBody>
      </p:sp>
      <p:pic>
        <p:nvPicPr>
          <p:cNvPr id="191" name="Google Shape;191;p26"/>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92" name="Google Shape;192;p26"/>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93" name="Google Shape;193;p26"/>
          <p:cNvSpPr txBox="1"/>
          <p:nvPr/>
        </p:nvSpPr>
        <p:spPr>
          <a:xfrm>
            <a:off x="396700" y="1102650"/>
            <a:ext cx="8296800" cy="1600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pt-BR">
                <a:latin typeface="Montserrat"/>
                <a:ea typeface="Montserrat"/>
                <a:cs typeface="Montserrat"/>
                <a:sym typeface="Montserrat"/>
              </a:rPr>
              <a:t>Estruturas condicionais: Enfim daremos alguma utilidade real aos valores true e false do</a:t>
            </a:r>
            <a:r>
              <a:rPr b="1" lang="pt-BR">
                <a:latin typeface="Montserrat"/>
                <a:ea typeface="Montserrat"/>
                <a:cs typeface="Montserrat"/>
                <a:sym typeface="Montserrat"/>
              </a:rPr>
              <a:t> </a:t>
            </a:r>
            <a:r>
              <a:rPr lang="pt-BR">
                <a:latin typeface="Montserrat"/>
                <a:ea typeface="Montserrat"/>
                <a:cs typeface="Montserrat"/>
                <a:sym typeface="Montserrat"/>
              </a:rPr>
              <a:t>Javascript!</a:t>
            </a:r>
            <a:endParaRPr>
              <a:latin typeface="Montserrat"/>
              <a:ea typeface="Montserrat"/>
              <a:cs typeface="Montserrat"/>
              <a:sym typeface="Montserrat"/>
            </a:endParaRPr>
          </a:p>
          <a:p>
            <a:pPr indent="-317500" lvl="0" marL="457200" rtl="0" algn="l">
              <a:spcBef>
                <a:spcPts val="1000"/>
              </a:spcBef>
              <a:spcAft>
                <a:spcPts val="1000"/>
              </a:spcAft>
              <a:buSzPts val="1400"/>
              <a:buFont typeface="Montserrat"/>
              <a:buChar char="●"/>
            </a:pPr>
            <a:r>
              <a:rPr lang="pt-BR">
                <a:latin typeface="Montserrat"/>
                <a:ea typeface="Montserrat"/>
                <a:cs typeface="Montserrat"/>
                <a:sym typeface="Montserrat"/>
              </a:rPr>
              <a:t>Funções ou subrotinas: Nesta aula, vimos como guardar valores dentro de uma variável para usarmos depois. Com as funções, poderemos guardar instruções para serem reutilizadas ao longo do código sem que seja necessário digitar novamente todos os comandos.</a:t>
            </a:r>
            <a:endParaRPr>
              <a:latin typeface="Montserrat"/>
              <a:ea typeface="Montserrat"/>
              <a:cs typeface="Montserrat"/>
              <a:sym typeface="Montserrat"/>
            </a:endParaRPr>
          </a:p>
        </p:txBody>
      </p:sp>
      <p:sp>
        <p:nvSpPr>
          <p:cNvPr id="194" name="Google Shape;194;p26"/>
          <p:cNvSpPr txBox="1"/>
          <p:nvPr/>
        </p:nvSpPr>
        <p:spPr>
          <a:xfrm>
            <a:off x="2635650" y="3180250"/>
            <a:ext cx="3872700" cy="45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3000">
                <a:latin typeface="Montserrat"/>
                <a:ea typeface="Montserrat"/>
                <a:cs typeface="Montserrat"/>
                <a:sym typeface="Montserrat"/>
              </a:rPr>
              <a:t>Até a próxima :)</a:t>
            </a:r>
            <a:endParaRPr sz="3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Javascript</a:t>
            </a:r>
            <a:endParaRPr sz="3600">
              <a:solidFill>
                <a:srgbClr val="FFFFFF"/>
              </a:solidFill>
              <a:latin typeface="Montserrat"/>
              <a:ea typeface="Montserrat"/>
              <a:cs typeface="Montserrat"/>
              <a:sym typeface="Montserrat"/>
            </a:endParaRPr>
          </a:p>
        </p:txBody>
      </p:sp>
      <p:pic>
        <p:nvPicPr>
          <p:cNvPr id="65" name="Google Shape;65;p14"/>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66" name="Google Shape;66;p14"/>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67" name="Google Shape;67;p14"/>
          <p:cNvSpPr txBox="1"/>
          <p:nvPr>
            <p:ph type="ctrTitle"/>
          </p:nvPr>
        </p:nvSpPr>
        <p:spPr>
          <a:xfrm>
            <a:off x="376950" y="906388"/>
            <a:ext cx="8390100" cy="363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BR" sz="1800">
                <a:solidFill>
                  <a:srgbClr val="000000"/>
                </a:solidFill>
                <a:latin typeface="Montserrat"/>
                <a:ea typeface="Montserrat"/>
                <a:cs typeface="Montserrat"/>
                <a:sym typeface="Montserrat"/>
              </a:rPr>
              <a:t>Conceitos básicos</a:t>
            </a:r>
            <a:endParaRPr sz="18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00000"/>
              </a:solidFill>
              <a:latin typeface="Montserrat"/>
              <a:ea typeface="Montserrat"/>
              <a:cs typeface="Montserrat"/>
              <a:sym typeface="Montserrat"/>
            </a:endParaRPr>
          </a:p>
          <a:p>
            <a:pPr indent="-317500" lvl="0" marL="457200" rtl="0" algn="l">
              <a:lnSpc>
                <a:spcPct val="100000"/>
              </a:lnSpc>
              <a:spcBef>
                <a:spcPts val="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Javascript não tem relação com o Java</a:t>
            </a:r>
            <a:endParaRPr sz="1400">
              <a:solidFill>
                <a:srgbClr val="000000"/>
              </a:solidFill>
              <a:latin typeface="Montserrat"/>
              <a:ea typeface="Montserrat"/>
              <a:cs typeface="Montserrat"/>
              <a:sym typeface="Montserrat"/>
            </a:endParaRPr>
          </a:p>
          <a:p>
            <a:pPr indent="-317500" lvl="0" marL="457200" rtl="0" algn="l">
              <a:lnSpc>
                <a:spcPct val="100000"/>
              </a:lnSpc>
              <a:spcBef>
                <a:spcPts val="100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É executada a partir do navegador</a:t>
            </a:r>
            <a:endParaRPr sz="1400">
              <a:solidFill>
                <a:srgbClr val="000000"/>
              </a:solidFill>
              <a:latin typeface="Montserrat"/>
              <a:ea typeface="Montserrat"/>
              <a:cs typeface="Montserrat"/>
              <a:sym typeface="Montserrat"/>
            </a:endParaRPr>
          </a:p>
          <a:p>
            <a:pPr indent="-317500" lvl="0" marL="457200" rtl="0" algn="l">
              <a:lnSpc>
                <a:spcPct val="100000"/>
              </a:lnSpc>
              <a:spcBef>
                <a:spcPts val="100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Operadores</a:t>
            </a:r>
            <a:endParaRPr sz="1400">
              <a:solidFill>
                <a:srgbClr val="000000"/>
              </a:solidFill>
              <a:latin typeface="Montserrat"/>
              <a:ea typeface="Montserrat"/>
              <a:cs typeface="Montserrat"/>
              <a:sym typeface="Montserrat"/>
            </a:endParaRPr>
          </a:p>
          <a:p>
            <a:pPr indent="-317500" lvl="1" marL="914400" rtl="0" algn="l">
              <a:lnSpc>
                <a:spcPct val="100000"/>
              </a:lnSpc>
              <a:spcBef>
                <a:spcPts val="100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Aritméticos</a:t>
            </a:r>
            <a:r>
              <a:rPr lang="pt-BR" sz="1400">
                <a:solidFill>
                  <a:srgbClr val="000000"/>
                </a:solidFill>
                <a:latin typeface="Montserrat"/>
                <a:ea typeface="Montserrat"/>
                <a:cs typeface="Montserrat"/>
                <a:sym typeface="Montserrat"/>
              </a:rPr>
              <a:t> e de atribuição</a:t>
            </a:r>
            <a:r>
              <a:rPr lang="pt-BR" sz="1400">
                <a:solidFill>
                  <a:srgbClr val="000000"/>
                </a:solidFill>
                <a:latin typeface="Montserrat"/>
                <a:ea typeface="Montserrat"/>
                <a:cs typeface="Montserrat"/>
                <a:sym typeface="Montserrat"/>
              </a:rPr>
              <a:t> (</a:t>
            </a:r>
            <a:r>
              <a:rPr b="1" lang="pt-BR" sz="1400">
                <a:solidFill>
                  <a:srgbClr val="000000"/>
                </a:solidFill>
                <a:latin typeface="Montserrat"/>
                <a:ea typeface="Montserrat"/>
                <a:cs typeface="Montserrat"/>
                <a:sym typeface="Montserrat"/>
              </a:rPr>
              <a:t> +</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a:t>
            </a:r>
            <a:r>
              <a:rPr lang="pt-BR" sz="1400">
                <a:solidFill>
                  <a:srgbClr val="000000"/>
                </a:solidFill>
                <a:latin typeface="Montserrat"/>
                <a:ea typeface="Montserrat"/>
                <a:cs typeface="Montserrat"/>
                <a:sym typeface="Montserrat"/>
              </a:rPr>
              <a:t> e </a:t>
            </a:r>
            <a:r>
              <a:rPr b="1" lang="pt-BR" sz="1400">
                <a:solidFill>
                  <a:srgbClr val="000000"/>
                </a:solidFill>
                <a:latin typeface="Montserrat"/>
                <a:ea typeface="Montserrat"/>
                <a:cs typeface="Montserrat"/>
                <a:sym typeface="Montserrat"/>
              </a:rPr>
              <a:t>=</a:t>
            </a:r>
            <a:r>
              <a:rPr lang="pt-BR"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317500" lvl="1" marL="914400" rtl="0" algn="l">
              <a:lnSpc>
                <a:spcPct val="100000"/>
              </a:lnSpc>
              <a:spcBef>
                <a:spcPts val="100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Concatenação (‘’</a:t>
            </a:r>
            <a:r>
              <a:rPr b="1" lang="pt-BR" sz="1400">
                <a:solidFill>
                  <a:srgbClr val="000000"/>
                </a:solidFill>
                <a:latin typeface="Montserrat"/>
                <a:ea typeface="Montserrat"/>
                <a:cs typeface="Montserrat"/>
                <a:sym typeface="Montserrat"/>
              </a:rPr>
              <a:t>+</a:t>
            </a:r>
            <a:r>
              <a:rPr lang="pt-BR"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317500" lvl="1" marL="914400" rtl="0" algn="l">
              <a:lnSpc>
                <a:spcPct val="100000"/>
              </a:lnSpc>
              <a:spcBef>
                <a:spcPts val="100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Comparação (</a:t>
            </a:r>
            <a:r>
              <a:rPr b="1" lang="pt-BR" sz="1400">
                <a:solidFill>
                  <a:srgbClr val="000000"/>
                </a:solidFill>
                <a:latin typeface="Montserrat"/>
                <a:ea typeface="Montserrat"/>
                <a:cs typeface="Montserrat"/>
                <a:sym typeface="Montserrat"/>
              </a:rPr>
              <a:t>==</a:t>
            </a:r>
            <a:r>
              <a:rPr lang="pt-BR" sz="1400">
                <a:solidFill>
                  <a:srgbClr val="000000"/>
                </a:solidFill>
                <a:latin typeface="Montserrat"/>
                <a:ea typeface="Montserrat"/>
                <a:cs typeface="Montserrat"/>
                <a:sym typeface="Montserrat"/>
              </a:rPr>
              <a:t>, </a:t>
            </a:r>
            <a:r>
              <a:rPr b="1" lang="pt-BR" sz="1400">
                <a:solidFill>
                  <a:srgbClr val="000000"/>
                </a:solidFill>
                <a:latin typeface="Montserrat"/>
                <a:ea typeface="Montserrat"/>
                <a:cs typeface="Montserrat"/>
                <a:sym typeface="Montserrat"/>
              </a:rPr>
              <a:t>&gt;</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&gt;=</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&lt;</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&lt;= </a:t>
            </a:r>
            <a:r>
              <a:rPr lang="pt-BR" sz="1400">
                <a:solidFill>
                  <a:srgbClr val="000000"/>
                </a:solidFill>
                <a:latin typeface="Montserrat"/>
                <a:ea typeface="Montserrat"/>
                <a:cs typeface="Montserrat"/>
                <a:sym typeface="Montserrat"/>
              </a:rPr>
              <a:t>e</a:t>
            </a:r>
            <a:r>
              <a:rPr b="1" lang="pt-BR" sz="1400">
                <a:solidFill>
                  <a:srgbClr val="000000"/>
                </a:solidFill>
                <a:latin typeface="Montserrat"/>
                <a:ea typeface="Montserrat"/>
                <a:cs typeface="Montserrat"/>
                <a:sym typeface="Montserrat"/>
              </a:rPr>
              <a:t> !=</a:t>
            </a:r>
            <a:r>
              <a:rPr lang="pt-BR"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317500" lvl="1" marL="914400" rtl="0" algn="l">
              <a:lnSpc>
                <a:spcPct val="100000"/>
              </a:lnSpc>
              <a:spcBef>
                <a:spcPts val="1000"/>
              </a:spcBef>
              <a:spcAft>
                <a:spcPts val="1000"/>
              </a:spcAft>
              <a:buClr>
                <a:srgbClr val="000000"/>
              </a:buClr>
              <a:buSzPts val="1400"/>
              <a:buFont typeface="Montserrat"/>
              <a:buChar char="○"/>
            </a:pPr>
            <a:r>
              <a:rPr lang="pt-BR" sz="1400">
                <a:solidFill>
                  <a:srgbClr val="000000"/>
                </a:solidFill>
                <a:latin typeface="Montserrat"/>
                <a:ea typeface="Montserrat"/>
                <a:cs typeface="Montserrat"/>
                <a:sym typeface="Montserrat"/>
              </a:rPr>
              <a:t>Lógicos (</a:t>
            </a:r>
            <a:r>
              <a:rPr b="1" lang="pt-BR" sz="1400">
                <a:solidFill>
                  <a:srgbClr val="000000"/>
                </a:solidFill>
                <a:latin typeface="Montserrat"/>
                <a:ea typeface="Montserrat"/>
                <a:cs typeface="Montserrat"/>
                <a:sym typeface="Montserrat"/>
              </a:rPr>
              <a:t>!</a:t>
            </a:r>
            <a:r>
              <a:rPr lang="pt-BR" sz="1400">
                <a:solidFill>
                  <a:srgbClr val="000000"/>
                </a:solidFill>
                <a:latin typeface="Montserrat"/>
                <a:ea typeface="Montserrat"/>
                <a:cs typeface="Montserrat"/>
                <a:sym typeface="Montserrat"/>
              </a:rPr>
              <a:t>, </a:t>
            </a:r>
            <a:r>
              <a:rPr b="1" lang="pt-BR" sz="1400">
                <a:solidFill>
                  <a:srgbClr val="000000"/>
                </a:solidFill>
                <a:latin typeface="Montserrat"/>
                <a:ea typeface="Montserrat"/>
                <a:cs typeface="Montserrat"/>
                <a:sym typeface="Montserrat"/>
              </a:rPr>
              <a:t>&amp;&amp;</a:t>
            </a:r>
            <a:r>
              <a:rPr lang="pt-BR" sz="1400">
                <a:solidFill>
                  <a:srgbClr val="000000"/>
                </a:solidFill>
                <a:latin typeface="Montserrat"/>
                <a:ea typeface="Montserrat"/>
                <a:cs typeface="Montserrat"/>
                <a:sym typeface="Montserrat"/>
              </a:rPr>
              <a:t> e </a:t>
            </a:r>
            <a:r>
              <a:rPr b="1" lang="pt-BR" sz="1400">
                <a:solidFill>
                  <a:srgbClr val="000000"/>
                </a:solidFill>
                <a:latin typeface="Montserrat"/>
                <a:ea typeface="Montserrat"/>
                <a:cs typeface="Montserrat"/>
                <a:sym typeface="Montserrat"/>
              </a:rPr>
              <a:t>||</a:t>
            </a:r>
            <a:r>
              <a:rPr lang="pt-BR"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Variáveis</a:t>
            </a:r>
            <a:endParaRPr sz="3600">
              <a:solidFill>
                <a:srgbClr val="FFFFFF"/>
              </a:solidFill>
              <a:latin typeface="Montserrat"/>
              <a:ea typeface="Montserrat"/>
              <a:cs typeface="Montserrat"/>
              <a:sym typeface="Montserrat"/>
            </a:endParaRPr>
          </a:p>
        </p:txBody>
      </p:sp>
      <p:pic>
        <p:nvPicPr>
          <p:cNvPr id="74" name="Google Shape;74;p15"/>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75" name="Google Shape;75;p15"/>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76" name="Google Shape;76;p15"/>
          <p:cNvSpPr txBox="1"/>
          <p:nvPr/>
        </p:nvSpPr>
        <p:spPr>
          <a:xfrm>
            <a:off x="1586413" y="1935700"/>
            <a:ext cx="38727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latin typeface="Montserrat"/>
                <a:ea typeface="Montserrat"/>
                <a:cs typeface="Montserrat"/>
                <a:sym typeface="Montserrat"/>
              </a:rPr>
              <a:t>var </a:t>
            </a:r>
            <a:r>
              <a:rPr lang="pt-BR" sz="1200">
                <a:latin typeface="Montserrat"/>
                <a:ea typeface="Montserrat"/>
                <a:cs typeface="Montserrat"/>
                <a:sym typeface="Montserrat"/>
              </a:rPr>
              <a:t>i</a:t>
            </a:r>
            <a:r>
              <a:rPr lang="pt-BR" sz="1200">
                <a:latin typeface="Montserrat"/>
                <a:ea typeface="Montserrat"/>
                <a:cs typeface="Montserrat"/>
                <a:sym typeface="Montserrat"/>
              </a:rPr>
              <a:t>ndica que quero criar uma variável</a:t>
            </a:r>
            <a:endParaRPr sz="1200">
              <a:latin typeface="Montserrat"/>
              <a:ea typeface="Montserrat"/>
              <a:cs typeface="Montserrat"/>
              <a:sym typeface="Montserrat"/>
            </a:endParaRPr>
          </a:p>
        </p:txBody>
      </p:sp>
      <p:pic>
        <p:nvPicPr>
          <p:cNvPr id="77" name="Google Shape;77;p15"/>
          <p:cNvPicPr preferRelativeResize="0"/>
          <p:nvPr/>
        </p:nvPicPr>
        <p:blipFill>
          <a:blip r:embed="rId5">
            <a:alphaModFix/>
          </a:blip>
          <a:stretch>
            <a:fillRect/>
          </a:stretch>
        </p:blipFill>
        <p:spPr>
          <a:xfrm>
            <a:off x="1157275" y="2918300"/>
            <a:ext cx="6829425" cy="266700"/>
          </a:xfrm>
          <a:prstGeom prst="rect">
            <a:avLst/>
          </a:prstGeom>
          <a:noFill/>
          <a:ln>
            <a:noFill/>
          </a:ln>
        </p:spPr>
      </p:pic>
      <p:sp>
        <p:nvSpPr>
          <p:cNvPr id="78" name="Google Shape;78;p15"/>
          <p:cNvSpPr txBox="1"/>
          <p:nvPr/>
        </p:nvSpPr>
        <p:spPr>
          <a:xfrm>
            <a:off x="1946163" y="2224813"/>
            <a:ext cx="38727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latin typeface="Montserrat"/>
                <a:ea typeface="Montserrat"/>
                <a:cs typeface="Montserrat"/>
                <a:sym typeface="Montserrat"/>
              </a:rPr>
              <a:t>caixa1 </a:t>
            </a:r>
            <a:r>
              <a:rPr lang="pt-BR" sz="1200">
                <a:latin typeface="Montserrat"/>
                <a:ea typeface="Montserrat"/>
                <a:cs typeface="Montserrat"/>
                <a:sym typeface="Montserrat"/>
              </a:rPr>
              <a:t>é o nome da variável declarada</a:t>
            </a:r>
            <a:endParaRPr sz="1200">
              <a:latin typeface="Montserrat"/>
              <a:ea typeface="Montserrat"/>
              <a:cs typeface="Montserrat"/>
              <a:sym typeface="Montserrat"/>
            </a:endParaRPr>
          </a:p>
        </p:txBody>
      </p:sp>
      <p:cxnSp>
        <p:nvCxnSpPr>
          <p:cNvPr id="79" name="Google Shape;79;p15"/>
          <p:cNvCxnSpPr/>
          <p:nvPr/>
        </p:nvCxnSpPr>
        <p:spPr>
          <a:xfrm flipH="1" rot="10800000">
            <a:off x="1367113" y="2187150"/>
            <a:ext cx="219300" cy="782700"/>
          </a:xfrm>
          <a:prstGeom prst="straightConnector1">
            <a:avLst/>
          </a:prstGeom>
          <a:noFill/>
          <a:ln cap="flat" cmpd="sng" w="9525">
            <a:solidFill>
              <a:srgbClr val="FF0000"/>
            </a:solidFill>
            <a:prstDash val="solid"/>
            <a:round/>
            <a:headEnd len="med" w="med" type="none"/>
            <a:tailEnd len="med" w="med" type="triangle"/>
          </a:ln>
        </p:spPr>
      </p:cxnSp>
      <p:sp>
        <p:nvSpPr>
          <p:cNvPr id="80" name="Google Shape;80;p15"/>
          <p:cNvSpPr txBox="1"/>
          <p:nvPr/>
        </p:nvSpPr>
        <p:spPr>
          <a:xfrm>
            <a:off x="2821713" y="3303338"/>
            <a:ext cx="38727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latin typeface="Montserrat"/>
                <a:ea typeface="Montserrat"/>
                <a:cs typeface="Montserrat"/>
                <a:sym typeface="Montserrat"/>
              </a:rPr>
              <a:t>2</a:t>
            </a:r>
            <a:r>
              <a:rPr lang="pt-BR" sz="1200">
                <a:latin typeface="Montserrat"/>
                <a:ea typeface="Montserrat"/>
                <a:cs typeface="Montserrat"/>
                <a:sym typeface="Montserrat"/>
              </a:rPr>
              <a:t> é o valor que será guardado dentro da caixa</a:t>
            </a:r>
            <a:endParaRPr sz="1200">
              <a:latin typeface="Montserrat"/>
              <a:ea typeface="Montserrat"/>
              <a:cs typeface="Montserrat"/>
              <a:sym typeface="Montserrat"/>
            </a:endParaRPr>
          </a:p>
        </p:txBody>
      </p:sp>
      <p:cxnSp>
        <p:nvCxnSpPr>
          <p:cNvPr id="81" name="Google Shape;81;p15"/>
          <p:cNvCxnSpPr/>
          <p:nvPr/>
        </p:nvCxnSpPr>
        <p:spPr>
          <a:xfrm>
            <a:off x="2397713" y="3150775"/>
            <a:ext cx="479700" cy="246900"/>
          </a:xfrm>
          <a:prstGeom prst="straightConnector1">
            <a:avLst/>
          </a:prstGeom>
          <a:noFill/>
          <a:ln cap="flat" cmpd="sng" w="9525">
            <a:solidFill>
              <a:srgbClr val="FF0000"/>
            </a:solidFill>
            <a:prstDash val="solid"/>
            <a:round/>
            <a:headEnd len="med" w="med" type="none"/>
            <a:tailEnd len="med" w="med" type="triangle"/>
          </a:ln>
        </p:spPr>
      </p:cxnSp>
      <p:sp>
        <p:nvSpPr>
          <p:cNvPr id="82" name="Google Shape;82;p15"/>
          <p:cNvSpPr txBox="1"/>
          <p:nvPr/>
        </p:nvSpPr>
        <p:spPr>
          <a:xfrm>
            <a:off x="430800" y="981625"/>
            <a:ext cx="8282400" cy="69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pt-BR" sz="1800">
                <a:latin typeface="Montserrat"/>
                <a:ea typeface="Montserrat"/>
                <a:cs typeface="Montserrat"/>
                <a:sym typeface="Montserrat"/>
              </a:rPr>
              <a:t>São como caixas, onde podemos guardar valores para usá-los posteriormente</a:t>
            </a:r>
            <a:endParaRPr sz="1800">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p:txBody>
      </p:sp>
      <p:cxnSp>
        <p:nvCxnSpPr>
          <p:cNvPr id="83" name="Google Shape;83;p15"/>
          <p:cNvCxnSpPr/>
          <p:nvPr/>
        </p:nvCxnSpPr>
        <p:spPr>
          <a:xfrm flipH="1" rot="10800000">
            <a:off x="1924988" y="2543875"/>
            <a:ext cx="141300" cy="416400"/>
          </a:xfrm>
          <a:prstGeom prst="straightConnector1">
            <a:avLst/>
          </a:prstGeom>
          <a:noFill/>
          <a:ln cap="flat" cmpd="sng" w="9525">
            <a:solidFill>
              <a:srgbClr val="FF0000"/>
            </a:solidFill>
            <a:prstDash val="solid"/>
            <a:round/>
            <a:headEnd len="med" w="med" type="none"/>
            <a:tailEnd len="med" w="med" type="triangle"/>
          </a:ln>
        </p:spPr>
      </p:cxnSp>
      <p:cxnSp>
        <p:nvCxnSpPr>
          <p:cNvPr id="84" name="Google Shape;84;p15"/>
          <p:cNvCxnSpPr/>
          <p:nvPr/>
        </p:nvCxnSpPr>
        <p:spPr>
          <a:xfrm flipH="1" rot="10800000">
            <a:off x="2489438" y="2840450"/>
            <a:ext cx="105600" cy="155100"/>
          </a:xfrm>
          <a:prstGeom prst="straightConnector1">
            <a:avLst/>
          </a:prstGeom>
          <a:noFill/>
          <a:ln cap="flat" cmpd="sng" w="9525">
            <a:solidFill>
              <a:srgbClr val="FF0000"/>
            </a:solidFill>
            <a:prstDash val="solid"/>
            <a:round/>
            <a:headEnd len="med" w="med" type="none"/>
            <a:tailEnd len="med" w="med" type="triangle"/>
          </a:ln>
        </p:spPr>
      </p:cxnSp>
      <p:sp>
        <p:nvSpPr>
          <p:cNvPr id="85" name="Google Shape;85;p15"/>
          <p:cNvSpPr txBox="1"/>
          <p:nvPr/>
        </p:nvSpPr>
        <p:spPr>
          <a:xfrm>
            <a:off x="2404863" y="2550050"/>
            <a:ext cx="38727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latin typeface="Montserrat"/>
                <a:ea typeface="Montserrat"/>
                <a:cs typeface="Montserrat"/>
                <a:sym typeface="Montserrat"/>
              </a:rPr>
              <a:t> </a:t>
            </a:r>
            <a:r>
              <a:rPr b="1" lang="pt-BR" sz="1200">
                <a:latin typeface="Montserrat"/>
                <a:ea typeface="Montserrat"/>
                <a:cs typeface="Montserrat"/>
                <a:sym typeface="Montserrat"/>
              </a:rPr>
              <a:t>;  </a:t>
            </a:r>
            <a:r>
              <a:rPr lang="pt-BR" sz="1200">
                <a:latin typeface="Montserrat"/>
                <a:ea typeface="Montserrat"/>
                <a:cs typeface="Montserrat"/>
                <a:sym typeface="Montserrat"/>
              </a:rPr>
              <a:t>indica o término do comando</a:t>
            </a:r>
            <a:endParaRPr sz="1200">
              <a:latin typeface="Montserrat"/>
              <a:ea typeface="Montserrat"/>
              <a:cs typeface="Montserrat"/>
              <a:sym typeface="Montserrat"/>
            </a:endParaRPr>
          </a:p>
        </p:txBody>
      </p:sp>
      <p:cxnSp>
        <p:nvCxnSpPr>
          <p:cNvPr id="86" name="Google Shape;86;p15"/>
          <p:cNvCxnSpPr/>
          <p:nvPr/>
        </p:nvCxnSpPr>
        <p:spPr>
          <a:xfrm>
            <a:off x="2214263" y="3136675"/>
            <a:ext cx="656100" cy="783300"/>
          </a:xfrm>
          <a:prstGeom prst="straightConnector1">
            <a:avLst/>
          </a:prstGeom>
          <a:noFill/>
          <a:ln cap="flat" cmpd="sng" w="9525">
            <a:solidFill>
              <a:srgbClr val="FF0000"/>
            </a:solidFill>
            <a:prstDash val="solid"/>
            <a:round/>
            <a:headEnd len="med" w="med" type="none"/>
            <a:tailEnd len="med" w="med" type="triangle"/>
          </a:ln>
        </p:spPr>
      </p:cxnSp>
      <p:sp>
        <p:nvSpPr>
          <p:cNvPr id="87" name="Google Shape;87;p15"/>
          <p:cNvSpPr txBox="1"/>
          <p:nvPr/>
        </p:nvSpPr>
        <p:spPr>
          <a:xfrm>
            <a:off x="2821713" y="3786338"/>
            <a:ext cx="38727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latin typeface="Montserrat"/>
                <a:ea typeface="Montserrat"/>
                <a:cs typeface="Montserrat"/>
                <a:sym typeface="Montserrat"/>
              </a:rPr>
              <a:t>= </a:t>
            </a:r>
            <a:r>
              <a:rPr lang="pt-BR" sz="1200">
                <a:latin typeface="Montserrat"/>
                <a:ea typeface="Montserrat"/>
                <a:cs typeface="Montserrat"/>
                <a:sym typeface="Montserrat"/>
              </a:rPr>
              <a:t>é o operador de atribuição</a:t>
            </a:r>
            <a:endParaRPr sz="12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9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Variáveis</a:t>
            </a:r>
            <a:endParaRPr sz="3600">
              <a:solidFill>
                <a:srgbClr val="FFFFFF"/>
              </a:solidFill>
              <a:latin typeface="Montserrat"/>
              <a:ea typeface="Montserrat"/>
              <a:cs typeface="Montserrat"/>
              <a:sym typeface="Montserrat"/>
            </a:endParaRPr>
          </a:p>
        </p:txBody>
      </p:sp>
      <p:pic>
        <p:nvPicPr>
          <p:cNvPr id="94" name="Google Shape;94;p16"/>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95" name="Google Shape;95;p16"/>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96" name="Google Shape;96;p16"/>
          <p:cNvSpPr txBox="1"/>
          <p:nvPr/>
        </p:nvSpPr>
        <p:spPr>
          <a:xfrm>
            <a:off x="430800" y="1362625"/>
            <a:ext cx="8282400" cy="306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pt-BR" sz="1800">
                <a:latin typeface="Montserrat"/>
                <a:ea typeface="Montserrat"/>
                <a:cs typeface="Montserrat"/>
                <a:sym typeface="Montserrat"/>
              </a:rPr>
              <a:t>Tipos:</a:t>
            </a:r>
            <a:endParaRPr sz="1800">
              <a:latin typeface="Montserrat"/>
              <a:ea typeface="Montserrat"/>
              <a:cs typeface="Montserrat"/>
              <a:sym typeface="Montserrat"/>
            </a:endParaRPr>
          </a:p>
          <a:p>
            <a:pPr indent="-342900" lvl="1" marL="914400" rtl="0" algn="l">
              <a:spcBef>
                <a:spcPts val="1000"/>
              </a:spcBef>
              <a:spcAft>
                <a:spcPts val="0"/>
              </a:spcAft>
              <a:buSzPts val="1800"/>
              <a:buFont typeface="Montserrat"/>
              <a:buChar char="○"/>
            </a:pPr>
            <a:r>
              <a:rPr lang="pt-BR" sz="1800">
                <a:latin typeface="Montserrat"/>
                <a:ea typeface="Montserrat"/>
                <a:cs typeface="Montserrat"/>
                <a:sym typeface="Montserrat"/>
              </a:rPr>
              <a:t>numéricos: int, long, float, double…. -&gt; number</a:t>
            </a:r>
            <a:endParaRPr sz="1800">
              <a:latin typeface="Montserrat"/>
              <a:ea typeface="Montserrat"/>
              <a:cs typeface="Montserrat"/>
              <a:sym typeface="Montserrat"/>
            </a:endParaRPr>
          </a:p>
          <a:p>
            <a:pPr indent="-342900" lvl="1" marL="914400" rtl="0" algn="l">
              <a:spcBef>
                <a:spcPts val="1000"/>
              </a:spcBef>
              <a:spcAft>
                <a:spcPts val="0"/>
              </a:spcAft>
              <a:buSzPts val="1800"/>
              <a:buFont typeface="Montserrat"/>
              <a:buChar char="○"/>
            </a:pPr>
            <a:r>
              <a:rPr lang="pt-BR" sz="1800">
                <a:latin typeface="Montserrat"/>
                <a:ea typeface="Montserrat"/>
                <a:cs typeface="Montserrat"/>
                <a:sym typeface="Montserrat"/>
              </a:rPr>
              <a:t>não numéricos: string, boolean (true or false), object</a:t>
            </a:r>
            <a:endParaRPr sz="1800">
              <a:latin typeface="Montserrat"/>
              <a:ea typeface="Montserrat"/>
              <a:cs typeface="Montserrat"/>
              <a:sym typeface="Montserrat"/>
            </a:endParaRPr>
          </a:p>
          <a:p>
            <a:pPr indent="-342900" lvl="1" marL="914400" rtl="0" algn="l">
              <a:spcBef>
                <a:spcPts val="1000"/>
              </a:spcBef>
              <a:spcAft>
                <a:spcPts val="1000"/>
              </a:spcAft>
              <a:buSzPts val="1800"/>
              <a:buFont typeface="Montserrat"/>
              <a:buChar char="○"/>
            </a:pPr>
            <a:r>
              <a:rPr lang="pt-BR" sz="1800">
                <a:latin typeface="Montserrat"/>
                <a:ea typeface="Montserrat"/>
                <a:cs typeface="Montserrat"/>
                <a:sym typeface="Montserrat"/>
              </a:rPr>
              <a:t>outros: null, undefined</a:t>
            </a:r>
            <a:endParaRPr sz="18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Operadores</a:t>
            </a:r>
            <a:endParaRPr sz="3600">
              <a:solidFill>
                <a:srgbClr val="FFFFFF"/>
              </a:solidFill>
              <a:latin typeface="Montserrat"/>
              <a:ea typeface="Montserrat"/>
              <a:cs typeface="Montserrat"/>
              <a:sym typeface="Montserrat"/>
            </a:endParaRPr>
          </a:p>
        </p:txBody>
      </p:sp>
      <p:pic>
        <p:nvPicPr>
          <p:cNvPr id="103" name="Google Shape;103;p17"/>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04" name="Google Shape;104;p17"/>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05" name="Google Shape;105;p17"/>
          <p:cNvSpPr txBox="1"/>
          <p:nvPr/>
        </p:nvSpPr>
        <p:spPr>
          <a:xfrm>
            <a:off x="430800" y="1362625"/>
            <a:ext cx="8282400" cy="306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pt-BR" sz="1800">
                <a:latin typeface="Montserrat"/>
                <a:ea typeface="Montserrat"/>
                <a:cs typeface="Montserrat"/>
                <a:sym typeface="Montserrat"/>
              </a:rPr>
              <a:t>Aritméticos</a:t>
            </a:r>
            <a:endParaRPr sz="1800">
              <a:latin typeface="Montserrat"/>
              <a:ea typeface="Montserrat"/>
              <a:cs typeface="Montserrat"/>
              <a:sym typeface="Montserrat"/>
            </a:endParaRPr>
          </a:p>
          <a:p>
            <a:pPr indent="-342900" lvl="1" marL="914400" rtl="0" algn="l">
              <a:spcBef>
                <a:spcPts val="1000"/>
              </a:spcBef>
              <a:spcAft>
                <a:spcPts val="0"/>
              </a:spcAft>
              <a:buSzPts val="1800"/>
              <a:buFont typeface="Montserrat"/>
              <a:buChar char="○"/>
            </a:pPr>
            <a:r>
              <a:rPr lang="pt-BR" sz="1800">
                <a:latin typeface="Montserrat"/>
                <a:ea typeface="Montserrat"/>
                <a:cs typeface="Montserrat"/>
                <a:sym typeface="Montserrat"/>
              </a:rPr>
              <a:t>Permite realização de soma, subtração, multiplicação e divisão, utilizando os seguintes símbolos</a:t>
            </a:r>
            <a:endParaRPr sz="1800">
              <a:latin typeface="Montserrat"/>
              <a:ea typeface="Montserrat"/>
              <a:cs typeface="Montserrat"/>
              <a:sym typeface="Montserrat"/>
            </a:endParaRPr>
          </a:p>
          <a:p>
            <a:pPr indent="-342900" lvl="2" marL="1371600" rtl="0" algn="l">
              <a:spcBef>
                <a:spcPts val="1000"/>
              </a:spcBef>
              <a:spcAft>
                <a:spcPts val="0"/>
              </a:spcAft>
              <a:buSzPts val="1800"/>
              <a:buFont typeface="Montserrat"/>
              <a:buChar char="■"/>
            </a:pPr>
            <a:r>
              <a:rPr b="1" lang="pt-BR" sz="1800">
                <a:latin typeface="Montserrat"/>
                <a:ea typeface="Montserrat"/>
                <a:cs typeface="Montserrat"/>
                <a:sym typeface="Montserrat"/>
              </a:rPr>
              <a:t>+  </a:t>
            </a:r>
            <a:r>
              <a:rPr lang="pt-BR" sz="1800">
                <a:latin typeface="Montserrat"/>
                <a:ea typeface="Montserrat"/>
                <a:cs typeface="Montserrat"/>
                <a:sym typeface="Montserrat"/>
              </a:rPr>
              <a:t>(Adição)</a:t>
            </a:r>
            <a:endParaRPr sz="1800">
              <a:latin typeface="Montserrat"/>
              <a:ea typeface="Montserrat"/>
              <a:cs typeface="Montserrat"/>
              <a:sym typeface="Montserrat"/>
            </a:endParaRPr>
          </a:p>
          <a:p>
            <a:pPr indent="-342900" lvl="2" marL="1371600" rtl="0" algn="l">
              <a:spcBef>
                <a:spcPts val="1000"/>
              </a:spcBef>
              <a:spcAft>
                <a:spcPts val="0"/>
              </a:spcAft>
              <a:buSzPts val="1800"/>
              <a:buFont typeface="Montserrat"/>
              <a:buChar char="■"/>
            </a:pPr>
            <a:r>
              <a:rPr b="1" lang="pt-BR" sz="1800">
                <a:latin typeface="Montserrat"/>
                <a:ea typeface="Montserrat"/>
                <a:cs typeface="Montserrat"/>
                <a:sym typeface="Montserrat"/>
              </a:rPr>
              <a:t>-</a:t>
            </a:r>
            <a:r>
              <a:rPr lang="pt-BR" sz="1800">
                <a:latin typeface="Montserrat"/>
                <a:ea typeface="Montserrat"/>
                <a:cs typeface="Montserrat"/>
                <a:sym typeface="Montserrat"/>
              </a:rPr>
              <a:t>  (Subtração)</a:t>
            </a:r>
            <a:endParaRPr sz="1800">
              <a:latin typeface="Montserrat"/>
              <a:ea typeface="Montserrat"/>
              <a:cs typeface="Montserrat"/>
              <a:sym typeface="Montserrat"/>
            </a:endParaRPr>
          </a:p>
          <a:p>
            <a:pPr indent="-342900" lvl="2" marL="1371600" rtl="0" algn="l">
              <a:spcBef>
                <a:spcPts val="1000"/>
              </a:spcBef>
              <a:spcAft>
                <a:spcPts val="0"/>
              </a:spcAft>
              <a:buSzPts val="1800"/>
              <a:buFont typeface="Montserrat"/>
              <a:buChar char="■"/>
            </a:pPr>
            <a:r>
              <a:rPr b="1" lang="pt-BR" sz="1800">
                <a:latin typeface="Montserrat"/>
                <a:ea typeface="Montserrat"/>
                <a:cs typeface="Montserrat"/>
                <a:sym typeface="Montserrat"/>
              </a:rPr>
              <a:t>*</a:t>
            </a:r>
            <a:r>
              <a:rPr b="1" lang="pt-BR" sz="1800">
                <a:latin typeface="Montserrat"/>
                <a:ea typeface="Montserrat"/>
                <a:cs typeface="Montserrat"/>
                <a:sym typeface="Montserrat"/>
              </a:rPr>
              <a:t>  </a:t>
            </a:r>
            <a:r>
              <a:rPr lang="pt-BR" sz="1800">
                <a:latin typeface="Montserrat"/>
                <a:ea typeface="Montserrat"/>
                <a:cs typeface="Montserrat"/>
                <a:sym typeface="Montserrat"/>
              </a:rPr>
              <a:t>(Multiplicação)</a:t>
            </a:r>
            <a:endParaRPr sz="1800">
              <a:latin typeface="Montserrat"/>
              <a:ea typeface="Montserrat"/>
              <a:cs typeface="Montserrat"/>
              <a:sym typeface="Montserrat"/>
            </a:endParaRPr>
          </a:p>
          <a:p>
            <a:pPr indent="-342900" lvl="2" marL="1371600" rtl="0" algn="l">
              <a:spcBef>
                <a:spcPts val="1000"/>
              </a:spcBef>
              <a:spcAft>
                <a:spcPts val="1000"/>
              </a:spcAft>
              <a:buSzPts val="1800"/>
              <a:buFont typeface="Montserrat"/>
              <a:buChar char="■"/>
            </a:pPr>
            <a:r>
              <a:rPr b="1" lang="pt-BR" sz="1800">
                <a:latin typeface="Montserrat"/>
                <a:ea typeface="Montserrat"/>
                <a:cs typeface="Montserrat"/>
                <a:sym typeface="Montserrat"/>
              </a:rPr>
              <a:t>/  </a:t>
            </a:r>
            <a:r>
              <a:rPr lang="pt-BR" sz="1800">
                <a:latin typeface="Montserrat"/>
                <a:ea typeface="Montserrat"/>
                <a:cs typeface="Montserrat"/>
                <a:sym typeface="Montserrat"/>
              </a:rPr>
              <a:t>(Divisão)</a:t>
            </a:r>
            <a:endParaRPr sz="18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Operadores</a:t>
            </a:r>
            <a:endParaRPr sz="3600">
              <a:solidFill>
                <a:srgbClr val="FFFFFF"/>
              </a:solidFill>
              <a:latin typeface="Montserrat"/>
              <a:ea typeface="Montserrat"/>
              <a:cs typeface="Montserrat"/>
              <a:sym typeface="Montserrat"/>
            </a:endParaRPr>
          </a:p>
        </p:txBody>
      </p:sp>
      <p:pic>
        <p:nvPicPr>
          <p:cNvPr id="112" name="Google Shape;112;p18"/>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13" name="Google Shape;113;p18"/>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14" name="Google Shape;114;p18"/>
          <p:cNvSpPr txBox="1"/>
          <p:nvPr/>
        </p:nvSpPr>
        <p:spPr>
          <a:xfrm>
            <a:off x="411175" y="1417709"/>
            <a:ext cx="8282400" cy="306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pt-BR" sz="1800">
                <a:latin typeface="Montserrat"/>
                <a:ea typeface="Montserrat"/>
                <a:cs typeface="Montserrat"/>
                <a:sym typeface="Montserrat"/>
              </a:rPr>
              <a:t>Atribuição</a:t>
            </a:r>
            <a:endParaRPr sz="1800">
              <a:latin typeface="Montserrat"/>
              <a:ea typeface="Montserrat"/>
              <a:cs typeface="Montserrat"/>
              <a:sym typeface="Montserrat"/>
            </a:endParaRPr>
          </a:p>
          <a:p>
            <a:pPr indent="-342900" lvl="1" marL="914400" rtl="0" algn="l">
              <a:spcBef>
                <a:spcPts val="1000"/>
              </a:spcBef>
              <a:spcAft>
                <a:spcPts val="0"/>
              </a:spcAft>
              <a:buSzPts val="1800"/>
              <a:buFont typeface="Montserrat"/>
              <a:buChar char="○"/>
            </a:pPr>
            <a:r>
              <a:rPr lang="pt-BR" sz="1800">
                <a:latin typeface="Montserrat"/>
                <a:ea typeface="Montserrat"/>
                <a:cs typeface="Montserrat"/>
                <a:sym typeface="Montserrat"/>
              </a:rPr>
              <a:t>Relaciona a variável a seu novo valor</a:t>
            </a:r>
            <a:endParaRPr sz="1800">
              <a:latin typeface="Montserrat"/>
              <a:ea typeface="Montserrat"/>
              <a:cs typeface="Montserrat"/>
              <a:sym typeface="Montserrat"/>
            </a:endParaRPr>
          </a:p>
          <a:p>
            <a:pPr indent="-342900" lvl="2" marL="1371600" rtl="0" algn="l">
              <a:spcBef>
                <a:spcPts val="1000"/>
              </a:spcBef>
              <a:spcAft>
                <a:spcPts val="0"/>
              </a:spcAft>
              <a:buSzPts val="1800"/>
              <a:buFont typeface="Montserrat"/>
              <a:buChar char="■"/>
            </a:pPr>
            <a:r>
              <a:rPr lang="pt-BR" sz="1800">
                <a:latin typeface="Montserrat"/>
                <a:ea typeface="Montserrat"/>
                <a:cs typeface="Montserrat"/>
                <a:sym typeface="Montserrat"/>
              </a:rPr>
              <a:t>var teste = 1 (variável teste terá como novo valor, 1)</a:t>
            </a:r>
            <a:endParaRPr sz="1800">
              <a:latin typeface="Montserrat"/>
              <a:ea typeface="Montserrat"/>
              <a:cs typeface="Montserrat"/>
              <a:sym typeface="Montserrat"/>
            </a:endParaRPr>
          </a:p>
          <a:p>
            <a:pPr indent="-342900" lvl="0" marL="457200" rtl="0" algn="l">
              <a:spcBef>
                <a:spcPts val="1000"/>
              </a:spcBef>
              <a:spcAft>
                <a:spcPts val="0"/>
              </a:spcAft>
              <a:buSzPts val="1800"/>
              <a:buFont typeface="Montserrat"/>
              <a:buChar char="●"/>
            </a:pPr>
            <a:r>
              <a:rPr lang="pt-BR" sz="1800">
                <a:latin typeface="Montserrat"/>
                <a:ea typeface="Montserrat"/>
                <a:cs typeface="Montserrat"/>
                <a:sym typeface="Montserrat"/>
              </a:rPr>
              <a:t>Concatenação</a:t>
            </a:r>
            <a:endParaRPr sz="1800">
              <a:latin typeface="Montserrat"/>
              <a:ea typeface="Montserrat"/>
              <a:cs typeface="Montserrat"/>
              <a:sym typeface="Montserrat"/>
            </a:endParaRPr>
          </a:p>
          <a:p>
            <a:pPr indent="-342900" lvl="1" marL="914400" rtl="0" algn="l">
              <a:spcBef>
                <a:spcPts val="1000"/>
              </a:spcBef>
              <a:spcAft>
                <a:spcPts val="0"/>
              </a:spcAft>
              <a:buSzPts val="1800"/>
              <a:buFont typeface="Montserrat"/>
              <a:buChar char="○"/>
            </a:pPr>
            <a:r>
              <a:rPr lang="pt-BR" sz="1800">
                <a:latin typeface="Montserrat"/>
                <a:ea typeface="Montserrat"/>
                <a:cs typeface="Montserrat"/>
                <a:sym typeface="Montserrat"/>
              </a:rPr>
              <a:t>Conecta, de forma sequencial, uma string à outra</a:t>
            </a:r>
            <a:endParaRPr sz="1800">
              <a:latin typeface="Montserrat"/>
              <a:ea typeface="Montserrat"/>
              <a:cs typeface="Montserrat"/>
              <a:sym typeface="Montserrat"/>
            </a:endParaRPr>
          </a:p>
          <a:p>
            <a:pPr indent="-342900" lvl="2" marL="1371600" rtl="0" algn="l">
              <a:spcBef>
                <a:spcPts val="1000"/>
              </a:spcBef>
              <a:spcAft>
                <a:spcPts val="0"/>
              </a:spcAft>
              <a:buSzPts val="1800"/>
              <a:buFont typeface="Montserrat"/>
              <a:buChar char="■"/>
            </a:pPr>
            <a:r>
              <a:rPr lang="pt-BR" sz="1800">
                <a:latin typeface="Montserrat"/>
                <a:ea typeface="Montserrat"/>
                <a:cs typeface="Montserrat"/>
                <a:sym typeface="Montserrat"/>
              </a:rPr>
              <a:t>var testeString = </a:t>
            </a:r>
            <a:r>
              <a:rPr lang="pt-BR" sz="1800">
                <a:latin typeface="Montserrat"/>
                <a:ea typeface="Montserrat"/>
                <a:cs typeface="Montserrat"/>
                <a:sym typeface="Montserrat"/>
              </a:rPr>
              <a:t>“string1” + “string2”; </a:t>
            </a:r>
            <a:endParaRPr sz="1800">
              <a:latin typeface="Montserrat"/>
              <a:ea typeface="Montserrat"/>
              <a:cs typeface="Montserrat"/>
              <a:sym typeface="Montserrat"/>
            </a:endParaRPr>
          </a:p>
          <a:p>
            <a:pPr indent="0" lvl="0" marL="1371600" rtl="0" algn="l">
              <a:spcBef>
                <a:spcPts val="1000"/>
              </a:spcBef>
              <a:spcAft>
                <a:spcPts val="1000"/>
              </a:spcAft>
              <a:buNone/>
            </a:pPr>
            <a:r>
              <a:rPr lang="pt-BR" sz="1800">
                <a:latin typeface="Montserrat"/>
                <a:ea typeface="Montserrat"/>
                <a:cs typeface="Montserrat"/>
                <a:sym typeface="Montserrat"/>
              </a:rPr>
              <a:t>-&gt; testeString </a:t>
            </a:r>
            <a:r>
              <a:rPr lang="pt-BR" sz="1800">
                <a:latin typeface="Montserrat"/>
                <a:ea typeface="Montserrat"/>
                <a:cs typeface="Montserrat"/>
                <a:sym typeface="Montserrat"/>
              </a:rPr>
              <a:t>recebe</a:t>
            </a:r>
            <a:r>
              <a:rPr lang="pt-BR" sz="1800">
                <a:latin typeface="Montserrat"/>
                <a:ea typeface="Montserrat"/>
                <a:cs typeface="Montserrat"/>
                <a:sym typeface="Montserrat"/>
              </a:rPr>
              <a:t> “string1string2”</a:t>
            </a:r>
            <a:endParaRPr sz="18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Fixando conceitos:  number</a:t>
            </a:r>
            <a:endParaRPr sz="3600">
              <a:solidFill>
                <a:srgbClr val="FFFFFF"/>
              </a:solidFill>
              <a:latin typeface="Montserrat"/>
              <a:ea typeface="Montserrat"/>
              <a:cs typeface="Montserrat"/>
              <a:sym typeface="Montserrat"/>
            </a:endParaRPr>
          </a:p>
        </p:txBody>
      </p:sp>
      <p:pic>
        <p:nvPicPr>
          <p:cNvPr id="121" name="Google Shape;121;p19"/>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22" name="Google Shape;122;p19"/>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123" name="Google Shape;123;p19"/>
          <p:cNvPicPr preferRelativeResize="0"/>
          <p:nvPr/>
        </p:nvPicPr>
        <p:blipFill>
          <a:blip r:embed="rId5">
            <a:alphaModFix/>
          </a:blip>
          <a:stretch>
            <a:fillRect/>
          </a:stretch>
        </p:blipFill>
        <p:spPr>
          <a:xfrm>
            <a:off x="152400" y="1424800"/>
            <a:ext cx="8839201" cy="2005927"/>
          </a:xfrm>
          <a:prstGeom prst="rect">
            <a:avLst/>
          </a:prstGeom>
          <a:noFill/>
          <a:ln>
            <a:noFill/>
          </a:ln>
        </p:spPr>
      </p:pic>
      <p:sp>
        <p:nvSpPr>
          <p:cNvPr id="124" name="Google Shape;124;p19"/>
          <p:cNvSpPr txBox="1"/>
          <p:nvPr/>
        </p:nvSpPr>
        <p:spPr>
          <a:xfrm>
            <a:off x="2520325" y="3944050"/>
            <a:ext cx="4064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latin typeface="Montserrat"/>
                <a:ea typeface="Montserrat"/>
                <a:cs typeface="Montserrat"/>
                <a:sym typeface="Montserrat"/>
              </a:rPr>
              <a:t>Quais serão os valores de caixa3 e caixa4?</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Fixando conceitos:  string</a:t>
            </a:r>
            <a:endParaRPr sz="3600">
              <a:solidFill>
                <a:srgbClr val="FFFFFF"/>
              </a:solidFill>
              <a:latin typeface="Montserrat"/>
              <a:ea typeface="Montserrat"/>
              <a:cs typeface="Montserrat"/>
              <a:sym typeface="Montserrat"/>
            </a:endParaRPr>
          </a:p>
        </p:txBody>
      </p:sp>
      <p:pic>
        <p:nvPicPr>
          <p:cNvPr id="131" name="Google Shape;131;p20"/>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32" name="Google Shape;132;p20"/>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33" name="Google Shape;133;p20"/>
          <p:cNvSpPr txBox="1"/>
          <p:nvPr/>
        </p:nvSpPr>
        <p:spPr>
          <a:xfrm>
            <a:off x="2520325" y="3944050"/>
            <a:ext cx="4064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latin typeface="Montserrat"/>
                <a:ea typeface="Montserrat"/>
                <a:cs typeface="Montserrat"/>
                <a:sym typeface="Montserrat"/>
              </a:rPr>
              <a:t>O que será mostrado na saída do programa em cada linha?</a:t>
            </a:r>
            <a:endParaRPr>
              <a:latin typeface="Montserrat"/>
              <a:ea typeface="Montserrat"/>
              <a:cs typeface="Montserrat"/>
              <a:sym typeface="Montserrat"/>
            </a:endParaRPr>
          </a:p>
        </p:txBody>
      </p:sp>
      <p:pic>
        <p:nvPicPr>
          <p:cNvPr id="134" name="Google Shape;134;p20"/>
          <p:cNvPicPr preferRelativeResize="0"/>
          <p:nvPr/>
        </p:nvPicPr>
        <p:blipFill>
          <a:blip r:embed="rId5">
            <a:alphaModFix/>
          </a:blip>
          <a:stretch>
            <a:fillRect/>
          </a:stretch>
        </p:blipFill>
        <p:spPr>
          <a:xfrm>
            <a:off x="152400" y="1689463"/>
            <a:ext cx="8839199" cy="17645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Fixando conceitos:  boolean</a:t>
            </a:r>
            <a:endParaRPr sz="3600">
              <a:solidFill>
                <a:srgbClr val="FFFFFF"/>
              </a:solidFill>
              <a:latin typeface="Montserrat"/>
              <a:ea typeface="Montserrat"/>
              <a:cs typeface="Montserrat"/>
              <a:sym typeface="Montserrat"/>
            </a:endParaRPr>
          </a:p>
        </p:txBody>
      </p:sp>
      <p:pic>
        <p:nvPicPr>
          <p:cNvPr id="141" name="Google Shape;141;p21"/>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42" name="Google Shape;142;p21"/>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43" name="Google Shape;143;p21"/>
          <p:cNvSpPr txBox="1"/>
          <p:nvPr/>
        </p:nvSpPr>
        <p:spPr>
          <a:xfrm>
            <a:off x="2520325" y="3894650"/>
            <a:ext cx="40641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latin typeface="Montserrat"/>
                <a:ea typeface="Montserrat"/>
                <a:cs typeface="Montserrat"/>
                <a:sym typeface="Montserrat"/>
              </a:rPr>
              <a:t>O que será mostrado na saída do programa em cada linha?</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44" name="Google Shape;144;p21"/>
          <p:cNvPicPr preferRelativeResize="0"/>
          <p:nvPr/>
        </p:nvPicPr>
        <p:blipFill>
          <a:blip r:embed="rId5">
            <a:alphaModFix/>
          </a:blip>
          <a:stretch>
            <a:fillRect/>
          </a:stretch>
        </p:blipFill>
        <p:spPr>
          <a:xfrm>
            <a:off x="145325" y="1248400"/>
            <a:ext cx="8866000" cy="244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