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Nunito"/>
      <p:regular r:id="rId42"/>
      <p:bold r:id="rId43"/>
      <p:italic r:id="rId44"/>
      <p:boldItalic r:id="rId45"/>
    </p:embeddedFont>
    <p:embeddedFont>
      <p:font typeface="Montserra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Nunito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Nunito-italic.fntdata"/><Relationship Id="rId43" Type="http://schemas.openxmlformats.org/officeDocument/2006/relationships/font" Target="fonts/Nunito-bold.fntdata"/><Relationship Id="rId46" Type="http://schemas.openxmlformats.org/officeDocument/2006/relationships/font" Target="fonts/Montserrat-regular.fntdata"/><Relationship Id="rId45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504a1422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504a1422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504a14222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504a14222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504a14222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504a14222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504a14222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504a14222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504a14222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504a14222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504a1422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504a1422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504a14222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504a14222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504a14222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504a14222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504a14222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504a14222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504a14222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504a14222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504a1422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504a1422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504a1422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504a1422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504a14222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504a14222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504a14222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504a14222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504a14222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504a14222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504a14222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504a14222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504a14222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504a14222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504a14222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504a14222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504a1422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504a1422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504a14222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6504a1422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504a14222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6504a14222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04a1422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04a1422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504a14222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504a14222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504a1422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504a1422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504a14222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504a14222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a892dee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a892dee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c87ad6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c87ad6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504a1422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504a1422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504a1422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504a1422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504a1422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504a1422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504a1422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504a1422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s://www.w3schools.com/js/default.asp" TargetMode="External"/><Relationship Id="rId6" Type="http://schemas.openxmlformats.org/officeDocument/2006/relationships/hyperlink" Target="https://www.youtube.com/playlist?list=PLxI8Can9yAHfK6wdaMUO74lmotAP7J7bi" TargetMode="External"/><Relationship Id="rId7" Type="http://schemas.openxmlformats.org/officeDocument/2006/relationships/hyperlink" Target="https://medium.com/weyes/entendendo-o-uso-de-escopo-no-javascript-3669172ca5ba" TargetMode="External"/><Relationship Id="rId8" Type="http://schemas.openxmlformats.org/officeDocument/2006/relationships/hyperlink" Target="https://repl.it/languages/nodej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28341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411175" y="242125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dev.learn()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Módulo 3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92075" y="3379875"/>
            <a:ext cx="85206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Subrotinas e condicionais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Subrotinas (funções)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7250" y="1302450"/>
            <a:ext cx="5049475" cy="13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/>
          <p:nvPr/>
        </p:nvSpPr>
        <p:spPr>
          <a:xfrm>
            <a:off x="2179475" y="1758000"/>
            <a:ext cx="4779000" cy="47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6216275" y="1660775"/>
            <a:ext cx="4116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3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187475" y="2601125"/>
            <a:ext cx="8369100" cy="20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Declaração - O compilador precisa saber que queremos criar uma função;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Nome - Precisamos de uma forma de chamá-la!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Parâmetros - Valores que iremos utilizar, que dentro da função, serão conhecidos como a e b;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Corpo - O que nossa função faz, com os parâmetros que recebe.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Subrotinas (funções)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349975" y="847675"/>
            <a:ext cx="84048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Escopo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O escopo de uma variável determina quem pode acessar a variável, de acordo com a localização no código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8713" y="2106200"/>
            <a:ext cx="6886575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/>
          <p:nvPr/>
        </p:nvSpPr>
        <p:spPr>
          <a:xfrm>
            <a:off x="2025800" y="2995575"/>
            <a:ext cx="4676700" cy="10416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1718450" y="2392150"/>
            <a:ext cx="5759700" cy="1939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1918025" y="2679475"/>
            <a:ext cx="35775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Escopo local</a:t>
            </a:r>
            <a:endParaRPr>
              <a:solidFill>
                <a:srgbClr val="FF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1625050" y="2070300"/>
            <a:ext cx="35775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Escopo global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Subrotinas (funções)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/>
        </p:nvSpPr>
        <p:spPr>
          <a:xfrm>
            <a:off x="349975" y="847675"/>
            <a:ext cx="8404800" cy="26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Escopo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Variáveis declaradas dentro de um escopo local, só poderá ser acessada por quem está no mesmo escopo, por exemplo: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Subrotinas (funções)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038" y="1235775"/>
            <a:ext cx="6248400" cy="274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25"/>
          <p:cNvCxnSpPr>
            <a:endCxn id="202" idx="3"/>
          </p:cNvCxnSpPr>
          <p:nvPr/>
        </p:nvCxnSpPr>
        <p:spPr>
          <a:xfrm flipH="1">
            <a:off x="4043463" y="1023850"/>
            <a:ext cx="2606100" cy="46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5"/>
          <p:cNvSpPr txBox="1"/>
          <p:nvPr/>
        </p:nvSpPr>
        <p:spPr>
          <a:xfrm>
            <a:off x="6692713" y="792625"/>
            <a:ext cx="20835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Variável fora da função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4" name="Google Shape;204;p25"/>
          <p:cNvCxnSpPr>
            <a:stCxn id="205" idx="1"/>
            <a:endCxn id="206" idx="0"/>
          </p:cNvCxnSpPr>
          <p:nvPr/>
        </p:nvCxnSpPr>
        <p:spPr>
          <a:xfrm flipH="1">
            <a:off x="2703013" y="1647013"/>
            <a:ext cx="3910800" cy="2430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5"/>
          <p:cNvSpPr txBox="1"/>
          <p:nvPr/>
        </p:nvSpPr>
        <p:spPr>
          <a:xfrm>
            <a:off x="6613813" y="1405663"/>
            <a:ext cx="224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Declaração da função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7" name="Google Shape;207;p25"/>
          <p:cNvCxnSpPr>
            <a:stCxn id="208" idx="1"/>
            <a:endCxn id="209" idx="3"/>
          </p:cNvCxnSpPr>
          <p:nvPr/>
        </p:nvCxnSpPr>
        <p:spPr>
          <a:xfrm flipH="1">
            <a:off x="5025913" y="2139325"/>
            <a:ext cx="1587900" cy="25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5"/>
          <p:cNvSpPr txBox="1"/>
          <p:nvPr/>
        </p:nvSpPr>
        <p:spPr>
          <a:xfrm>
            <a:off x="6613813" y="1840525"/>
            <a:ext cx="2241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Declaração da variável dentro do escopo local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263338" y="3111150"/>
            <a:ext cx="4327800" cy="73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Google Shape;211;p25"/>
          <p:cNvCxnSpPr>
            <a:stCxn id="212" idx="1"/>
            <a:endCxn id="210" idx="3"/>
          </p:cNvCxnSpPr>
          <p:nvPr/>
        </p:nvCxnSpPr>
        <p:spPr>
          <a:xfrm flipH="1">
            <a:off x="4591213" y="2733775"/>
            <a:ext cx="2101500" cy="74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5"/>
          <p:cNvSpPr txBox="1"/>
          <p:nvPr/>
        </p:nvSpPr>
        <p:spPr>
          <a:xfrm>
            <a:off x="6692713" y="2492425"/>
            <a:ext cx="2298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Tentativa de exibir conteúdo das variáveis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221763" y="1311250"/>
            <a:ext cx="3821700" cy="359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221763" y="1890025"/>
            <a:ext cx="4962300" cy="10851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769288" y="2211200"/>
            <a:ext cx="4256700" cy="359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3219775" y="4235550"/>
            <a:ext cx="2877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Montserrat"/>
                <a:ea typeface="Montserrat"/>
                <a:cs typeface="Montserrat"/>
                <a:sym typeface="Montserrat"/>
              </a:rPr>
              <a:t>O que vai acontecer?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Subrotinas (funções)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0" name="Google Shape;22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31800"/>
            <a:ext cx="8839202" cy="212140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/>
          <p:nvPr/>
        </p:nvSpPr>
        <p:spPr>
          <a:xfrm>
            <a:off x="538775" y="2521475"/>
            <a:ext cx="4884900" cy="287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26"/>
          <p:cNvCxnSpPr>
            <a:stCxn id="225" idx="0"/>
            <a:endCxn id="223" idx="2"/>
          </p:cNvCxnSpPr>
          <p:nvPr/>
        </p:nvCxnSpPr>
        <p:spPr>
          <a:xfrm rot="10800000">
            <a:off x="2981075" y="2808925"/>
            <a:ext cx="1501500" cy="1005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6"/>
          <p:cNvSpPr txBox="1"/>
          <p:nvPr/>
        </p:nvSpPr>
        <p:spPr>
          <a:xfrm>
            <a:off x="1465475" y="3814525"/>
            <a:ext cx="60342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Montserrat"/>
                <a:ea typeface="Montserrat"/>
                <a:cs typeface="Montserrat"/>
                <a:sym typeface="Montserrat"/>
              </a:rPr>
              <a:t>Para quem está fora do escopo local, é como se a variável nem existisse.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Subrotinas (funções)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2" name="Google Shape;23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7"/>
          <p:cNvSpPr txBox="1"/>
          <p:nvPr/>
        </p:nvSpPr>
        <p:spPr>
          <a:xfrm>
            <a:off x="140500" y="969625"/>
            <a:ext cx="36906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Suponha que temos uma loja de parafusos;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1800" y="2884350"/>
            <a:ext cx="1648000" cy="1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 rotWithShape="1">
          <a:blip r:embed="rId6">
            <a:alphaModFix/>
          </a:blip>
          <a:srcRect b="56445" l="0" r="0" t="0"/>
          <a:stretch/>
        </p:blipFill>
        <p:spPr>
          <a:xfrm>
            <a:off x="3962375" y="792625"/>
            <a:ext cx="5181625" cy="168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7"/>
          <p:cNvSpPr txBox="1"/>
          <p:nvPr/>
        </p:nvSpPr>
        <p:spPr>
          <a:xfrm>
            <a:off x="140500" y="1761550"/>
            <a:ext cx="36906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Queremos criar um sistema para facilitar a administração dela.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8" name="Google Shape;238;p27"/>
          <p:cNvPicPr preferRelativeResize="0"/>
          <p:nvPr/>
        </p:nvPicPr>
        <p:blipFill rotWithShape="1">
          <a:blip r:embed="rId6">
            <a:alphaModFix/>
          </a:blip>
          <a:srcRect b="0" l="0" r="0" t="42699"/>
          <a:stretch/>
        </p:blipFill>
        <p:spPr>
          <a:xfrm>
            <a:off x="3962375" y="2476525"/>
            <a:ext cx="5181625" cy="221532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7"/>
          <p:cNvSpPr/>
          <p:nvPr/>
        </p:nvSpPr>
        <p:spPr>
          <a:xfrm>
            <a:off x="4037225" y="2543025"/>
            <a:ext cx="3103200" cy="294600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/>
          <p:nvPr/>
        </p:nvSpPr>
        <p:spPr>
          <a:xfrm>
            <a:off x="4037225" y="3234200"/>
            <a:ext cx="3103200" cy="294600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4037225" y="3652400"/>
            <a:ext cx="3103200" cy="294600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/>
          <p:nvPr/>
        </p:nvSpPr>
        <p:spPr>
          <a:xfrm>
            <a:off x="4037225" y="4329200"/>
            <a:ext cx="3103200" cy="294600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6522775" y="2757850"/>
            <a:ext cx="287400" cy="294600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6781375" y="2975600"/>
            <a:ext cx="316200" cy="294600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"/>
          <p:cNvSpPr/>
          <p:nvPr/>
        </p:nvSpPr>
        <p:spPr>
          <a:xfrm>
            <a:off x="6781375" y="4070600"/>
            <a:ext cx="316200" cy="294600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"/>
          <p:cNvSpPr/>
          <p:nvPr/>
        </p:nvSpPr>
        <p:spPr>
          <a:xfrm>
            <a:off x="7019975" y="3871000"/>
            <a:ext cx="316200" cy="294600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 txBox="1"/>
          <p:nvPr/>
        </p:nvSpPr>
        <p:spPr>
          <a:xfrm>
            <a:off x="6409500" y="2744225"/>
            <a:ext cx="4725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10</a:t>
            </a:r>
            <a:endParaRPr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6817325" y="2961250"/>
            <a:ext cx="3735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10</a:t>
            </a:r>
            <a:endParaRPr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6956192" y="3827898"/>
            <a:ext cx="4725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10</a:t>
            </a:r>
            <a:endParaRPr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6803736" y="4063414"/>
            <a:ext cx="4725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10</a:t>
            </a:r>
            <a:endParaRPr sz="1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Subrotinas (funções)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7" name="Google Shape;2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8"/>
          <p:cNvSpPr txBox="1"/>
          <p:nvPr/>
        </p:nvSpPr>
        <p:spPr>
          <a:xfrm>
            <a:off x="488500" y="1221225"/>
            <a:ext cx="8205000" cy="1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A tarefa do slide passado, que é a venda de parafusos e chaves de fenda, sem usar funções, caso seja realizada de mais de uma página da aplicação, todo o código da operação, com as operações matemáticas, devem ser copiados, e isso pode gerar problemas, certo?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488500" y="2952500"/>
            <a:ext cx="8205000" cy="16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Dificuldade de manutenção, por ter que alterar o código em vários lugares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Montserrat"/>
              <a:buChar char="●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Maiores chances de erros nas alterações ou esquecimento de alterar em algum dos lugares onde é realizada a operação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9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Subrotinas (funções)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6" name="Google Shape;26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9"/>
          <p:cNvSpPr txBox="1"/>
          <p:nvPr/>
        </p:nvSpPr>
        <p:spPr>
          <a:xfrm>
            <a:off x="140500" y="969625"/>
            <a:ext cx="36906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Suponha que temos uma loja de parafusos;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1800" y="2884350"/>
            <a:ext cx="1648000" cy="1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9"/>
          <p:cNvPicPr preferRelativeResize="0"/>
          <p:nvPr/>
        </p:nvPicPr>
        <p:blipFill rotWithShape="1">
          <a:blip r:embed="rId6">
            <a:alphaModFix/>
          </a:blip>
          <a:srcRect b="56445" l="0" r="0" t="0"/>
          <a:stretch/>
        </p:blipFill>
        <p:spPr>
          <a:xfrm>
            <a:off x="3962375" y="792625"/>
            <a:ext cx="5181625" cy="168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9"/>
          <p:cNvSpPr txBox="1"/>
          <p:nvPr/>
        </p:nvSpPr>
        <p:spPr>
          <a:xfrm>
            <a:off x="140500" y="1761550"/>
            <a:ext cx="36906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Queremos criar um sistema para facilitar a administração dela.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2" name="Google Shape;272;p29"/>
          <p:cNvPicPr preferRelativeResize="0"/>
          <p:nvPr/>
        </p:nvPicPr>
        <p:blipFill rotWithShape="1">
          <a:blip r:embed="rId6">
            <a:alphaModFix/>
          </a:blip>
          <a:srcRect b="0" l="0" r="0" t="42699"/>
          <a:stretch/>
        </p:blipFill>
        <p:spPr>
          <a:xfrm>
            <a:off x="3962375" y="2476525"/>
            <a:ext cx="5181625" cy="2215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775" y="-15837"/>
            <a:ext cx="7032450" cy="51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1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Subrotinas (funções)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4" name="Google Shape;28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1"/>
          <p:cNvSpPr txBox="1"/>
          <p:nvPr/>
        </p:nvSpPr>
        <p:spPr>
          <a:xfrm>
            <a:off x="747450" y="991975"/>
            <a:ext cx="7987200" cy="3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Tem algum problema nesse sistema?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7" name="Google Shape;28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450" y="1697325"/>
            <a:ext cx="4146050" cy="30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1"/>
          <p:cNvSpPr txBox="1"/>
          <p:nvPr/>
        </p:nvSpPr>
        <p:spPr>
          <a:xfrm>
            <a:off x="5136150" y="1697325"/>
            <a:ext cx="3754800" cy="20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O que acontece se tentarmos vender mais parafusos do que temos em estoque?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Montserrat"/>
              <a:buChar char="●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Como impedir que isso aconteça?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33373" t="0"/>
          <a:stretch/>
        </p:blipFill>
        <p:spPr>
          <a:xfrm>
            <a:off x="-2" y="0"/>
            <a:ext cx="4571999" cy="51434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4" name="Google Shape;64;p14"/>
          <p:cNvSpPr txBox="1"/>
          <p:nvPr/>
        </p:nvSpPr>
        <p:spPr>
          <a:xfrm>
            <a:off x="1427525" y="833725"/>
            <a:ext cx="3144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Joedson Santos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988250" y="1087000"/>
            <a:ext cx="35838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Avenida Arlindo Betio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82600" y="1360425"/>
            <a:ext cx="38727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Ermelino Matarazzo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13125" y="1613675"/>
            <a:ext cx="10422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12345-678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153225" y="1613675"/>
            <a:ext cx="14187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São Paulo/SP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887" y="160288"/>
            <a:ext cx="4359863" cy="2204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0" name="Google Shape;70;p14"/>
          <p:cNvSpPr txBox="1"/>
          <p:nvPr/>
        </p:nvSpPr>
        <p:spPr>
          <a:xfrm>
            <a:off x="4828775" y="2504700"/>
            <a:ext cx="40641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Observe a nomenclatura das variáveis. Está no padrão proposto pela W3C, CamelCase, onde uma letra maiúscula marca o início de uma nova palavra;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4828775" y="3447000"/>
            <a:ext cx="41670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Todos os nomes de variáveis devem ser iniciados com letras.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4828775" y="4042825"/>
            <a:ext cx="42120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Para criar uma constante, usa-se a palavra const. Esta não pode ser alterada até o fim da execução do programa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2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Relembrando...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5" name="Google Shape;29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2"/>
          <p:cNvSpPr txBox="1"/>
          <p:nvPr/>
        </p:nvSpPr>
        <p:spPr>
          <a:xfrm>
            <a:off x="928950" y="1071750"/>
            <a:ext cx="728580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Variáveis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</a:pP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Numéricos, Strings, boolean, null, undefined…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Operadores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</a:pP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Aritméticos ( + , - , * , / )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</a:pP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Atribuição ( = , += , -= )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</a:pP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Concatenação ( + )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</a:pP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Comparação ( &lt; , &gt;= , == , === )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</a:pP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Lógicos ( || , &amp;&amp; , ! )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3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Relembrando...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4" name="Google Shape;30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3"/>
          <p:cNvSpPr txBox="1"/>
          <p:nvPr/>
        </p:nvSpPr>
        <p:spPr>
          <a:xfrm>
            <a:off x="928950" y="1071750"/>
            <a:ext cx="728580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Variáveis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</a:pP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Numéricos, Strings, </a:t>
            </a:r>
            <a:r>
              <a:rPr b="1"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boolean</a:t>
            </a: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null, undefined…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Operadores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</a:pP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Aritméticos ( + , - , * , / )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</a:pP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Atribuição ( = , += , -= )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</a:pP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Concatenação ( + )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</a:pP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Comparação ( &lt; , &gt;= , == , === )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</a:pP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Lógicos ( || , &amp;&amp; , ! )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4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Relembrando...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3" name="Google Shape;31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4"/>
          <p:cNvSpPr txBox="1"/>
          <p:nvPr/>
        </p:nvSpPr>
        <p:spPr>
          <a:xfrm>
            <a:off x="928950" y="1071750"/>
            <a:ext cx="728580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Variáveis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</a:pP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Numéricos, Strings, </a:t>
            </a:r>
            <a:r>
              <a:rPr b="1"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boolean</a:t>
            </a: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null, undefined…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Operadores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</a:pP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Aritméticos ( + , - , * , / )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</a:pP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Atribuição ( = , += , -= )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</a:pP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Concatenação ( + )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</a:pPr>
            <a:r>
              <a:rPr b="1"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Comparação ( &lt; , &gt;= , == , === )</a:t>
            </a:r>
            <a:endParaRPr b="1"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</a:pPr>
            <a:r>
              <a:rPr b="1"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Lógicos ( || , &amp;&amp; , ! )</a:t>
            </a:r>
            <a:endParaRPr b="1"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Boolean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2" name="Google Shape;32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5"/>
          <p:cNvSpPr txBox="1"/>
          <p:nvPr/>
        </p:nvSpPr>
        <p:spPr>
          <a:xfrm>
            <a:off x="803850" y="1312225"/>
            <a:ext cx="7536300" cy="29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Podem assumir apenas 2 valores: </a:t>
            </a:r>
            <a:r>
              <a:rPr b="1" lang="pt-BR" sz="2400">
                <a:latin typeface="Montserrat"/>
                <a:ea typeface="Montserrat"/>
                <a:cs typeface="Montserrat"/>
                <a:sym typeface="Montserrat"/>
              </a:rPr>
              <a:t>TRUE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 ou </a:t>
            </a:r>
            <a:r>
              <a:rPr b="1" lang="pt-BR" sz="2400">
                <a:latin typeface="Montserrat"/>
                <a:ea typeface="Montserrat"/>
                <a:cs typeface="Montserrat"/>
                <a:sym typeface="Montserrat"/>
              </a:rPr>
              <a:t>FALSE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É o tipo de variável essencial para entendermos as condicionais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Montserrat"/>
              <a:buChar char="●"/>
            </a:pP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Frequentemente utilizadas em conjunto com os operadores de comparação e lógicos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6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Condicionais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1" name="Google Shape;33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6"/>
          <p:cNvSpPr txBox="1"/>
          <p:nvPr/>
        </p:nvSpPr>
        <p:spPr>
          <a:xfrm>
            <a:off x="803850" y="1312225"/>
            <a:ext cx="7536300" cy="28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Às vezes, precisamos tomar decisões com base em alguma condição;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pt-BR" sz="2400"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meu celular está sem bateria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pt-BR" sz="2400">
                <a:latin typeface="Montserrat"/>
                <a:ea typeface="Montserrat"/>
                <a:cs typeface="Montserrat"/>
                <a:sym typeface="Montserrat"/>
              </a:rPr>
              <a:t>ENTÃO 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eu coloco para carregar;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Font typeface="Montserrat"/>
              <a:buChar char="●"/>
            </a:pPr>
            <a:r>
              <a:rPr b="1" lang="pt-BR" sz="2400"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estou com frio, </a:t>
            </a:r>
            <a:r>
              <a:rPr b="1" lang="pt-BR" sz="2400">
                <a:latin typeface="Montserrat"/>
                <a:ea typeface="Montserrat"/>
                <a:cs typeface="Montserrat"/>
                <a:sym typeface="Montserrat"/>
              </a:rPr>
              <a:t>ENTÃO 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coloco uma blusa;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7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Condicionais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0" name="Google Shape;34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7"/>
          <p:cNvSpPr txBox="1"/>
          <p:nvPr/>
        </p:nvSpPr>
        <p:spPr>
          <a:xfrm>
            <a:off x="803850" y="1312225"/>
            <a:ext cx="75363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pt-BR" sz="2400">
                <a:latin typeface="Montserrat"/>
                <a:ea typeface="Montserrat"/>
                <a:cs typeface="Montserrat"/>
                <a:sym typeface="Montserrat"/>
              </a:rPr>
              <a:t>Estar com frio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, pode ser classificado como verdadeiro ou falso?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Se sim, podemos considerar a expressão como um valor </a:t>
            </a:r>
            <a:r>
              <a:rPr b="1" lang="pt-BR" sz="2400">
                <a:latin typeface="Montserrat"/>
                <a:ea typeface="Montserrat"/>
                <a:cs typeface="Montserrat"/>
                <a:sym typeface="Montserrat"/>
              </a:rPr>
              <a:t>booleano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, pois pode podemos atribuir </a:t>
            </a:r>
            <a:r>
              <a:rPr b="1" lang="pt-BR" sz="2400"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pt-BR" sz="2400"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à ela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8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Condicionais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9" name="Google Shape;34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8"/>
          <p:cNvSpPr txBox="1"/>
          <p:nvPr/>
        </p:nvSpPr>
        <p:spPr>
          <a:xfrm>
            <a:off x="803850" y="1312225"/>
            <a:ext cx="75363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b="1" lang="pt-BR" sz="2400">
                <a:latin typeface="Montserrat"/>
                <a:ea typeface="Montserrat"/>
                <a:cs typeface="Montserrat"/>
                <a:sym typeface="Montserrat"/>
              </a:rPr>
              <a:t>Meu celular está sem bateria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, pode ser classificado como verdadeiro ou falso?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Se sim, podemos considerar a expressão como um valor </a:t>
            </a:r>
            <a:r>
              <a:rPr b="1" lang="pt-BR" sz="2400">
                <a:latin typeface="Montserrat"/>
                <a:ea typeface="Montserrat"/>
                <a:cs typeface="Montserrat"/>
                <a:sym typeface="Montserrat"/>
              </a:rPr>
              <a:t>booleano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, pois pode podemos atribuir </a:t>
            </a:r>
            <a:r>
              <a:rPr b="1" lang="pt-BR" sz="2400"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pt-BR" sz="2400"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à ela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9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Condicionais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8" name="Google Shape;35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9"/>
          <p:cNvSpPr txBox="1"/>
          <p:nvPr/>
        </p:nvSpPr>
        <p:spPr>
          <a:xfrm>
            <a:off x="451550" y="933050"/>
            <a:ext cx="84525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pt-BR" sz="2200">
                <a:latin typeface="Montserrat"/>
                <a:ea typeface="Montserrat"/>
                <a:cs typeface="Montserrat"/>
                <a:sym typeface="Montserrat"/>
              </a:rPr>
              <a:t>Como corrigir o problema exposto no nosso sistema?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1" name="Google Shape;36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501" y="1464100"/>
            <a:ext cx="4373725" cy="3263428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9"/>
          <p:cNvSpPr txBox="1"/>
          <p:nvPr/>
        </p:nvSpPr>
        <p:spPr>
          <a:xfrm>
            <a:off x="5096900" y="1464100"/>
            <a:ext cx="4004700" cy="30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1"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quantidade for menor do que a que temos em estoque, realizar a venda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1"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SENÃO</a:t>
            </a: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alertar o comprador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0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Condicionais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9" name="Google Shape;3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0"/>
          <p:cNvSpPr txBox="1"/>
          <p:nvPr/>
        </p:nvSpPr>
        <p:spPr>
          <a:xfrm>
            <a:off x="567275" y="917550"/>
            <a:ext cx="7536300" cy="3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2" name="Google Shape;372;p40"/>
          <p:cNvPicPr preferRelativeResize="0"/>
          <p:nvPr/>
        </p:nvPicPr>
        <p:blipFill rotWithShape="1">
          <a:blip r:embed="rId5">
            <a:alphaModFix/>
          </a:blip>
          <a:srcRect b="50288" l="0" r="12049" t="0"/>
          <a:stretch/>
        </p:blipFill>
        <p:spPr>
          <a:xfrm>
            <a:off x="236600" y="1406575"/>
            <a:ext cx="4666100" cy="221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0"/>
          <p:cNvSpPr txBox="1"/>
          <p:nvPr/>
        </p:nvSpPr>
        <p:spPr>
          <a:xfrm>
            <a:off x="4902700" y="1289025"/>
            <a:ext cx="4004700" cy="30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1"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quantidade for menor do que a que temos em estoque, realizar a venda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1"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SENÃO</a:t>
            </a: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alertar o comprador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4" name="Google Shape;374;p40"/>
          <p:cNvCxnSpPr/>
          <p:nvPr/>
        </p:nvCxnSpPr>
        <p:spPr>
          <a:xfrm flipH="1">
            <a:off x="2375325" y="1603475"/>
            <a:ext cx="2718600" cy="749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40"/>
          <p:cNvCxnSpPr/>
          <p:nvPr/>
        </p:nvCxnSpPr>
        <p:spPr>
          <a:xfrm>
            <a:off x="1285000" y="2881700"/>
            <a:ext cx="3857700" cy="793500"/>
          </a:xfrm>
          <a:prstGeom prst="bentConnector3">
            <a:avLst>
              <a:gd fmla="val 100189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1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1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Exercícios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2" name="Google Shape;38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1"/>
          <p:cNvSpPr txBox="1"/>
          <p:nvPr/>
        </p:nvSpPr>
        <p:spPr>
          <a:xfrm>
            <a:off x="502850" y="1400825"/>
            <a:ext cx="8124600" cy="21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Crie uma função que receba três parâmetros: valor a, valor b, código da operação (1 para soma, 2 para subtração, 3 para multiplicação e 4 para divisão) e retorne o resultado da operação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Com base no primeiro exercício da aula passada, acrescente uma condicional para informar se a média resulta em aprovação ou reprovação.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pt-BR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Crie um programa que imprima a média simples dos valores numéricos de mais de uma variável da seguinte forma: </a:t>
            </a:r>
            <a:r>
              <a:rPr b="1" lang="pt-BR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“A média entre os x números é y”</a:t>
            </a:r>
            <a:r>
              <a:rPr lang="pt-BR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onde x é o número de variáveis numéricas e y a média.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Subrotinas (funções)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type="ctrTitle"/>
          </p:nvPr>
        </p:nvSpPr>
        <p:spPr>
          <a:xfrm>
            <a:off x="376950" y="906388"/>
            <a:ext cx="83901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Por vezes, temos tarefas (rotinas) que são executadas múltiplas vezes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Ou tarefas complexas, que precisam ser “quebradas” em tarefas menores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À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s vezes, temos tarefas muito parecidas que são usadas em partes diferentes do código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Para essas situações (e outras, que veremos mais adiante), criamos </a:t>
            </a:r>
            <a:r>
              <a:rPr b="1" lang="pt-BR" sz="2400">
                <a:latin typeface="Montserrat"/>
                <a:ea typeface="Montserrat"/>
                <a:cs typeface="Montserrat"/>
                <a:sym typeface="Montserrat"/>
              </a:rPr>
              <a:t>funções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/>
          <p:nvPr/>
        </p:nvSpPr>
        <p:spPr>
          <a:xfrm>
            <a:off x="0" y="0"/>
            <a:ext cx="9144000" cy="28341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2"/>
          <p:cNvSpPr txBox="1"/>
          <p:nvPr>
            <p:ph type="ctrTitle"/>
          </p:nvPr>
        </p:nvSpPr>
        <p:spPr>
          <a:xfrm>
            <a:off x="411175" y="1558850"/>
            <a:ext cx="8282400" cy="7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Dúvidas?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1" name="Google Shape;39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3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3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Próxima aula: Arrays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9" name="Google Shape;39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3"/>
          <p:cNvSpPr txBox="1"/>
          <p:nvPr/>
        </p:nvSpPr>
        <p:spPr>
          <a:xfrm>
            <a:off x="610600" y="1329000"/>
            <a:ext cx="7722600" cy="25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Como representar um conjunto de 100 nomes de pessoas em javascript?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Seria prático criar 100 variáveis com o nome de cada pessoa guardado?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Arrays seriam a solução (ou arranjos);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Montserrat"/>
              <a:buChar char="●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Permitem guardar múltiplos valores em uma única variável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4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Links úteis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8" name="Google Shape;40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4"/>
          <p:cNvSpPr txBox="1"/>
          <p:nvPr/>
        </p:nvSpPr>
        <p:spPr>
          <a:xfrm>
            <a:off x="170025" y="1128900"/>
            <a:ext cx="87975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https://www.w3schools.com/js/default.asp</a:t>
            </a:r>
            <a:r>
              <a:rPr lang="pt-BR">
                <a:solidFill>
                  <a:schemeClr val="dk1"/>
                </a:solidFill>
              </a:rPr>
              <a:t> - Site com bastante conteúdo de programação voltada a WebDev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https://www.youtube.com/playlist?list=PLxI8Can9yAHfK6wdaMUO74lmotAP7J7bi</a:t>
            </a:r>
            <a:r>
              <a:rPr lang="pt-BR">
                <a:solidFill>
                  <a:schemeClr val="dk1"/>
                </a:solidFill>
              </a:rPr>
              <a:t> - UNIVESP (Aulas 7 a 10)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u="sng">
                <a:solidFill>
                  <a:schemeClr val="hlink"/>
                </a:solidFill>
                <a:hlinkClick r:id="rId7"/>
              </a:rPr>
              <a:t>https://medium.com/weyes/entendendo-o-uso-de-escopo-no-javascript-3669172ca5ba</a:t>
            </a:r>
            <a:r>
              <a:rPr lang="pt-BR">
                <a:solidFill>
                  <a:schemeClr val="dk1"/>
                </a:solidFill>
              </a:rPr>
              <a:t> - Entendendo o uso de escopo em funções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u="sng">
                <a:solidFill>
                  <a:schemeClr val="hlink"/>
                </a:solidFill>
                <a:hlinkClick r:id="rId8"/>
              </a:rPr>
              <a:t>https://repl.it/languages/nodejs</a:t>
            </a:r>
            <a:r>
              <a:rPr lang="pt-BR">
                <a:solidFill>
                  <a:schemeClr val="dk1"/>
                </a:solidFill>
              </a:rPr>
              <a:t> - Escrever e rodar códigos Javascript online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Subrotinas (funções)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6293850" y="1214788"/>
            <a:ext cx="1248300" cy="6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Instrução 1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6293850" y="2069363"/>
            <a:ext cx="1248300" cy="6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Instrução 2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6293850" y="2923938"/>
            <a:ext cx="1248300" cy="6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Instrução 3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6293850" y="3778513"/>
            <a:ext cx="1248300" cy="6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Instrução 4</a:t>
            </a:r>
            <a:endParaRPr/>
          </a:p>
        </p:txBody>
      </p:sp>
      <p:sp>
        <p:nvSpPr>
          <p:cNvPr id="94" name="Google Shape;94;p16"/>
          <p:cNvSpPr txBox="1"/>
          <p:nvPr>
            <p:ph type="ctrTitle"/>
          </p:nvPr>
        </p:nvSpPr>
        <p:spPr>
          <a:xfrm>
            <a:off x="376950" y="906400"/>
            <a:ext cx="51117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1000"/>
              </a:spcAft>
              <a:buSzPts val="2400"/>
              <a:buFont typeface="Montserrat"/>
              <a:buChar char="●"/>
            </a:pP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Considerando que uma tarefa é uma instrução, a gente pode escrever essas instruções que vão resultar em algo no nosso programa.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Subrotinas (funções)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>
            <a:off x="2785375" y="965750"/>
            <a:ext cx="3534000" cy="353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4020775" y="1035925"/>
            <a:ext cx="10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4004275" y="1666233"/>
            <a:ext cx="10962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Instrução 1</a:t>
            </a:r>
            <a:endParaRPr sz="1000"/>
          </a:p>
        </p:txBody>
      </p:sp>
      <p:sp>
        <p:nvSpPr>
          <p:cNvPr id="106" name="Google Shape;106;p17"/>
          <p:cNvSpPr/>
          <p:nvPr/>
        </p:nvSpPr>
        <p:spPr>
          <a:xfrm>
            <a:off x="4004275" y="2280095"/>
            <a:ext cx="10962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Instrução 2</a:t>
            </a:r>
            <a:endParaRPr sz="1000"/>
          </a:p>
        </p:txBody>
      </p:sp>
      <p:sp>
        <p:nvSpPr>
          <p:cNvPr id="107" name="Google Shape;107;p17"/>
          <p:cNvSpPr/>
          <p:nvPr/>
        </p:nvSpPr>
        <p:spPr>
          <a:xfrm>
            <a:off x="4004275" y="2893970"/>
            <a:ext cx="10962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Instrução 3</a:t>
            </a:r>
            <a:endParaRPr sz="1000"/>
          </a:p>
        </p:txBody>
      </p:sp>
      <p:sp>
        <p:nvSpPr>
          <p:cNvPr id="108" name="Google Shape;108;p17"/>
          <p:cNvSpPr/>
          <p:nvPr/>
        </p:nvSpPr>
        <p:spPr>
          <a:xfrm>
            <a:off x="4004275" y="3491395"/>
            <a:ext cx="10962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Instrução 4</a:t>
            </a:r>
            <a:endParaRPr sz="1000"/>
          </a:p>
        </p:txBody>
      </p:sp>
      <p:cxnSp>
        <p:nvCxnSpPr>
          <p:cNvPr id="109" name="Google Shape;109;p17"/>
          <p:cNvCxnSpPr>
            <a:stCxn id="105" idx="3"/>
            <a:endCxn id="106" idx="3"/>
          </p:cNvCxnSpPr>
          <p:nvPr/>
        </p:nvCxnSpPr>
        <p:spPr>
          <a:xfrm>
            <a:off x="5100475" y="1866333"/>
            <a:ext cx="600" cy="6138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>
            <a:stCxn id="106" idx="1"/>
            <a:endCxn id="107" idx="1"/>
          </p:cNvCxnSpPr>
          <p:nvPr/>
        </p:nvCxnSpPr>
        <p:spPr>
          <a:xfrm>
            <a:off x="4004275" y="2480195"/>
            <a:ext cx="600" cy="6138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7"/>
          <p:cNvCxnSpPr>
            <a:stCxn id="107" idx="3"/>
            <a:endCxn id="108" idx="3"/>
          </p:cNvCxnSpPr>
          <p:nvPr/>
        </p:nvCxnSpPr>
        <p:spPr>
          <a:xfrm>
            <a:off x="5100475" y="3094070"/>
            <a:ext cx="600" cy="5973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Subrotinas (funções)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105" y="1606675"/>
            <a:ext cx="7451789" cy="19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Subrotinas (funções)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7250" y="1302450"/>
            <a:ext cx="5049475" cy="13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/>
          <p:nvPr/>
        </p:nvSpPr>
        <p:spPr>
          <a:xfrm>
            <a:off x="1995800" y="1375900"/>
            <a:ext cx="1325400" cy="47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1719375" y="808650"/>
            <a:ext cx="4116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3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187475" y="2601125"/>
            <a:ext cx="8369100" cy="17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pt-BR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eclaração - O compilador precisa saber que queremos criar uma função;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Subrotinas (funções)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7250" y="1302450"/>
            <a:ext cx="5049475" cy="13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/>
          <p:nvPr/>
        </p:nvSpPr>
        <p:spPr>
          <a:xfrm>
            <a:off x="3266975" y="1375900"/>
            <a:ext cx="2567100" cy="47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4166225" y="808650"/>
            <a:ext cx="4116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3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187475" y="2601125"/>
            <a:ext cx="8369100" cy="17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pt-BR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Declaração - O compilador precisa saber que queremos criar uma função;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pt-BR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Nome - Precisamos de uma forma de chamá-la!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Subrotinas (funções)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7250" y="1302450"/>
            <a:ext cx="5049475" cy="13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/>
          <p:nvPr/>
        </p:nvSpPr>
        <p:spPr>
          <a:xfrm>
            <a:off x="5853425" y="1375900"/>
            <a:ext cx="840600" cy="47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6067925" y="808650"/>
            <a:ext cx="4116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3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187475" y="2601125"/>
            <a:ext cx="8369100" cy="17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Declaração - O compilador precisa saber que queremos criar uma função;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Nome - Precisamos de uma forma de chamá-la!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Parâmetros - Valores que iremos utilizar, que dentro da função, serão conhecidos como a e b;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