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Montserra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italic.fntdata"/><Relationship Id="rId63" Type="http://schemas.openxmlformats.org/officeDocument/2006/relationships/font" Target="fonts/Montserrat-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Montserrat-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56fc378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6fc378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56fc3786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6fc3786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56fc3786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6fc3786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56fc378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6fc378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6fc3786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6fc3786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56fc3786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56fc3786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56fc3786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6fc3786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6fc3786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6fc3786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56fc3786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56fc3786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6fc3786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6fc3786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56fc378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56fc378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56fc3786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56fc3786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56fc3786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56fc3786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56fc3786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56fc3786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56fc3786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56fc3786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6fc3786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6fc3786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56fc3786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56fc3786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56fc3786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56fc3786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56fc3786c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6fc3786c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656fc3786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56fc3786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656fc3786c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56fc3786c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56fc378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6fc378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656fc3786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56fc3786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56fc3786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6fc3786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656fc3786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56fc3786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56fc3786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56fc3786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56fc3786c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56fc3786c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656fc3786c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56fc3786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56fc3786c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56fc3786c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56fc3786c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56fc3786c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56fc3786c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56fc3786c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56fc3786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56fc3786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56fc378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6fc378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56fc3786c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56fc3786c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56fc3786c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56fc3786c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56fc3786c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56fc3786c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56fc3786c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56fc3786c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56fc3786c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56fc3786c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56fc3786c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56fc3786c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656fc3786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656fc3786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56fc378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56fc3786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656fc3786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656fc3786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56fc3786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656fc3786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56fc378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56fc378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656fc3786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56fc3786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656fc3786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656fc3786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504a1422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504a1422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6504a1422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6504a1422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f7238cb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f7238cb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6504a1422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504a1422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6504a1422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504a1422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6fc3786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6fc3786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56fc3786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6fc3786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56fc3786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6fc3786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56fc3786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6fc3786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7.png"/><Relationship Id="rId6"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developer.mozilla.org/pt-BR/docs/Web/JavaScript/Guide/Lacos_e_iteraco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dev.learn()</a:t>
            </a:r>
            <a:endParaRPr sz="3600">
              <a:solidFill>
                <a:srgbClr val="FFFFFF"/>
              </a:solidFill>
              <a:latin typeface="Montserrat"/>
              <a:ea typeface="Montserrat"/>
              <a:cs typeface="Montserrat"/>
              <a:sym typeface="Montserrat"/>
            </a:endParaRPr>
          </a:p>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Módulo 5</a:t>
            </a:r>
            <a:endParaRPr sz="2400">
              <a:solidFill>
                <a:srgbClr val="FFFFFF"/>
              </a:solidFill>
              <a:latin typeface="Montserrat"/>
              <a:ea typeface="Montserrat"/>
              <a:cs typeface="Montserrat"/>
              <a:sym typeface="Montserrat"/>
            </a:endParaRPr>
          </a:p>
        </p:txBody>
      </p:sp>
      <p:sp>
        <p:nvSpPr>
          <p:cNvPr id="56" name="Google Shape;56;p13"/>
          <p:cNvSpPr txBox="1"/>
          <p:nvPr>
            <p:ph idx="1" type="subTitle"/>
          </p:nvPr>
        </p:nvSpPr>
        <p:spPr>
          <a:xfrm>
            <a:off x="292075" y="3379875"/>
            <a:ext cx="8520600" cy="5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Loops</a:t>
            </a:r>
            <a:endParaRPr>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8" name="Google Shape;58;p13"/>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152" name="Google Shape;152;p22"/>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53" name="Google Shape;153;p22"/>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54" name="Google Shape;154;p22"/>
          <p:cNvSpPr txBox="1"/>
          <p:nvPr/>
        </p:nvSpPr>
        <p:spPr>
          <a:xfrm>
            <a:off x="692850" y="971475"/>
            <a:ext cx="7892100" cy="30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É aí que entram os loops, ou estruturas de repetição</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rPr lang="pt-BR" sz="1800">
                <a:latin typeface="Montserrat"/>
                <a:ea typeface="Montserrat"/>
                <a:cs typeface="Montserrat"/>
                <a:sym typeface="Montserrat"/>
              </a:rPr>
              <a:t>No caso do problema da soma, precisamos realizar uma repetição. Qual seria?</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rPr lang="pt-BR" sz="1800">
                <a:latin typeface="Montserrat"/>
                <a:ea typeface="Montserrat"/>
                <a:cs typeface="Montserrat"/>
                <a:sym typeface="Montserrat"/>
              </a:rPr>
              <a:t>A repetição será na operação de soma para cada elemento do array.</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rPr lang="pt-BR" sz="1800">
                <a:latin typeface="Montserrat"/>
                <a:ea typeface="Montserrat"/>
                <a:cs typeface="Montserrat"/>
                <a:sym typeface="Montserrat"/>
              </a:rPr>
              <a:t>Mas… Até quando devemos repetir?</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161" name="Google Shape;161;p2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62" name="Google Shape;162;p23"/>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63" name="Google Shape;163;p23"/>
          <p:cNvSpPr txBox="1"/>
          <p:nvPr/>
        </p:nvSpPr>
        <p:spPr>
          <a:xfrm>
            <a:off x="692850" y="971475"/>
            <a:ext cx="7892100" cy="30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Até aqui então vimos que uma estrutura de repetição, ou loops precisa de 4 informações para ser definida:</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Condição de início;</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Condição de parada;</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Tamanho do salto. No nosso caso, como faremos a operação para cada índice do array, o salto será 1;</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Ação que será realizada a cada “passo”.</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170" name="Google Shape;170;p2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71" name="Google Shape;171;p24"/>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172" name="Google Shape;172;p24"/>
          <p:cNvPicPr preferRelativeResize="0"/>
          <p:nvPr/>
        </p:nvPicPr>
        <p:blipFill>
          <a:blip r:embed="rId5">
            <a:alphaModFix/>
          </a:blip>
          <a:stretch>
            <a:fillRect/>
          </a:stretch>
        </p:blipFill>
        <p:spPr>
          <a:xfrm>
            <a:off x="647263" y="1001650"/>
            <a:ext cx="7849471" cy="2100563"/>
          </a:xfrm>
          <a:prstGeom prst="rect">
            <a:avLst/>
          </a:prstGeom>
          <a:noFill/>
          <a:ln>
            <a:noFill/>
          </a:ln>
        </p:spPr>
      </p:pic>
      <p:sp>
        <p:nvSpPr>
          <p:cNvPr id="173" name="Google Shape;173;p24"/>
          <p:cNvSpPr txBox="1"/>
          <p:nvPr/>
        </p:nvSpPr>
        <p:spPr>
          <a:xfrm>
            <a:off x="647275" y="3206300"/>
            <a:ext cx="6830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Condição de início:</a:t>
            </a:r>
            <a:endParaRPr>
              <a:latin typeface="Montserrat"/>
              <a:ea typeface="Montserrat"/>
              <a:cs typeface="Montserrat"/>
              <a:sym typeface="Montserrat"/>
            </a:endParaRPr>
          </a:p>
          <a:p>
            <a:pPr indent="0" lvl="0" marL="0" rtl="0" algn="l">
              <a:spcBef>
                <a:spcPts val="1000"/>
              </a:spcBef>
              <a:spcAft>
                <a:spcPts val="0"/>
              </a:spcAft>
              <a:buNone/>
            </a:pPr>
            <a:r>
              <a:rPr lang="pt-BR">
                <a:latin typeface="Montserrat"/>
                <a:ea typeface="Montserrat"/>
                <a:cs typeface="Montserrat"/>
                <a:sym typeface="Montserrat"/>
              </a:rPr>
              <a:t>Condição de parada:</a:t>
            </a:r>
            <a:endParaRPr>
              <a:latin typeface="Montserrat"/>
              <a:ea typeface="Montserrat"/>
              <a:cs typeface="Montserrat"/>
              <a:sym typeface="Montserrat"/>
            </a:endParaRPr>
          </a:p>
          <a:p>
            <a:pPr indent="0" lvl="0" marL="0" rtl="0" algn="l">
              <a:spcBef>
                <a:spcPts val="1000"/>
              </a:spcBef>
              <a:spcAft>
                <a:spcPts val="0"/>
              </a:spcAft>
              <a:buNone/>
            </a:pPr>
            <a:r>
              <a:rPr lang="pt-BR">
                <a:latin typeface="Montserrat"/>
                <a:ea typeface="Montserrat"/>
                <a:cs typeface="Montserrat"/>
                <a:sym typeface="Montserrat"/>
              </a:rPr>
              <a:t>Tamanho do passo:</a:t>
            </a:r>
            <a:endParaRPr>
              <a:latin typeface="Montserrat"/>
              <a:ea typeface="Montserrat"/>
              <a:cs typeface="Montserrat"/>
              <a:sym typeface="Montserrat"/>
            </a:endParaRPr>
          </a:p>
          <a:p>
            <a:pPr indent="0" lvl="0" marL="0" rtl="0" algn="l">
              <a:spcBef>
                <a:spcPts val="1000"/>
              </a:spcBef>
              <a:spcAft>
                <a:spcPts val="1000"/>
              </a:spcAft>
              <a:buNone/>
            </a:pPr>
            <a:r>
              <a:rPr lang="pt-BR">
                <a:latin typeface="Montserrat"/>
                <a:ea typeface="Montserrat"/>
                <a:cs typeface="Montserrat"/>
                <a:sym typeface="Montserrat"/>
              </a:rPr>
              <a:t>Operação realizada a cada passo:</a:t>
            </a:r>
            <a:endParaRPr>
              <a:latin typeface="Montserrat"/>
              <a:ea typeface="Montserrat"/>
              <a:cs typeface="Montserrat"/>
              <a:sym typeface="Montserrat"/>
            </a:endParaRPr>
          </a:p>
        </p:txBody>
      </p:sp>
      <p:sp>
        <p:nvSpPr>
          <p:cNvPr id="174" name="Google Shape;174;p24"/>
          <p:cNvSpPr txBox="1"/>
          <p:nvPr/>
        </p:nvSpPr>
        <p:spPr>
          <a:xfrm>
            <a:off x="2388675" y="3206300"/>
            <a:ext cx="6830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latin typeface="Montserrat"/>
                <a:ea typeface="Montserrat"/>
                <a:cs typeface="Montserrat"/>
                <a:sym typeface="Montserrat"/>
              </a:rPr>
              <a:t>Iniciar no índice 0</a:t>
            </a:r>
            <a:endParaRPr>
              <a:solidFill>
                <a:srgbClr val="FF0000"/>
              </a:solidFill>
              <a:latin typeface="Montserrat"/>
              <a:ea typeface="Montserrat"/>
              <a:cs typeface="Montserrat"/>
              <a:sym typeface="Montserrat"/>
            </a:endParaRPr>
          </a:p>
          <a:p>
            <a:pPr indent="0" lvl="0" marL="0" rtl="0" algn="l">
              <a:spcBef>
                <a:spcPts val="1000"/>
              </a:spcBef>
              <a:spcAft>
                <a:spcPts val="0"/>
              </a:spcAft>
              <a:buNone/>
            </a:pPr>
            <a:r>
              <a:rPr lang="pt-BR">
                <a:solidFill>
                  <a:srgbClr val="FF0000"/>
                </a:solidFill>
                <a:latin typeface="Montserrat"/>
                <a:ea typeface="Montserrat"/>
                <a:cs typeface="Montserrat"/>
                <a:sym typeface="Montserrat"/>
              </a:rPr>
              <a:t>    Terminar no índice 9</a:t>
            </a:r>
            <a:endParaRPr>
              <a:solidFill>
                <a:srgbClr val="FF0000"/>
              </a:solidFill>
              <a:latin typeface="Montserrat"/>
              <a:ea typeface="Montserrat"/>
              <a:cs typeface="Montserrat"/>
              <a:sym typeface="Montserrat"/>
            </a:endParaRPr>
          </a:p>
          <a:p>
            <a:pPr indent="0" lvl="0" marL="0" rtl="0" algn="l">
              <a:spcBef>
                <a:spcPts val="1000"/>
              </a:spcBef>
              <a:spcAft>
                <a:spcPts val="0"/>
              </a:spcAft>
              <a:buNone/>
            </a:pPr>
            <a:r>
              <a:rPr lang="pt-BR">
                <a:solidFill>
                  <a:srgbClr val="FF0000"/>
                </a:solidFill>
                <a:latin typeface="Montserrat"/>
                <a:ea typeface="Montserrat"/>
                <a:cs typeface="Montserrat"/>
                <a:sym typeface="Montserrat"/>
              </a:rPr>
              <a:t>  1, pois faremos a operação a cada índice</a:t>
            </a:r>
            <a:endParaRPr>
              <a:solidFill>
                <a:srgbClr val="FF0000"/>
              </a:solidFill>
              <a:latin typeface="Montserrat"/>
              <a:ea typeface="Montserrat"/>
              <a:cs typeface="Montserrat"/>
              <a:sym typeface="Montserrat"/>
            </a:endParaRPr>
          </a:p>
          <a:p>
            <a:pPr indent="0" lvl="0" marL="0" rtl="0" algn="l">
              <a:spcBef>
                <a:spcPts val="1000"/>
              </a:spcBef>
              <a:spcAft>
                <a:spcPts val="1000"/>
              </a:spcAft>
              <a:buNone/>
            </a:pPr>
            <a:r>
              <a:rPr lang="pt-BR">
                <a:solidFill>
                  <a:srgbClr val="FF0000"/>
                </a:solidFill>
                <a:latin typeface="Montserrat"/>
                <a:ea typeface="Montserrat"/>
                <a:cs typeface="Montserrat"/>
                <a:sym typeface="Montserrat"/>
              </a:rPr>
              <a:t>	                  Soma dos elementos anteriores com o elemento atual   </a:t>
            </a:r>
            <a:endParaRPr>
              <a:solidFill>
                <a:srgbClr val="FF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24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24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24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24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181" name="Google Shape;181;p2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82" name="Google Shape;182;p2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83" name="Google Shape;183;p25"/>
          <p:cNvSpPr txBox="1"/>
          <p:nvPr/>
        </p:nvSpPr>
        <p:spPr>
          <a:xfrm>
            <a:off x="692850" y="971475"/>
            <a:ext cx="7892100" cy="10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Agora focando na operação que será realizada a cada “passo”.</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rPr lang="pt-BR" sz="1800">
                <a:latin typeface="Montserrat"/>
                <a:ea typeface="Montserrat"/>
                <a:cs typeface="Montserrat"/>
                <a:sym typeface="Montserrat"/>
              </a:rPr>
              <a:t>No primeiro valor do array não há com quem somar, certo?</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184" name="Google Shape;184;p25"/>
          <p:cNvPicPr preferRelativeResize="0"/>
          <p:nvPr/>
        </p:nvPicPr>
        <p:blipFill>
          <a:blip r:embed="rId5">
            <a:alphaModFix/>
          </a:blip>
          <a:stretch>
            <a:fillRect/>
          </a:stretch>
        </p:blipFill>
        <p:spPr>
          <a:xfrm>
            <a:off x="647263" y="2163150"/>
            <a:ext cx="7849471" cy="2100563"/>
          </a:xfrm>
          <a:prstGeom prst="rect">
            <a:avLst/>
          </a:prstGeom>
          <a:noFill/>
          <a:ln>
            <a:noFill/>
          </a:ln>
        </p:spPr>
      </p:pic>
      <p:sp>
        <p:nvSpPr>
          <p:cNvPr id="185" name="Google Shape;185;p25"/>
          <p:cNvSpPr/>
          <p:nvPr/>
        </p:nvSpPr>
        <p:spPr>
          <a:xfrm>
            <a:off x="1497200" y="2871631"/>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192" name="Google Shape;192;p2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93" name="Google Shape;193;p2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94" name="Google Shape;194;p26"/>
          <p:cNvSpPr txBox="1"/>
          <p:nvPr/>
        </p:nvSpPr>
        <p:spPr>
          <a:xfrm>
            <a:off x="692850" y="971475"/>
            <a:ext cx="78921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O segundo podemos somar com o anterior, utilizando o valor do índice atual + valor do índice anterior</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195" name="Google Shape;195;p26"/>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196" name="Google Shape;196;p26"/>
          <p:cNvSpPr/>
          <p:nvPr/>
        </p:nvSpPr>
        <p:spPr>
          <a:xfrm>
            <a:off x="1509900" y="3117150"/>
            <a:ext cx="11343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03" name="Google Shape;203;p2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04" name="Google Shape;204;p27"/>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05" name="Google Shape;205;p27"/>
          <p:cNvSpPr txBox="1"/>
          <p:nvPr/>
        </p:nvSpPr>
        <p:spPr>
          <a:xfrm>
            <a:off x="692850" y="971475"/>
            <a:ext cx="7892100" cy="17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Ao tentar repetir com o terceiro, temos isso. A solução poderia ser somar o valor do índice atual com o dos dois índices anteriores, assim: </a:t>
            </a:r>
            <a:r>
              <a:rPr b="1" lang="pt-BR" sz="1800">
                <a:latin typeface="Montserrat"/>
                <a:ea typeface="Montserrat"/>
                <a:cs typeface="Montserrat"/>
                <a:sym typeface="Montserrat"/>
              </a:rPr>
              <a:t>array[atual] + array[atual-1] + array[atual-2]</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0" lvl="0" marL="0" rtl="0" algn="l">
              <a:spcBef>
                <a:spcPts val="0"/>
              </a:spcBef>
              <a:spcAft>
                <a:spcPts val="0"/>
              </a:spcAft>
              <a:buNone/>
            </a:pPr>
            <a:r>
              <a:rPr lang="pt-BR" sz="1800">
                <a:latin typeface="Montserrat"/>
                <a:ea typeface="Montserrat"/>
                <a:cs typeface="Montserrat"/>
                <a:sym typeface="Montserrat"/>
              </a:rPr>
              <a:t>No terceiro elemento já temos que escrever tudo isso, não parece uma boa ideia.</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206" name="Google Shape;206;p27"/>
          <p:cNvPicPr preferRelativeResize="0"/>
          <p:nvPr/>
        </p:nvPicPr>
        <p:blipFill>
          <a:blip r:embed="rId5">
            <a:alphaModFix/>
          </a:blip>
          <a:stretch>
            <a:fillRect/>
          </a:stretch>
        </p:blipFill>
        <p:spPr>
          <a:xfrm>
            <a:off x="1037025" y="2892750"/>
            <a:ext cx="7030700" cy="1881450"/>
          </a:xfrm>
          <a:prstGeom prst="rect">
            <a:avLst/>
          </a:prstGeom>
          <a:noFill/>
          <a:ln>
            <a:noFill/>
          </a:ln>
        </p:spPr>
      </p:pic>
      <p:sp>
        <p:nvSpPr>
          <p:cNvPr id="207" name="Google Shape;207;p27"/>
          <p:cNvSpPr/>
          <p:nvPr/>
        </p:nvSpPr>
        <p:spPr>
          <a:xfrm>
            <a:off x="1693325" y="3498150"/>
            <a:ext cx="17904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14" name="Google Shape;214;p2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15" name="Google Shape;215;p28"/>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216" name="Google Shape;216;p28"/>
          <p:cNvPicPr preferRelativeResize="0"/>
          <p:nvPr/>
        </p:nvPicPr>
        <p:blipFill>
          <a:blip r:embed="rId5">
            <a:alphaModFix/>
          </a:blip>
          <a:stretch>
            <a:fillRect/>
          </a:stretch>
        </p:blipFill>
        <p:spPr>
          <a:xfrm>
            <a:off x="2892993" y="1941325"/>
            <a:ext cx="3318775" cy="2776925"/>
          </a:xfrm>
          <a:prstGeom prst="rect">
            <a:avLst/>
          </a:prstGeom>
          <a:noFill/>
          <a:ln>
            <a:noFill/>
          </a:ln>
        </p:spPr>
      </p:pic>
      <p:sp>
        <p:nvSpPr>
          <p:cNvPr id="217" name="Google Shape;217;p28"/>
          <p:cNvSpPr txBox="1"/>
          <p:nvPr/>
        </p:nvSpPr>
        <p:spPr>
          <a:xfrm>
            <a:off x="2539938" y="112997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E agora?</a:t>
            </a:r>
            <a:endParaRPr sz="24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24" name="Google Shape;224;p2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25" name="Google Shape;225;p29"/>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26" name="Google Shape;226;p29"/>
          <p:cNvSpPr txBox="1"/>
          <p:nvPr/>
        </p:nvSpPr>
        <p:spPr>
          <a:xfrm>
            <a:off x="692850" y="971475"/>
            <a:ext cx="3025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Lembra dessa caixa?</a:t>
            </a:r>
            <a:endParaRPr sz="1800">
              <a:latin typeface="Montserrat"/>
              <a:ea typeface="Montserrat"/>
              <a:cs typeface="Montserrat"/>
              <a:sym typeface="Montserrat"/>
            </a:endParaRPr>
          </a:p>
        </p:txBody>
      </p:sp>
      <p:pic>
        <p:nvPicPr>
          <p:cNvPr id="227" name="Google Shape;227;p29"/>
          <p:cNvPicPr preferRelativeResize="0"/>
          <p:nvPr/>
        </p:nvPicPr>
        <p:blipFill>
          <a:blip r:embed="rId5">
            <a:alphaModFix/>
          </a:blip>
          <a:stretch>
            <a:fillRect/>
          </a:stretch>
        </p:blipFill>
        <p:spPr>
          <a:xfrm>
            <a:off x="4618350" y="1110625"/>
            <a:ext cx="3068201" cy="3068200"/>
          </a:xfrm>
          <a:prstGeom prst="rect">
            <a:avLst/>
          </a:prstGeom>
          <a:noFill/>
          <a:ln>
            <a:noFill/>
          </a:ln>
        </p:spPr>
      </p:pic>
      <p:sp>
        <p:nvSpPr>
          <p:cNvPr id="228" name="Google Shape;228;p29"/>
          <p:cNvSpPr txBox="1"/>
          <p:nvPr/>
        </p:nvSpPr>
        <p:spPr>
          <a:xfrm>
            <a:off x="692850" y="3917850"/>
            <a:ext cx="43731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Ela será muito útil agora!</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35" name="Google Shape;235;p3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36" name="Google Shape;236;p3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37" name="Google Shape;237;p30"/>
          <p:cNvSpPr txBox="1"/>
          <p:nvPr/>
        </p:nvSpPr>
        <p:spPr>
          <a:xfrm>
            <a:off x="699900" y="882050"/>
            <a:ext cx="78921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latin typeface="Montserrat"/>
                <a:ea typeface="Montserrat"/>
                <a:cs typeface="Montserrat"/>
                <a:sym typeface="Montserrat"/>
              </a:rPr>
              <a:t>Precisamos guardar um único valor nessa nossa caixa</a:t>
            </a:r>
            <a:endParaRPr sz="1800">
              <a:latin typeface="Montserrat"/>
              <a:ea typeface="Montserrat"/>
              <a:cs typeface="Montserrat"/>
              <a:sym typeface="Montserrat"/>
            </a:endParaRPr>
          </a:p>
          <a:p>
            <a:pPr indent="0" lvl="0" marL="0" rtl="0" algn="ctr">
              <a:spcBef>
                <a:spcPts val="1000"/>
              </a:spcBef>
              <a:spcAft>
                <a:spcPts val="0"/>
              </a:spcAft>
              <a:buNone/>
            </a:pPr>
            <a:r>
              <a:t/>
            </a:r>
            <a:endParaRPr sz="1800">
              <a:latin typeface="Montserrat"/>
              <a:ea typeface="Montserrat"/>
              <a:cs typeface="Montserrat"/>
              <a:sym typeface="Montserrat"/>
            </a:endParaRPr>
          </a:p>
          <a:p>
            <a:pPr indent="0" lvl="0" marL="0" rtl="0" algn="ctr">
              <a:spcBef>
                <a:spcPts val="100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pic>
        <p:nvPicPr>
          <p:cNvPr id="238" name="Google Shape;238;p30"/>
          <p:cNvPicPr preferRelativeResize="0"/>
          <p:nvPr/>
        </p:nvPicPr>
        <p:blipFill>
          <a:blip r:embed="rId5">
            <a:alphaModFix/>
          </a:blip>
          <a:stretch>
            <a:fillRect/>
          </a:stretch>
        </p:blipFill>
        <p:spPr>
          <a:xfrm>
            <a:off x="2850450" y="1416375"/>
            <a:ext cx="3506500" cy="3506500"/>
          </a:xfrm>
          <a:prstGeom prst="rect">
            <a:avLst/>
          </a:prstGeom>
          <a:noFill/>
          <a:ln>
            <a:noFill/>
          </a:ln>
        </p:spPr>
      </p:pic>
      <p:sp>
        <p:nvSpPr>
          <p:cNvPr id="239" name="Google Shape;239;p30"/>
          <p:cNvSpPr txBox="1"/>
          <p:nvPr/>
        </p:nvSpPr>
        <p:spPr>
          <a:xfrm>
            <a:off x="3944044" y="4502864"/>
            <a:ext cx="811500" cy="338700"/>
          </a:xfrm>
          <a:prstGeom prst="rect">
            <a:avLst/>
          </a:prstGeom>
          <a:solidFill>
            <a:srgbClr val="2222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VALOR</a:t>
            </a:r>
            <a:endParaRPr b="1">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46" name="Google Shape;246;p3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47" name="Google Shape;247;p3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48" name="Google Shape;248;p31"/>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Guardaremos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249" name="Google Shape;249;p31"/>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250" name="Google Shape;250;p31"/>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251" name="Google Shape;251;p31"/>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0</a:t>
            </a:r>
            <a:endParaRPr>
              <a:solidFill>
                <a:srgbClr val="FF0000"/>
              </a:solidFill>
            </a:endParaRPr>
          </a:p>
        </p:txBody>
      </p:sp>
      <p:sp>
        <p:nvSpPr>
          <p:cNvPr id="252" name="Google Shape;252;p31"/>
          <p:cNvSpPr/>
          <p:nvPr/>
        </p:nvSpPr>
        <p:spPr>
          <a:xfrm>
            <a:off x="876300"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6" name="Google Shape;66;p14"/>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7" name="Google Shape;67;p14"/>
          <p:cNvSpPr txBox="1"/>
          <p:nvPr>
            <p:ph type="ctrTitle"/>
          </p:nvPr>
        </p:nvSpPr>
        <p:spPr>
          <a:xfrm>
            <a:off x="376950" y="906388"/>
            <a:ext cx="8390100" cy="36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De acordo com o que vimos aula passada, o que é possível fazer com as funções e propriedades disponíveis?</a:t>
            </a:r>
            <a:endParaRPr sz="2400">
              <a:latin typeface="Montserrat"/>
              <a:ea typeface="Montserrat"/>
              <a:cs typeface="Montserrat"/>
              <a:sym typeface="Montserrat"/>
            </a:endParaRPr>
          </a:p>
          <a:p>
            <a:pPr indent="-381000" lvl="0" marL="457200" rtl="0" algn="l">
              <a:spcBef>
                <a:spcPts val="1000"/>
              </a:spcBef>
              <a:spcAft>
                <a:spcPts val="0"/>
              </a:spcAft>
              <a:buSzPts val="2400"/>
              <a:buFont typeface="Montserrat"/>
              <a:buChar char="●"/>
            </a:pPr>
            <a:r>
              <a:rPr lang="pt-BR" sz="2400">
                <a:latin typeface="Montserrat"/>
                <a:ea typeface="Montserrat"/>
                <a:cs typeface="Montserrat"/>
                <a:sym typeface="Montserrat"/>
              </a:rPr>
              <a:t>Adicionar elemento no início e fim;</a:t>
            </a:r>
            <a:endParaRPr sz="2400">
              <a:latin typeface="Montserrat"/>
              <a:ea typeface="Montserrat"/>
              <a:cs typeface="Montserrat"/>
              <a:sym typeface="Montserrat"/>
            </a:endParaRPr>
          </a:p>
          <a:p>
            <a:pPr indent="-381000" lvl="0" marL="457200" rtl="0" algn="l">
              <a:spcBef>
                <a:spcPts val="1000"/>
              </a:spcBef>
              <a:spcAft>
                <a:spcPts val="0"/>
              </a:spcAft>
              <a:buSzPts val="2400"/>
              <a:buFont typeface="Montserrat"/>
              <a:buChar char="●"/>
            </a:pPr>
            <a:r>
              <a:rPr lang="pt-BR" sz="2400">
                <a:latin typeface="Montserrat"/>
                <a:ea typeface="Montserrat"/>
                <a:cs typeface="Montserrat"/>
                <a:sym typeface="Montserrat"/>
              </a:rPr>
              <a:t>Remover elemento do início e fim;</a:t>
            </a:r>
            <a:endParaRPr sz="2400">
              <a:latin typeface="Montserrat"/>
              <a:ea typeface="Montserrat"/>
              <a:cs typeface="Montserrat"/>
              <a:sym typeface="Montserrat"/>
            </a:endParaRPr>
          </a:p>
          <a:p>
            <a:pPr indent="-381000" lvl="0" marL="457200" rtl="0" algn="l">
              <a:spcBef>
                <a:spcPts val="1000"/>
              </a:spcBef>
              <a:spcAft>
                <a:spcPts val="0"/>
              </a:spcAft>
              <a:buSzPts val="2400"/>
              <a:buFont typeface="Montserrat"/>
              <a:buChar char="●"/>
            </a:pPr>
            <a:r>
              <a:rPr lang="pt-BR" sz="2400">
                <a:latin typeface="Montserrat"/>
                <a:ea typeface="Montserrat"/>
                <a:cs typeface="Montserrat"/>
                <a:sym typeface="Montserrat"/>
              </a:rPr>
              <a:t>Remover um elemento com base em seu índice;</a:t>
            </a:r>
            <a:endParaRPr sz="2400">
              <a:latin typeface="Montserrat"/>
              <a:ea typeface="Montserrat"/>
              <a:cs typeface="Montserrat"/>
              <a:sym typeface="Montserrat"/>
            </a:endParaRPr>
          </a:p>
          <a:p>
            <a:pPr indent="-381000" lvl="0" marL="457200" rtl="0" algn="l">
              <a:spcBef>
                <a:spcPts val="1000"/>
              </a:spcBef>
              <a:spcAft>
                <a:spcPts val="1000"/>
              </a:spcAft>
              <a:buSzPts val="2400"/>
              <a:buFont typeface="Montserrat"/>
              <a:buChar char="●"/>
            </a:pPr>
            <a:r>
              <a:rPr lang="pt-BR" sz="2400">
                <a:latin typeface="Montserrat"/>
                <a:ea typeface="Montserrat"/>
                <a:cs typeface="Montserrat"/>
                <a:sym typeface="Montserrat"/>
              </a:rPr>
              <a:t>Descobrir índice do elemento no array com base em seu valor;</a:t>
            </a:r>
            <a:endParaRPr sz="24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59" name="Google Shape;259;p32"/>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60" name="Google Shape;260;p32"/>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61" name="Google Shape;261;p32"/>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262" name="Google Shape;262;p32"/>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263" name="Google Shape;263;p32"/>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264" name="Google Shape;264;p32"/>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10</a:t>
            </a:r>
            <a:endParaRPr>
              <a:solidFill>
                <a:srgbClr val="FF0000"/>
              </a:solidFill>
            </a:endParaRPr>
          </a:p>
        </p:txBody>
      </p:sp>
      <p:sp>
        <p:nvSpPr>
          <p:cNvPr id="265" name="Google Shape;265;p32"/>
          <p:cNvSpPr/>
          <p:nvPr/>
        </p:nvSpPr>
        <p:spPr>
          <a:xfrm>
            <a:off x="1507067"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72" name="Google Shape;272;p3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73" name="Google Shape;273;p33"/>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74" name="Google Shape;274;p33"/>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275" name="Google Shape;275;p33"/>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276" name="Google Shape;276;p33"/>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277" name="Google Shape;277;p33"/>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30</a:t>
            </a:r>
            <a:endParaRPr>
              <a:solidFill>
                <a:srgbClr val="FF0000"/>
              </a:solidFill>
            </a:endParaRPr>
          </a:p>
        </p:txBody>
      </p:sp>
      <p:sp>
        <p:nvSpPr>
          <p:cNvPr id="278" name="Google Shape;278;p33"/>
          <p:cNvSpPr/>
          <p:nvPr/>
        </p:nvSpPr>
        <p:spPr>
          <a:xfrm>
            <a:off x="2130778"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85" name="Google Shape;285;p3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86" name="Google Shape;286;p34"/>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287" name="Google Shape;287;p34"/>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288" name="Google Shape;288;p34"/>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289" name="Google Shape;289;p34"/>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290" name="Google Shape;290;p34"/>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60</a:t>
            </a:r>
            <a:endParaRPr>
              <a:solidFill>
                <a:srgbClr val="FF0000"/>
              </a:solidFill>
            </a:endParaRPr>
          </a:p>
        </p:txBody>
      </p:sp>
      <p:sp>
        <p:nvSpPr>
          <p:cNvPr id="291" name="Google Shape;291;p34"/>
          <p:cNvSpPr/>
          <p:nvPr/>
        </p:nvSpPr>
        <p:spPr>
          <a:xfrm>
            <a:off x="2753078"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298" name="Google Shape;298;p3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299" name="Google Shape;299;p3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00" name="Google Shape;300;p35"/>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01" name="Google Shape;301;p35"/>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02" name="Google Shape;302;p35"/>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03" name="Google Shape;303;p35"/>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100</a:t>
            </a:r>
            <a:endParaRPr>
              <a:solidFill>
                <a:srgbClr val="FF0000"/>
              </a:solidFill>
            </a:endParaRPr>
          </a:p>
        </p:txBody>
      </p:sp>
      <p:sp>
        <p:nvSpPr>
          <p:cNvPr id="304" name="Google Shape;304;p35"/>
          <p:cNvSpPr/>
          <p:nvPr/>
        </p:nvSpPr>
        <p:spPr>
          <a:xfrm>
            <a:off x="3390900"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11" name="Google Shape;311;p3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12" name="Google Shape;312;p3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13" name="Google Shape;313;p36"/>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14" name="Google Shape;314;p36"/>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15" name="Google Shape;315;p36"/>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16" name="Google Shape;316;p36"/>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150</a:t>
            </a:r>
            <a:endParaRPr>
              <a:solidFill>
                <a:srgbClr val="FF0000"/>
              </a:solidFill>
            </a:endParaRPr>
          </a:p>
        </p:txBody>
      </p:sp>
      <p:sp>
        <p:nvSpPr>
          <p:cNvPr id="317" name="Google Shape;317;p36"/>
          <p:cNvSpPr/>
          <p:nvPr/>
        </p:nvSpPr>
        <p:spPr>
          <a:xfrm>
            <a:off x="4000500"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24" name="Google Shape;324;p3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25" name="Google Shape;325;p37"/>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26" name="Google Shape;326;p37"/>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27" name="Google Shape;327;p37"/>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28" name="Google Shape;328;p37"/>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29" name="Google Shape;329;p37"/>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210</a:t>
            </a:r>
            <a:endParaRPr>
              <a:solidFill>
                <a:srgbClr val="FF0000"/>
              </a:solidFill>
            </a:endParaRPr>
          </a:p>
        </p:txBody>
      </p:sp>
      <p:sp>
        <p:nvSpPr>
          <p:cNvPr id="330" name="Google Shape;330;p37"/>
          <p:cNvSpPr/>
          <p:nvPr/>
        </p:nvSpPr>
        <p:spPr>
          <a:xfrm>
            <a:off x="4624211"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37" name="Google Shape;337;p3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38" name="Google Shape;338;p3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39" name="Google Shape;339;p38"/>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40" name="Google Shape;340;p38"/>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41" name="Google Shape;341;p38"/>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42" name="Google Shape;342;p38"/>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280</a:t>
            </a:r>
            <a:endParaRPr>
              <a:solidFill>
                <a:srgbClr val="FF0000"/>
              </a:solidFill>
            </a:endParaRPr>
          </a:p>
        </p:txBody>
      </p:sp>
      <p:sp>
        <p:nvSpPr>
          <p:cNvPr id="343" name="Google Shape;343;p38"/>
          <p:cNvSpPr/>
          <p:nvPr/>
        </p:nvSpPr>
        <p:spPr>
          <a:xfrm>
            <a:off x="5260622"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50" name="Google Shape;350;p3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51" name="Google Shape;351;p39"/>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52" name="Google Shape;352;p39"/>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53" name="Google Shape;353;p39"/>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54" name="Google Shape;354;p39"/>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55" name="Google Shape;355;p39"/>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36</a:t>
            </a:r>
            <a:r>
              <a:rPr lang="pt-BR">
                <a:solidFill>
                  <a:srgbClr val="FF0000"/>
                </a:solidFill>
              </a:rPr>
              <a:t>0</a:t>
            </a:r>
            <a:endParaRPr>
              <a:solidFill>
                <a:srgbClr val="FF0000"/>
              </a:solidFill>
            </a:endParaRPr>
          </a:p>
        </p:txBody>
      </p:sp>
      <p:sp>
        <p:nvSpPr>
          <p:cNvPr id="356" name="Google Shape;356;p39"/>
          <p:cNvSpPr/>
          <p:nvPr/>
        </p:nvSpPr>
        <p:spPr>
          <a:xfrm>
            <a:off x="5870222"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63" name="Google Shape;363;p4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64" name="Google Shape;364;p4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65" name="Google Shape;365;p40"/>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66" name="Google Shape;366;p40"/>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67" name="Google Shape;367;p40"/>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68" name="Google Shape;368;p40"/>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45</a:t>
            </a:r>
            <a:r>
              <a:rPr lang="pt-BR">
                <a:solidFill>
                  <a:srgbClr val="FF0000"/>
                </a:solidFill>
              </a:rPr>
              <a:t>0</a:t>
            </a:r>
            <a:endParaRPr>
              <a:solidFill>
                <a:srgbClr val="FF0000"/>
              </a:solidFill>
            </a:endParaRPr>
          </a:p>
        </p:txBody>
      </p:sp>
      <p:sp>
        <p:nvSpPr>
          <p:cNvPr id="369" name="Google Shape;369;p40"/>
          <p:cNvSpPr/>
          <p:nvPr/>
        </p:nvSpPr>
        <p:spPr>
          <a:xfrm>
            <a:off x="6506633"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76" name="Google Shape;376;p4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77" name="Google Shape;377;p4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78" name="Google Shape;378;p41"/>
          <p:cNvSpPr txBox="1"/>
          <p:nvPr/>
        </p:nvSpPr>
        <p:spPr>
          <a:xfrm>
            <a:off x="692850" y="971475"/>
            <a:ext cx="78921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Precisamos guardar a soma de todos os valores até o momento, e a cada passo, somar o valor da posição atual à variável que contém a soma dos anteriores, assim: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379" name="Google Shape;379;p41"/>
          <p:cNvPicPr preferRelativeResize="0"/>
          <p:nvPr/>
        </p:nvPicPr>
        <p:blipFill>
          <a:blip r:embed="rId5">
            <a:alphaModFix/>
          </a:blip>
          <a:stretch>
            <a:fillRect/>
          </a:stretch>
        </p:blipFill>
        <p:spPr>
          <a:xfrm>
            <a:off x="647263" y="2401025"/>
            <a:ext cx="7849471" cy="2100563"/>
          </a:xfrm>
          <a:prstGeom prst="rect">
            <a:avLst/>
          </a:prstGeom>
          <a:noFill/>
          <a:ln>
            <a:noFill/>
          </a:ln>
        </p:spPr>
      </p:pic>
      <p:sp>
        <p:nvSpPr>
          <p:cNvPr id="380" name="Google Shape;380;p41"/>
          <p:cNvSpPr txBox="1"/>
          <p:nvPr/>
        </p:nvSpPr>
        <p:spPr>
          <a:xfrm>
            <a:off x="7683525" y="2280617"/>
            <a:ext cx="663300" cy="31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latin typeface="Montserrat"/>
                <a:ea typeface="Montserrat"/>
                <a:cs typeface="Montserrat"/>
                <a:sym typeface="Montserrat"/>
              </a:rPr>
              <a:t>soma</a:t>
            </a:r>
            <a:endParaRPr sz="1000">
              <a:latin typeface="Montserrat"/>
              <a:ea typeface="Montserrat"/>
              <a:cs typeface="Montserrat"/>
              <a:sym typeface="Montserrat"/>
            </a:endParaRPr>
          </a:p>
        </p:txBody>
      </p:sp>
      <p:sp>
        <p:nvSpPr>
          <p:cNvPr id="381" name="Google Shape;381;p41"/>
          <p:cNvSpPr/>
          <p:nvPr/>
        </p:nvSpPr>
        <p:spPr>
          <a:xfrm>
            <a:off x="7683525" y="1927000"/>
            <a:ext cx="663300" cy="4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0000"/>
                </a:solidFill>
              </a:rPr>
              <a:t>5</a:t>
            </a:r>
            <a:r>
              <a:rPr lang="pt-BR">
                <a:solidFill>
                  <a:srgbClr val="FF0000"/>
                </a:solidFill>
              </a:rPr>
              <a:t>50</a:t>
            </a:r>
            <a:endParaRPr>
              <a:solidFill>
                <a:srgbClr val="FF0000"/>
              </a:solidFill>
            </a:endParaRPr>
          </a:p>
        </p:txBody>
      </p:sp>
      <p:sp>
        <p:nvSpPr>
          <p:cNvPr id="382" name="Google Shape;382;p41"/>
          <p:cNvSpPr/>
          <p:nvPr/>
        </p:nvSpPr>
        <p:spPr>
          <a:xfrm>
            <a:off x="7130344" y="3125625"/>
            <a:ext cx="507900" cy="50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74" name="Google Shape;74;p1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75" name="Google Shape;75;p15"/>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76" name="Google Shape;76;p15"/>
          <p:cNvPicPr preferRelativeResize="0"/>
          <p:nvPr/>
        </p:nvPicPr>
        <p:blipFill>
          <a:blip r:embed="rId5">
            <a:alphaModFix/>
          </a:blip>
          <a:stretch>
            <a:fillRect/>
          </a:stretch>
        </p:blipFill>
        <p:spPr>
          <a:xfrm>
            <a:off x="647263" y="1749700"/>
            <a:ext cx="7849471" cy="2100563"/>
          </a:xfrm>
          <a:prstGeom prst="rect">
            <a:avLst/>
          </a:prstGeom>
          <a:noFill/>
          <a:ln>
            <a:noFill/>
          </a:ln>
        </p:spPr>
      </p:pic>
      <p:sp>
        <p:nvSpPr>
          <p:cNvPr id="77" name="Google Shape;77;p15"/>
          <p:cNvSpPr txBox="1"/>
          <p:nvPr/>
        </p:nvSpPr>
        <p:spPr>
          <a:xfrm>
            <a:off x="331350" y="874863"/>
            <a:ext cx="3554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Tamanho do array, que pode ser acessado através da propriedade length (</a:t>
            </a:r>
            <a:r>
              <a:rPr b="1" lang="pt-BR">
                <a:latin typeface="Montserrat"/>
                <a:ea typeface="Montserrat"/>
                <a:cs typeface="Montserrat"/>
                <a:sym typeface="Montserrat"/>
              </a:rPr>
              <a:t>nomeDoArray.length</a:t>
            </a:r>
            <a:r>
              <a:rPr lang="pt-BR">
                <a:latin typeface="Montserrat"/>
                <a:ea typeface="Montserrat"/>
                <a:cs typeface="Montserrat"/>
                <a:sym typeface="Montserrat"/>
              </a:rPr>
              <a:t>)</a:t>
            </a:r>
            <a:endParaRPr>
              <a:latin typeface="Montserrat"/>
              <a:ea typeface="Montserrat"/>
              <a:cs typeface="Montserrat"/>
              <a:sym typeface="Montserrat"/>
            </a:endParaRPr>
          </a:p>
        </p:txBody>
      </p:sp>
      <p:cxnSp>
        <p:nvCxnSpPr>
          <p:cNvPr id="78" name="Google Shape;78;p15"/>
          <p:cNvCxnSpPr>
            <a:stCxn id="79" idx="0"/>
            <a:endCxn id="77" idx="2"/>
          </p:cNvCxnSpPr>
          <p:nvPr/>
        </p:nvCxnSpPr>
        <p:spPr>
          <a:xfrm rot="10800000">
            <a:off x="2108450" y="1667400"/>
            <a:ext cx="3132900" cy="166800"/>
          </a:xfrm>
          <a:prstGeom prst="straightConnector1">
            <a:avLst/>
          </a:prstGeom>
          <a:noFill/>
          <a:ln cap="flat" cmpd="sng" w="9525">
            <a:solidFill>
              <a:srgbClr val="FF0000"/>
            </a:solidFill>
            <a:prstDash val="solid"/>
            <a:round/>
            <a:headEnd len="med" w="med" type="none"/>
            <a:tailEnd len="med" w="med" type="triangle"/>
          </a:ln>
        </p:spPr>
      </p:cxnSp>
      <p:sp>
        <p:nvSpPr>
          <p:cNvPr id="79" name="Google Shape;79;p15"/>
          <p:cNvSpPr/>
          <p:nvPr/>
        </p:nvSpPr>
        <p:spPr>
          <a:xfrm>
            <a:off x="5045600" y="1834200"/>
            <a:ext cx="391500" cy="29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573925" y="3114425"/>
            <a:ext cx="5986800" cy="29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5"/>
          <p:cNvCxnSpPr>
            <a:stCxn id="80" idx="2"/>
            <a:endCxn id="82" idx="0"/>
          </p:cNvCxnSpPr>
          <p:nvPr/>
        </p:nvCxnSpPr>
        <p:spPr>
          <a:xfrm flipH="1">
            <a:off x="3390425" y="3408125"/>
            <a:ext cx="1176900" cy="530100"/>
          </a:xfrm>
          <a:prstGeom prst="straightConnector1">
            <a:avLst/>
          </a:prstGeom>
          <a:noFill/>
          <a:ln cap="flat" cmpd="sng" w="9525">
            <a:solidFill>
              <a:srgbClr val="FF0000"/>
            </a:solidFill>
            <a:prstDash val="solid"/>
            <a:round/>
            <a:headEnd len="med" w="med" type="none"/>
            <a:tailEnd len="med" w="med" type="triangle"/>
          </a:ln>
        </p:spPr>
      </p:cxnSp>
      <p:sp>
        <p:nvSpPr>
          <p:cNvPr id="82" name="Google Shape;82;p15"/>
          <p:cNvSpPr txBox="1"/>
          <p:nvPr/>
        </p:nvSpPr>
        <p:spPr>
          <a:xfrm>
            <a:off x="1613375" y="3938200"/>
            <a:ext cx="35544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Índices do array que utilizamos para acessar os elementos. Então para acessarmos o valor 30, temos que acessar </a:t>
            </a:r>
            <a:r>
              <a:rPr b="1" lang="pt-BR">
                <a:latin typeface="Montserrat"/>
                <a:ea typeface="Montserrat"/>
                <a:cs typeface="Montserrat"/>
                <a:sym typeface="Montserrat"/>
              </a:rPr>
              <a:t>nomeDoArray[2]</a:t>
            </a:r>
            <a:endParaRPr b="1">
              <a:latin typeface="Montserrat"/>
              <a:ea typeface="Montserrat"/>
              <a:cs typeface="Montserrat"/>
              <a:sym typeface="Montserrat"/>
            </a:endParaRPr>
          </a:p>
        </p:txBody>
      </p:sp>
      <p:sp>
        <p:nvSpPr>
          <p:cNvPr id="83" name="Google Shape;83;p15"/>
          <p:cNvSpPr/>
          <p:nvPr/>
        </p:nvSpPr>
        <p:spPr>
          <a:xfrm>
            <a:off x="1483550" y="2527025"/>
            <a:ext cx="6167700" cy="38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a:stCxn id="83" idx="0"/>
          </p:cNvCxnSpPr>
          <p:nvPr/>
        </p:nvCxnSpPr>
        <p:spPr>
          <a:xfrm flipH="1" rot="10800000">
            <a:off x="4567400" y="1856825"/>
            <a:ext cx="1924200" cy="670200"/>
          </a:xfrm>
          <a:prstGeom prst="straightConnector1">
            <a:avLst/>
          </a:prstGeom>
          <a:noFill/>
          <a:ln cap="flat" cmpd="sng" w="9525">
            <a:solidFill>
              <a:srgbClr val="FF0000"/>
            </a:solidFill>
            <a:prstDash val="solid"/>
            <a:round/>
            <a:headEnd len="med" w="med" type="none"/>
            <a:tailEnd len="med" w="med" type="triangle"/>
          </a:ln>
        </p:spPr>
      </p:cxnSp>
      <p:sp>
        <p:nvSpPr>
          <p:cNvPr id="85" name="Google Shape;85;p15"/>
          <p:cNvSpPr txBox="1"/>
          <p:nvPr/>
        </p:nvSpPr>
        <p:spPr>
          <a:xfrm>
            <a:off x="5437100" y="874875"/>
            <a:ext cx="35544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Valores, que podemos adicionar utilizando a função </a:t>
            </a:r>
            <a:r>
              <a:rPr b="1" lang="pt-BR">
                <a:latin typeface="Montserrat"/>
                <a:ea typeface="Montserrat"/>
                <a:cs typeface="Montserrat"/>
                <a:sym typeface="Montserrat"/>
              </a:rPr>
              <a:t>nomeDoArray.push(elemento(s))</a:t>
            </a:r>
            <a:endParaRPr b="1">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89" name="Google Shape;389;p42"/>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390" name="Google Shape;390;p42"/>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391" name="Google Shape;391;p42"/>
          <p:cNvSpPr txBox="1"/>
          <p:nvPr/>
        </p:nvSpPr>
        <p:spPr>
          <a:xfrm>
            <a:off x="625950" y="869237"/>
            <a:ext cx="7892100" cy="350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pt-BR" sz="2400">
                <a:latin typeface="Montserrat"/>
                <a:ea typeface="Montserrat"/>
                <a:cs typeface="Montserrat"/>
                <a:sym typeface="Montserrat"/>
              </a:rPr>
              <a:t>Ok! Entendi que preciso percorrer o </a:t>
            </a:r>
            <a:r>
              <a:rPr b="1" lang="pt-BR" sz="2400">
                <a:latin typeface="Montserrat"/>
                <a:ea typeface="Montserrat"/>
                <a:cs typeface="Montserrat"/>
                <a:sym typeface="Montserrat"/>
              </a:rPr>
              <a:t>array</a:t>
            </a:r>
            <a:r>
              <a:rPr lang="pt-BR" sz="2400">
                <a:latin typeface="Montserrat"/>
                <a:ea typeface="Montserrat"/>
                <a:cs typeface="Montserrat"/>
                <a:sym typeface="Montserrat"/>
              </a:rPr>
              <a:t> para realizar essas operações e consigo desenhar o processo, mas não programamos desenhando, certo?</a:t>
            </a:r>
            <a:endParaRPr sz="2400">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800">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800">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800">
              <a:latin typeface="Montserrat"/>
              <a:ea typeface="Montserrat"/>
              <a:cs typeface="Montserrat"/>
              <a:sym typeface="Montserrat"/>
            </a:endParaRPr>
          </a:p>
        </p:txBody>
      </p:sp>
      <p:pic>
        <p:nvPicPr>
          <p:cNvPr id="392" name="Google Shape;392;p42"/>
          <p:cNvPicPr preferRelativeResize="0"/>
          <p:nvPr/>
        </p:nvPicPr>
        <p:blipFill>
          <a:blip r:embed="rId5">
            <a:alphaModFix/>
          </a:blip>
          <a:stretch>
            <a:fillRect/>
          </a:stretch>
        </p:blipFill>
        <p:spPr>
          <a:xfrm>
            <a:off x="2910984" y="2529417"/>
            <a:ext cx="3282775" cy="243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399" name="Google Shape;399;p4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00" name="Google Shape;400;p43"/>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01" name="Google Shape;401;p43"/>
          <p:cNvSpPr txBox="1"/>
          <p:nvPr/>
        </p:nvSpPr>
        <p:spPr>
          <a:xfrm>
            <a:off x="692850" y="971475"/>
            <a:ext cx="7892100" cy="15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latin typeface="Montserrat"/>
                <a:ea typeface="Montserrat"/>
                <a:cs typeface="Montserrat"/>
                <a:sym typeface="Montserrat"/>
              </a:rPr>
              <a:t>No Javascript temos duas estruturas </a:t>
            </a:r>
            <a:r>
              <a:rPr lang="pt-BR" sz="1800">
                <a:latin typeface="Montserrat"/>
                <a:ea typeface="Montserrat"/>
                <a:cs typeface="Montserrat"/>
                <a:sym typeface="Montserrat"/>
              </a:rPr>
              <a:t>mais conhecidas e utilizadas até mesmo em outras linguagens </a:t>
            </a:r>
            <a:r>
              <a:rPr lang="pt-BR" sz="1800">
                <a:latin typeface="Montserrat"/>
                <a:ea typeface="Montserrat"/>
                <a:cs typeface="Montserrat"/>
                <a:sym typeface="Montserrat"/>
              </a:rPr>
              <a:t>para implementarmos loops: </a:t>
            </a:r>
            <a:r>
              <a:rPr b="1" lang="pt-BR" sz="1800">
                <a:latin typeface="Montserrat"/>
                <a:ea typeface="Montserrat"/>
                <a:cs typeface="Montserrat"/>
                <a:sym typeface="Montserrat"/>
              </a:rPr>
              <a:t>for </a:t>
            </a:r>
            <a:r>
              <a:rPr lang="pt-BR" sz="1800">
                <a:latin typeface="Montserrat"/>
                <a:ea typeface="Montserrat"/>
                <a:cs typeface="Montserrat"/>
                <a:sym typeface="Montserrat"/>
              </a:rPr>
              <a:t>e </a:t>
            </a:r>
            <a:r>
              <a:rPr b="1" lang="pt-BR" sz="1800">
                <a:latin typeface="Montserrat"/>
                <a:ea typeface="Montserrat"/>
                <a:cs typeface="Montserrat"/>
                <a:sym typeface="Montserrat"/>
              </a:rPr>
              <a:t>while</a:t>
            </a:r>
            <a:r>
              <a:rPr lang="pt-BR" sz="1800">
                <a:latin typeface="Montserrat"/>
                <a:ea typeface="Montserrat"/>
                <a:cs typeface="Montserrat"/>
                <a:sym typeface="Montserrat"/>
              </a:rPr>
              <a:t>, e a forma com que implementamos tem muito a ver com a palavra para(for) e enquanto(while), como veremos a seguir.</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For</a:t>
            </a:r>
            <a:endParaRPr sz="3600">
              <a:solidFill>
                <a:srgbClr val="FFFFFF"/>
              </a:solidFill>
              <a:latin typeface="Montserrat"/>
              <a:ea typeface="Montserrat"/>
              <a:cs typeface="Montserrat"/>
              <a:sym typeface="Montserrat"/>
            </a:endParaRPr>
          </a:p>
        </p:txBody>
      </p:sp>
      <p:pic>
        <p:nvPicPr>
          <p:cNvPr id="408" name="Google Shape;408;p4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09" name="Google Shape;409;p44"/>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10" name="Google Shape;410;p44"/>
          <p:cNvSpPr txBox="1"/>
          <p:nvPr/>
        </p:nvSpPr>
        <p:spPr>
          <a:xfrm>
            <a:off x="692850" y="971475"/>
            <a:ext cx="7892100" cy="30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411" name="Google Shape;411;p44"/>
          <p:cNvPicPr preferRelativeResize="0"/>
          <p:nvPr/>
        </p:nvPicPr>
        <p:blipFill>
          <a:blip r:embed="rId5">
            <a:alphaModFix/>
          </a:blip>
          <a:stretch>
            <a:fillRect/>
          </a:stretch>
        </p:blipFill>
        <p:spPr>
          <a:xfrm>
            <a:off x="430800" y="2571743"/>
            <a:ext cx="8282399" cy="1307757"/>
          </a:xfrm>
          <a:prstGeom prst="rect">
            <a:avLst/>
          </a:prstGeom>
          <a:noFill/>
          <a:ln>
            <a:noFill/>
          </a:ln>
        </p:spPr>
      </p:pic>
      <p:sp>
        <p:nvSpPr>
          <p:cNvPr id="412" name="Google Shape;412;p44"/>
          <p:cNvSpPr/>
          <p:nvPr/>
        </p:nvSpPr>
        <p:spPr>
          <a:xfrm>
            <a:off x="635000" y="2607025"/>
            <a:ext cx="507900" cy="50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a:off x="1196625" y="2607025"/>
            <a:ext cx="1202400" cy="50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a:off x="2399025" y="2607025"/>
            <a:ext cx="776100" cy="50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3175125" y="2607025"/>
            <a:ext cx="721800" cy="50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44"/>
          <p:cNvCxnSpPr>
            <a:stCxn id="412" idx="0"/>
            <a:endCxn id="417" idx="2"/>
          </p:cNvCxnSpPr>
          <p:nvPr/>
        </p:nvCxnSpPr>
        <p:spPr>
          <a:xfrm flipH="1" rot="10800000">
            <a:off x="888950" y="1714525"/>
            <a:ext cx="790500" cy="892500"/>
          </a:xfrm>
          <a:prstGeom prst="straightConnector1">
            <a:avLst/>
          </a:prstGeom>
          <a:noFill/>
          <a:ln cap="flat" cmpd="sng" w="9525">
            <a:solidFill>
              <a:srgbClr val="FF0000"/>
            </a:solidFill>
            <a:prstDash val="solid"/>
            <a:round/>
            <a:headEnd len="med" w="med" type="none"/>
            <a:tailEnd len="med" w="med" type="triangle"/>
          </a:ln>
        </p:spPr>
      </p:cxnSp>
      <p:sp>
        <p:nvSpPr>
          <p:cNvPr id="417" name="Google Shape;417;p44"/>
          <p:cNvSpPr txBox="1"/>
          <p:nvPr/>
        </p:nvSpPr>
        <p:spPr>
          <a:xfrm>
            <a:off x="183525" y="874813"/>
            <a:ext cx="29916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Primeiro dizemos</a:t>
            </a:r>
            <a:r>
              <a:rPr lang="pt-BR">
                <a:latin typeface="Montserrat"/>
                <a:ea typeface="Montserrat"/>
                <a:cs typeface="Montserrat"/>
                <a:sym typeface="Montserrat"/>
              </a:rPr>
              <a:t> para o computador que vamos iniciar um loop</a:t>
            </a:r>
            <a:endParaRPr>
              <a:latin typeface="Montserrat"/>
              <a:ea typeface="Montserrat"/>
              <a:cs typeface="Montserrat"/>
              <a:sym typeface="Montserrat"/>
            </a:endParaRPr>
          </a:p>
        </p:txBody>
      </p:sp>
      <p:cxnSp>
        <p:nvCxnSpPr>
          <p:cNvPr id="418" name="Google Shape;418;p44"/>
          <p:cNvCxnSpPr>
            <a:stCxn id="413" idx="0"/>
            <a:endCxn id="419" idx="1"/>
          </p:cNvCxnSpPr>
          <p:nvPr/>
        </p:nvCxnSpPr>
        <p:spPr>
          <a:xfrm flipH="1" rot="10800000">
            <a:off x="1797825" y="1707625"/>
            <a:ext cx="1586100" cy="899400"/>
          </a:xfrm>
          <a:prstGeom prst="straightConnector1">
            <a:avLst/>
          </a:prstGeom>
          <a:noFill/>
          <a:ln cap="flat" cmpd="sng" w="9525">
            <a:solidFill>
              <a:srgbClr val="FF0000"/>
            </a:solidFill>
            <a:prstDash val="solid"/>
            <a:round/>
            <a:headEnd len="med" w="med" type="none"/>
            <a:tailEnd len="med" w="med" type="triangle"/>
          </a:ln>
        </p:spPr>
      </p:cxnSp>
      <p:sp>
        <p:nvSpPr>
          <p:cNvPr id="419" name="Google Shape;419;p44"/>
          <p:cNvSpPr txBox="1"/>
          <p:nvPr/>
        </p:nvSpPr>
        <p:spPr>
          <a:xfrm>
            <a:off x="3383925" y="1017175"/>
            <a:ext cx="2991600" cy="13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Dentro do parênteses, o primeiro elemento é referente ao ponto de partida do loop, como a variável que vamos usar para controlar nosso loop vai ser inicializada</a:t>
            </a:r>
            <a:endParaRPr>
              <a:latin typeface="Montserrat"/>
              <a:ea typeface="Montserrat"/>
              <a:cs typeface="Montserrat"/>
              <a:sym typeface="Montserrat"/>
            </a:endParaRPr>
          </a:p>
        </p:txBody>
      </p:sp>
      <p:cxnSp>
        <p:nvCxnSpPr>
          <p:cNvPr id="420" name="Google Shape;420;p44"/>
          <p:cNvCxnSpPr>
            <a:stCxn id="414" idx="4"/>
            <a:endCxn id="421" idx="0"/>
          </p:cNvCxnSpPr>
          <p:nvPr/>
        </p:nvCxnSpPr>
        <p:spPr>
          <a:xfrm>
            <a:off x="2787075" y="3114925"/>
            <a:ext cx="847200" cy="1042500"/>
          </a:xfrm>
          <a:prstGeom prst="straightConnector1">
            <a:avLst/>
          </a:prstGeom>
          <a:noFill/>
          <a:ln cap="flat" cmpd="sng" w="9525">
            <a:solidFill>
              <a:srgbClr val="FF0000"/>
            </a:solidFill>
            <a:prstDash val="solid"/>
            <a:round/>
            <a:headEnd len="med" w="med" type="none"/>
            <a:tailEnd len="med" w="med" type="triangle"/>
          </a:ln>
        </p:spPr>
      </p:cxnSp>
      <p:sp>
        <p:nvSpPr>
          <p:cNvPr id="421" name="Google Shape;421;p44"/>
          <p:cNvSpPr txBox="1"/>
          <p:nvPr/>
        </p:nvSpPr>
        <p:spPr>
          <a:xfrm>
            <a:off x="1730100" y="4157475"/>
            <a:ext cx="38085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O segundo indica a condição de parada do nosso loop, neste caso, quando i deixar de ser menor que 10</a:t>
            </a:r>
            <a:endParaRPr>
              <a:latin typeface="Montserrat"/>
              <a:ea typeface="Montserrat"/>
              <a:cs typeface="Montserrat"/>
              <a:sym typeface="Montserrat"/>
            </a:endParaRPr>
          </a:p>
        </p:txBody>
      </p:sp>
      <p:cxnSp>
        <p:nvCxnSpPr>
          <p:cNvPr id="422" name="Google Shape;422;p44"/>
          <p:cNvCxnSpPr>
            <a:stCxn id="415" idx="6"/>
            <a:endCxn id="423" idx="0"/>
          </p:cNvCxnSpPr>
          <p:nvPr/>
        </p:nvCxnSpPr>
        <p:spPr>
          <a:xfrm>
            <a:off x="3896925" y="2860975"/>
            <a:ext cx="3093900" cy="1192500"/>
          </a:xfrm>
          <a:prstGeom prst="straightConnector1">
            <a:avLst/>
          </a:prstGeom>
          <a:noFill/>
          <a:ln cap="flat" cmpd="sng" w="9525">
            <a:solidFill>
              <a:srgbClr val="FF0000"/>
            </a:solidFill>
            <a:prstDash val="solid"/>
            <a:round/>
            <a:headEnd len="med" w="med" type="none"/>
            <a:tailEnd len="med" w="med" type="triangle"/>
          </a:ln>
        </p:spPr>
      </p:cxnSp>
      <p:sp>
        <p:nvSpPr>
          <p:cNvPr id="423" name="Google Shape;423;p44"/>
          <p:cNvSpPr txBox="1"/>
          <p:nvPr/>
        </p:nvSpPr>
        <p:spPr>
          <a:xfrm>
            <a:off x="5494950" y="4053473"/>
            <a:ext cx="29916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O último diz o tamanho do nosso passo. i++ indica que saltaremos de 1 em 1 (0, 1, 2, 3...).</a:t>
            </a:r>
            <a:endParaRPr>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For</a:t>
            </a:r>
            <a:endParaRPr sz="3600">
              <a:solidFill>
                <a:srgbClr val="FFFFFF"/>
              </a:solidFill>
              <a:latin typeface="Montserrat"/>
              <a:ea typeface="Montserrat"/>
              <a:cs typeface="Montserrat"/>
              <a:sym typeface="Montserrat"/>
            </a:endParaRPr>
          </a:p>
        </p:txBody>
      </p:sp>
      <p:pic>
        <p:nvPicPr>
          <p:cNvPr id="430" name="Google Shape;430;p4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31" name="Google Shape;431;p45"/>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432" name="Google Shape;432;p45"/>
          <p:cNvPicPr preferRelativeResize="0"/>
          <p:nvPr/>
        </p:nvPicPr>
        <p:blipFill>
          <a:blip r:embed="rId5">
            <a:alphaModFix/>
          </a:blip>
          <a:stretch>
            <a:fillRect/>
          </a:stretch>
        </p:blipFill>
        <p:spPr>
          <a:xfrm>
            <a:off x="430800" y="963068"/>
            <a:ext cx="8282399" cy="1307757"/>
          </a:xfrm>
          <a:prstGeom prst="rect">
            <a:avLst/>
          </a:prstGeom>
          <a:noFill/>
          <a:ln>
            <a:noFill/>
          </a:ln>
        </p:spPr>
      </p:pic>
      <p:sp>
        <p:nvSpPr>
          <p:cNvPr id="433" name="Google Shape;433;p45"/>
          <p:cNvSpPr txBox="1"/>
          <p:nvPr/>
        </p:nvSpPr>
        <p:spPr>
          <a:xfrm>
            <a:off x="486825" y="2525900"/>
            <a:ext cx="8226300" cy="12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Traduzindo essa estrutura para um português que todos nós entendemos, estamos dizendo para o computador que </a:t>
            </a:r>
            <a:r>
              <a:rPr b="1" lang="pt-BR" sz="1800">
                <a:latin typeface="Montserrat"/>
                <a:ea typeface="Montserrat"/>
                <a:cs typeface="Montserrat"/>
                <a:sym typeface="Montserrat"/>
              </a:rPr>
              <a:t>para</a:t>
            </a:r>
            <a:r>
              <a:rPr b="1" lang="pt-BR" sz="1800">
                <a:latin typeface="Montserrat"/>
                <a:ea typeface="Montserrat"/>
                <a:cs typeface="Montserrat"/>
                <a:sym typeface="Montserrat"/>
              </a:rPr>
              <a:t> </a:t>
            </a:r>
            <a:r>
              <a:rPr lang="pt-BR" sz="1800">
                <a:latin typeface="Montserrat"/>
                <a:ea typeface="Montserrat"/>
                <a:cs typeface="Montserrat"/>
                <a:sym typeface="Montserrat"/>
              </a:rPr>
              <a:t>todo elemento </a:t>
            </a:r>
            <a:r>
              <a:rPr b="1" lang="pt-BR" sz="1800">
                <a:latin typeface="Montserrat"/>
                <a:ea typeface="Montserrat"/>
                <a:cs typeface="Montserrat"/>
                <a:sym typeface="Montserrat"/>
              </a:rPr>
              <a:t>i </a:t>
            </a:r>
            <a:r>
              <a:rPr lang="pt-BR" sz="1800">
                <a:latin typeface="Montserrat"/>
                <a:ea typeface="Montserrat"/>
                <a:cs typeface="Montserrat"/>
                <a:sym typeface="Montserrat"/>
              </a:rPr>
              <a:t>entre </a:t>
            </a:r>
            <a:r>
              <a:rPr b="1" lang="pt-BR" sz="1800">
                <a:latin typeface="Montserrat"/>
                <a:ea typeface="Montserrat"/>
                <a:cs typeface="Montserrat"/>
                <a:sym typeface="Montserrat"/>
              </a:rPr>
              <a:t>0</a:t>
            </a:r>
            <a:r>
              <a:rPr lang="pt-BR" sz="1800">
                <a:latin typeface="Montserrat"/>
                <a:ea typeface="Montserrat"/>
                <a:cs typeface="Montserrat"/>
                <a:sym typeface="Montserrat"/>
              </a:rPr>
              <a:t> e </a:t>
            </a:r>
            <a:r>
              <a:rPr b="1" lang="pt-BR" sz="1800">
                <a:latin typeface="Montserrat"/>
                <a:ea typeface="Montserrat"/>
                <a:cs typeface="Montserrat"/>
                <a:sym typeface="Montserrat"/>
              </a:rPr>
              <a:t>10</a:t>
            </a:r>
            <a:r>
              <a:rPr lang="pt-BR" sz="1800">
                <a:latin typeface="Montserrat"/>
                <a:ea typeface="Montserrat"/>
                <a:cs typeface="Montserrat"/>
                <a:sym typeface="Montserrat"/>
              </a:rPr>
              <a:t>, </a:t>
            </a:r>
            <a:r>
              <a:rPr b="1" lang="pt-BR" sz="1800">
                <a:latin typeface="Montserrat"/>
                <a:ea typeface="Montserrat"/>
                <a:cs typeface="Montserrat"/>
                <a:sym typeface="Montserrat"/>
              </a:rPr>
              <a:t>faça alguma coisa</a:t>
            </a:r>
            <a:r>
              <a:rPr lang="pt-BR" sz="1800">
                <a:latin typeface="Montserrat"/>
                <a:ea typeface="Montserrat"/>
                <a:cs typeface="Montserrat"/>
                <a:sym typeface="Montserrat"/>
              </a:rPr>
              <a:t>.</a:t>
            </a:r>
            <a:endParaRPr sz="18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While</a:t>
            </a:r>
            <a:endParaRPr sz="3600">
              <a:solidFill>
                <a:srgbClr val="FFFFFF"/>
              </a:solidFill>
              <a:latin typeface="Montserrat"/>
              <a:ea typeface="Montserrat"/>
              <a:cs typeface="Montserrat"/>
              <a:sym typeface="Montserrat"/>
            </a:endParaRPr>
          </a:p>
        </p:txBody>
      </p:sp>
      <p:pic>
        <p:nvPicPr>
          <p:cNvPr id="440" name="Google Shape;440;p4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41" name="Google Shape;441;p4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42" name="Google Shape;442;p46"/>
          <p:cNvSpPr txBox="1"/>
          <p:nvPr/>
        </p:nvSpPr>
        <p:spPr>
          <a:xfrm>
            <a:off x="804325" y="1096925"/>
            <a:ext cx="7889400" cy="10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No caso do while, a estrutura é um pouco diferente. Ele depende apenas de uma condição para continuar executando. É como o if que já vimos, mas neste caso, o bloco de código vai se repetir até que a condição fique falsa por algum motivo.</a:t>
            </a:r>
            <a:endParaRPr>
              <a:latin typeface="Montserrat"/>
              <a:ea typeface="Montserrat"/>
              <a:cs typeface="Montserrat"/>
              <a:sym typeface="Montserrat"/>
            </a:endParaRPr>
          </a:p>
        </p:txBody>
      </p:sp>
      <p:pic>
        <p:nvPicPr>
          <p:cNvPr id="443" name="Google Shape;443;p46"/>
          <p:cNvPicPr preferRelativeResize="0"/>
          <p:nvPr/>
        </p:nvPicPr>
        <p:blipFill>
          <a:blip r:embed="rId5">
            <a:alphaModFix/>
          </a:blip>
          <a:stretch>
            <a:fillRect/>
          </a:stretch>
        </p:blipFill>
        <p:spPr>
          <a:xfrm>
            <a:off x="2443975" y="2410250"/>
            <a:ext cx="4610100" cy="1714500"/>
          </a:xfrm>
          <a:prstGeom prst="rect">
            <a:avLst/>
          </a:prstGeom>
          <a:noFill/>
          <a:ln>
            <a:noFill/>
          </a:ln>
        </p:spPr>
      </p:pic>
      <p:sp>
        <p:nvSpPr>
          <p:cNvPr id="444" name="Google Shape;444;p46"/>
          <p:cNvSpPr/>
          <p:nvPr/>
        </p:nvSpPr>
        <p:spPr>
          <a:xfrm>
            <a:off x="3584225" y="2676625"/>
            <a:ext cx="585600" cy="385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46"/>
          <p:cNvCxnSpPr>
            <a:stCxn id="444" idx="4"/>
            <a:endCxn id="446" idx="0"/>
          </p:cNvCxnSpPr>
          <p:nvPr/>
        </p:nvCxnSpPr>
        <p:spPr>
          <a:xfrm>
            <a:off x="3877025" y="3062125"/>
            <a:ext cx="2325000" cy="1182000"/>
          </a:xfrm>
          <a:prstGeom prst="straightConnector1">
            <a:avLst/>
          </a:prstGeom>
          <a:noFill/>
          <a:ln cap="flat" cmpd="sng" w="9525">
            <a:solidFill>
              <a:srgbClr val="FF0000"/>
            </a:solidFill>
            <a:prstDash val="solid"/>
            <a:round/>
            <a:headEnd len="med" w="med" type="none"/>
            <a:tailEnd len="med" w="med" type="triangle"/>
          </a:ln>
        </p:spPr>
      </p:cxnSp>
      <p:sp>
        <p:nvSpPr>
          <p:cNvPr id="446" name="Google Shape;446;p46"/>
          <p:cNvSpPr txBox="1"/>
          <p:nvPr/>
        </p:nvSpPr>
        <p:spPr>
          <a:xfrm>
            <a:off x="4169825" y="4244250"/>
            <a:ext cx="40641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Caso a condição seja verdadeira, o bloco de código abaixo será executado repetidas vezes até que a condição fique falsa.</a:t>
            </a:r>
            <a:endParaRPr>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While</a:t>
            </a:r>
            <a:endParaRPr sz="3600">
              <a:solidFill>
                <a:srgbClr val="FFFFFF"/>
              </a:solidFill>
              <a:latin typeface="Montserrat"/>
              <a:ea typeface="Montserrat"/>
              <a:cs typeface="Montserrat"/>
              <a:sym typeface="Montserrat"/>
            </a:endParaRPr>
          </a:p>
        </p:txBody>
      </p:sp>
      <p:pic>
        <p:nvPicPr>
          <p:cNvPr id="453" name="Google Shape;453;p4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54" name="Google Shape;454;p47"/>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455" name="Google Shape;455;p47"/>
          <p:cNvPicPr preferRelativeResize="0"/>
          <p:nvPr/>
        </p:nvPicPr>
        <p:blipFill>
          <a:blip r:embed="rId5">
            <a:alphaModFix/>
          </a:blip>
          <a:stretch>
            <a:fillRect/>
          </a:stretch>
        </p:blipFill>
        <p:spPr>
          <a:xfrm>
            <a:off x="2443975" y="914475"/>
            <a:ext cx="4610100" cy="1714500"/>
          </a:xfrm>
          <a:prstGeom prst="rect">
            <a:avLst/>
          </a:prstGeom>
          <a:noFill/>
          <a:ln>
            <a:noFill/>
          </a:ln>
        </p:spPr>
      </p:pic>
      <p:sp>
        <p:nvSpPr>
          <p:cNvPr id="456" name="Google Shape;456;p47"/>
          <p:cNvSpPr txBox="1"/>
          <p:nvPr/>
        </p:nvSpPr>
        <p:spPr>
          <a:xfrm>
            <a:off x="1358725" y="2701425"/>
            <a:ext cx="6780600" cy="20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Então, podemos ler esse código como: Enquanto 2 for maior que 1, faça alguma coisa.</a:t>
            </a:r>
            <a:endParaRPr sz="1800">
              <a:latin typeface="Montserrat"/>
              <a:ea typeface="Montserrat"/>
              <a:cs typeface="Montserrat"/>
              <a:sym typeface="Montserrat"/>
            </a:endParaRPr>
          </a:p>
          <a:p>
            <a:pPr indent="0" lvl="0" marL="0" rtl="0" algn="l">
              <a:spcBef>
                <a:spcPts val="1000"/>
              </a:spcBef>
              <a:spcAft>
                <a:spcPts val="0"/>
              </a:spcAft>
              <a:buNone/>
            </a:pPr>
            <a:r>
              <a:rPr lang="pt-BR" sz="1800">
                <a:latin typeface="Montserrat"/>
                <a:ea typeface="Montserrat"/>
                <a:cs typeface="Montserrat"/>
                <a:sym typeface="Montserrat"/>
              </a:rPr>
              <a:t>Qual problema teremos ao implementar um código desse?</a:t>
            </a:r>
            <a:endParaRPr sz="1800">
              <a:latin typeface="Montserrat"/>
              <a:ea typeface="Montserrat"/>
              <a:cs typeface="Montserrat"/>
              <a:sym typeface="Montserrat"/>
            </a:endParaRPr>
          </a:p>
          <a:p>
            <a:pPr indent="0" lvl="0" marL="0" rtl="0" algn="l">
              <a:spcBef>
                <a:spcPts val="1000"/>
              </a:spcBef>
              <a:spcAft>
                <a:spcPts val="1000"/>
              </a:spcAft>
              <a:buNone/>
            </a:pPr>
            <a:r>
              <a:rPr b="1" lang="pt-BR" sz="1800">
                <a:latin typeface="Montserrat"/>
                <a:ea typeface="Montserrat"/>
                <a:cs typeface="Montserrat"/>
                <a:sym typeface="Montserrat"/>
              </a:rPr>
              <a:t>Loop infinito!</a:t>
            </a:r>
            <a:endParaRPr b="1"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10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1000"/>
                                        <p:tgtEl>
                                          <p:spTgt spid="4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While</a:t>
            </a:r>
            <a:endParaRPr sz="3600">
              <a:solidFill>
                <a:srgbClr val="FFFFFF"/>
              </a:solidFill>
              <a:latin typeface="Montserrat"/>
              <a:ea typeface="Montserrat"/>
              <a:cs typeface="Montserrat"/>
              <a:sym typeface="Montserrat"/>
            </a:endParaRPr>
          </a:p>
        </p:txBody>
      </p:sp>
      <p:pic>
        <p:nvPicPr>
          <p:cNvPr id="463" name="Google Shape;463;p4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64" name="Google Shape;464;p4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65" name="Google Shape;465;p48"/>
          <p:cNvSpPr txBox="1"/>
          <p:nvPr/>
        </p:nvSpPr>
        <p:spPr>
          <a:xfrm>
            <a:off x="642050" y="1057475"/>
            <a:ext cx="7737600" cy="3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Assim como o </a:t>
            </a:r>
            <a:r>
              <a:rPr b="1" lang="pt-BR" sz="1800">
                <a:latin typeface="Montserrat"/>
                <a:ea typeface="Montserrat"/>
                <a:cs typeface="Montserrat"/>
                <a:sym typeface="Montserrat"/>
              </a:rPr>
              <a:t>for</a:t>
            </a:r>
            <a:r>
              <a:rPr lang="pt-BR" sz="1800">
                <a:latin typeface="Montserrat"/>
                <a:ea typeface="Montserrat"/>
                <a:cs typeface="Montserrat"/>
                <a:sym typeface="Montserrat"/>
              </a:rPr>
              <a:t>, no </a:t>
            </a:r>
            <a:r>
              <a:rPr b="1" lang="pt-BR" sz="1800">
                <a:latin typeface="Montserrat"/>
                <a:ea typeface="Montserrat"/>
                <a:cs typeface="Montserrat"/>
                <a:sym typeface="Montserrat"/>
              </a:rPr>
              <a:t>while </a:t>
            </a:r>
            <a:r>
              <a:rPr lang="pt-BR" sz="1800">
                <a:latin typeface="Montserrat"/>
                <a:ea typeface="Montserrat"/>
                <a:cs typeface="Montserrat"/>
                <a:sym typeface="Montserrat"/>
              </a:rPr>
              <a:t>precisamos definir uma condição de parada, exatamente para nos livrarmos do loop infinito, mas no while não temos um espaço dedicado para isso, dando liberdade para implementarmos do nosso jeito. Então vamos lá!</a:t>
            </a:r>
            <a:endParaRPr sz="1800">
              <a:latin typeface="Montserrat"/>
              <a:ea typeface="Montserrat"/>
              <a:cs typeface="Montserrat"/>
              <a:sym typeface="Montserrat"/>
            </a:endParaRPr>
          </a:p>
          <a:p>
            <a:pPr indent="0" lvl="0" marL="0" rtl="0" algn="l">
              <a:spcBef>
                <a:spcPts val="1000"/>
              </a:spcBef>
              <a:spcAft>
                <a:spcPts val="0"/>
              </a:spcAft>
              <a:buNone/>
            </a:pPr>
            <a:r>
              <a:rPr lang="pt-BR" sz="1800">
                <a:latin typeface="Montserrat"/>
                <a:ea typeface="Montserrat"/>
                <a:cs typeface="Montserrat"/>
                <a:sym typeface="Montserrat"/>
              </a:rPr>
              <a:t>Precisamos fazer com que a condição mude em algum momento após o início do loop.</a:t>
            </a:r>
            <a:endParaRPr sz="1800">
              <a:latin typeface="Montserrat"/>
              <a:ea typeface="Montserrat"/>
              <a:cs typeface="Montserrat"/>
              <a:sym typeface="Montserrat"/>
            </a:endParaRPr>
          </a:p>
          <a:p>
            <a:pPr indent="0" lvl="0" marL="0" rtl="0" algn="l">
              <a:spcBef>
                <a:spcPts val="1000"/>
              </a:spcBef>
              <a:spcAft>
                <a:spcPts val="0"/>
              </a:spcAft>
              <a:buNone/>
            </a:pPr>
            <a:r>
              <a:rPr lang="pt-BR" sz="1800">
                <a:latin typeface="Montserrat"/>
                <a:ea typeface="Montserrat"/>
                <a:cs typeface="Montserrat"/>
                <a:sym typeface="Montserrat"/>
              </a:rPr>
              <a:t>Valores fixos, da forma como colocamos, não mudam ao longo das execuções, não resolvendo nosso problema. Como contornar isso?</a:t>
            </a:r>
            <a:endParaRPr sz="1800">
              <a:latin typeface="Montserrat"/>
              <a:ea typeface="Montserrat"/>
              <a:cs typeface="Montserrat"/>
              <a:sym typeface="Montserrat"/>
            </a:endParaRPr>
          </a:p>
          <a:p>
            <a:pPr indent="0" lvl="0" marL="0" rtl="0" algn="ctr">
              <a:spcBef>
                <a:spcPts val="1000"/>
              </a:spcBef>
              <a:spcAft>
                <a:spcPts val="1000"/>
              </a:spcAft>
              <a:buNone/>
            </a:pPr>
            <a:r>
              <a:rPr b="1" lang="pt-BR" sz="1800">
                <a:latin typeface="Montserrat"/>
                <a:ea typeface="Montserrat"/>
                <a:cs typeface="Montserrat"/>
                <a:sym typeface="Montserrat"/>
              </a:rPr>
              <a:t>Variáveis!!</a:t>
            </a:r>
            <a:endParaRPr b="1"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0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1000"/>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1000"/>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1000"/>
                                        <p:tgtEl>
                                          <p:spTgt spid="4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0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1000"/>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1000"/>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1000"/>
                                        <p:tgtEl>
                                          <p:spTgt spid="4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While</a:t>
            </a:r>
            <a:endParaRPr sz="3600">
              <a:solidFill>
                <a:srgbClr val="FFFFFF"/>
              </a:solidFill>
              <a:latin typeface="Montserrat"/>
              <a:ea typeface="Montserrat"/>
              <a:cs typeface="Montserrat"/>
              <a:sym typeface="Montserrat"/>
            </a:endParaRPr>
          </a:p>
        </p:txBody>
      </p:sp>
      <p:pic>
        <p:nvPicPr>
          <p:cNvPr id="472" name="Google Shape;472;p4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73" name="Google Shape;473;p49"/>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74" name="Google Shape;474;p49"/>
          <p:cNvSpPr txBox="1"/>
          <p:nvPr/>
        </p:nvSpPr>
        <p:spPr>
          <a:xfrm>
            <a:off x="754950" y="3647725"/>
            <a:ext cx="7514100" cy="1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pt-BR" sz="1800">
                <a:latin typeface="Montserrat"/>
                <a:ea typeface="Montserrat"/>
                <a:cs typeface="Montserrat"/>
                <a:sym typeface="Montserrat"/>
              </a:rPr>
              <a:t>Agora que definimos uma condição de parada utilizando condições que podem mudar ao longo das repetições, precisamos “fazer alguma coisa” no bloco, mas o que?</a:t>
            </a:r>
            <a:endParaRPr sz="1800">
              <a:latin typeface="Montserrat"/>
              <a:ea typeface="Montserrat"/>
              <a:cs typeface="Montserrat"/>
              <a:sym typeface="Montserrat"/>
            </a:endParaRPr>
          </a:p>
        </p:txBody>
      </p:sp>
      <p:pic>
        <p:nvPicPr>
          <p:cNvPr id="475" name="Google Shape;475;p49"/>
          <p:cNvPicPr preferRelativeResize="0"/>
          <p:nvPr/>
        </p:nvPicPr>
        <p:blipFill>
          <a:blip r:embed="rId5">
            <a:alphaModFix/>
          </a:blip>
          <a:stretch>
            <a:fillRect/>
          </a:stretch>
        </p:blipFill>
        <p:spPr>
          <a:xfrm>
            <a:off x="2283625" y="945025"/>
            <a:ext cx="4267200" cy="2286000"/>
          </a:xfrm>
          <a:prstGeom prst="rect">
            <a:avLst/>
          </a:prstGeom>
          <a:noFill/>
          <a:ln>
            <a:noFill/>
          </a:ln>
        </p:spPr>
      </p:pic>
      <p:sp>
        <p:nvSpPr>
          <p:cNvPr id="476" name="Google Shape;476;p49"/>
          <p:cNvSpPr/>
          <p:nvPr/>
        </p:nvSpPr>
        <p:spPr>
          <a:xfrm>
            <a:off x="2497675" y="1227675"/>
            <a:ext cx="931200" cy="543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49"/>
          <p:cNvCxnSpPr>
            <a:stCxn id="476" idx="2"/>
            <a:endCxn id="478" idx="3"/>
          </p:cNvCxnSpPr>
          <p:nvPr/>
        </p:nvCxnSpPr>
        <p:spPr>
          <a:xfrm flipH="1">
            <a:off x="1779475" y="1499325"/>
            <a:ext cx="718200" cy="518100"/>
          </a:xfrm>
          <a:prstGeom prst="straightConnector1">
            <a:avLst/>
          </a:prstGeom>
          <a:noFill/>
          <a:ln cap="flat" cmpd="sng" w="9525">
            <a:solidFill>
              <a:srgbClr val="FF0000"/>
            </a:solidFill>
            <a:prstDash val="solid"/>
            <a:round/>
            <a:headEnd len="med" w="med" type="none"/>
            <a:tailEnd len="med" w="med" type="triangle"/>
          </a:ln>
        </p:spPr>
      </p:cxnSp>
      <p:sp>
        <p:nvSpPr>
          <p:cNvPr id="478" name="Google Shape;478;p49"/>
          <p:cNvSpPr txBox="1"/>
          <p:nvPr/>
        </p:nvSpPr>
        <p:spPr>
          <a:xfrm>
            <a:off x="225775" y="881525"/>
            <a:ext cx="1553700" cy="22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Como não planejamos atualizar o valor tamanho ao longo do loop, podemos opcionalmente definir uma constante que guarda o valor</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1000"/>
                                        <p:tgtEl>
                                          <p:spTgt spid="4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While</a:t>
            </a:r>
            <a:endParaRPr sz="3600">
              <a:solidFill>
                <a:srgbClr val="FFFFFF"/>
              </a:solidFill>
              <a:latin typeface="Montserrat"/>
              <a:ea typeface="Montserrat"/>
              <a:cs typeface="Montserrat"/>
              <a:sym typeface="Montserrat"/>
            </a:endParaRPr>
          </a:p>
        </p:txBody>
      </p:sp>
      <p:pic>
        <p:nvPicPr>
          <p:cNvPr id="485" name="Google Shape;485;p5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86" name="Google Shape;486;p5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87" name="Google Shape;487;p50"/>
          <p:cNvSpPr txBox="1"/>
          <p:nvPr/>
        </p:nvSpPr>
        <p:spPr>
          <a:xfrm>
            <a:off x="814950" y="3306600"/>
            <a:ext cx="7514100" cy="14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Se a cada repetição somarmos 1 à variável índice teremos loop infinito?</a:t>
            </a:r>
            <a:endParaRPr sz="1800">
              <a:latin typeface="Montserrat"/>
              <a:ea typeface="Montserrat"/>
              <a:cs typeface="Montserrat"/>
              <a:sym typeface="Montserrat"/>
            </a:endParaRPr>
          </a:p>
          <a:p>
            <a:pPr indent="0" lvl="0" marL="0" rtl="0" algn="l">
              <a:spcBef>
                <a:spcPts val="1000"/>
              </a:spcBef>
              <a:spcAft>
                <a:spcPts val="1000"/>
              </a:spcAft>
              <a:buNone/>
            </a:pPr>
            <a:r>
              <a:rPr lang="pt-BR" sz="1800">
                <a:latin typeface="Montserrat"/>
                <a:ea typeface="Montserrat"/>
                <a:cs typeface="Montserrat"/>
                <a:sym typeface="Montserrat"/>
              </a:rPr>
              <a:t>Não! Pois em algum momento (após 9 repetições), a condição deixará de ser verdadeira </a:t>
            </a:r>
            <a:endParaRPr sz="1800">
              <a:latin typeface="Montserrat"/>
              <a:ea typeface="Montserrat"/>
              <a:cs typeface="Montserrat"/>
              <a:sym typeface="Montserrat"/>
            </a:endParaRPr>
          </a:p>
        </p:txBody>
      </p:sp>
      <p:pic>
        <p:nvPicPr>
          <p:cNvPr id="488" name="Google Shape;488;p50"/>
          <p:cNvPicPr preferRelativeResize="0"/>
          <p:nvPr/>
        </p:nvPicPr>
        <p:blipFill>
          <a:blip r:embed="rId5">
            <a:alphaModFix/>
          </a:blip>
          <a:stretch>
            <a:fillRect/>
          </a:stretch>
        </p:blipFill>
        <p:spPr>
          <a:xfrm>
            <a:off x="2490475" y="915838"/>
            <a:ext cx="4123793" cy="220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495" name="Google Shape;495;p5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496" name="Google Shape;496;p5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497" name="Google Shape;497;p51"/>
          <p:cNvSpPr txBox="1"/>
          <p:nvPr/>
        </p:nvSpPr>
        <p:spPr>
          <a:xfrm>
            <a:off x="568075" y="910112"/>
            <a:ext cx="7968600" cy="11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Voltando ao nosso problema após ter conhecido essas duas estruturas de repetição do javascript que nos permitem realizar loops, vamos codar nossa solução!</a:t>
            </a:r>
            <a:endParaRPr sz="1800">
              <a:latin typeface="Montserrat"/>
              <a:ea typeface="Montserrat"/>
              <a:cs typeface="Montserrat"/>
              <a:sym typeface="Montserrat"/>
            </a:endParaRPr>
          </a:p>
        </p:txBody>
      </p:sp>
      <p:pic>
        <p:nvPicPr>
          <p:cNvPr id="498" name="Google Shape;498;p51"/>
          <p:cNvPicPr preferRelativeResize="0"/>
          <p:nvPr/>
        </p:nvPicPr>
        <p:blipFill>
          <a:blip r:embed="rId5">
            <a:alphaModFix/>
          </a:blip>
          <a:stretch>
            <a:fillRect/>
          </a:stretch>
        </p:blipFill>
        <p:spPr>
          <a:xfrm>
            <a:off x="1325526" y="2256023"/>
            <a:ext cx="6492950" cy="173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92" name="Google Shape;92;p1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93" name="Google Shape;93;p16"/>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94" name="Google Shape;94;p16"/>
          <p:cNvPicPr preferRelativeResize="0"/>
          <p:nvPr/>
        </p:nvPicPr>
        <p:blipFill>
          <a:blip r:embed="rId5">
            <a:alphaModFix/>
          </a:blip>
          <a:stretch>
            <a:fillRect/>
          </a:stretch>
        </p:blipFill>
        <p:spPr>
          <a:xfrm>
            <a:off x="2734925" y="1576550"/>
            <a:ext cx="3674150" cy="3674150"/>
          </a:xfrm>
          <a:prstGeom prst="rect">
            <a:avLst/>
          </a:prstGeom>
          <a:noFill/>
          <a:ln>
            <a:noFill/>
          </a:ln>
        </p:spPr>
      </p:pic>
      <p:sp>
        <p:nvSpPr>
          <p:cNvPr id="95" name="Google Shape;95;p16"/>
          <p:cNvSpPr txBox="1"/>
          <p:nvPr/>
        </p:nvSpPr>
        <p:spPr>
          <a:xfrm>
            <a:off x="692850" y="971475"/>
            <a:ext cx="78921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Voltando no papo de que variáveis funcionam como caixas e as utilizamos para guardar livros...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pt-BR">
                <a:latin typeface="Montserrat"/>
                <a:ea typeface="Montserrat"/>
                <a:cs typeface="Montserrat"/>
                <a:sym typeface="Montserrat"/>
              </a:rPr>
              <a:t>Assim seria utilizar uma variável para cada valor, uma caixa para cada livro</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2"/>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05" name="Google Shape;505;p52"/>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06" name="Google Shape;506;p52"/>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507" name="Google Shape;507;p52"/>
          <p:cNvSpPr txBox="1"/>
          <p:nvPr/>
        </p:nvSpPr>
        <p:spPr>
          <a:xfrm>
            <a:off x="568075" y="910107"/>
            <a:ext cx="7968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Primeiro vamos declarar nosso array em javascript</a:t>
            </a:r>
            <a:endParaRPr sz="1800">
              <a:latin typeface="Montserrat"/>
              <a:ea typeface="Montserrat"/>
              <a:cs typeface="Montserrat"/>
              <a:sym typeface="Montserrat"/>
            </a:endParaRPr>
          </a:p>
        </p:txBody>
      </p:sp>
      <p:pic>
        <p:nvPicPr>
          <p:cNvPr id="508" name="Google Shape;508;p52"/>
          <p:cNvPicPr preferRelativeResize="0"/>
          <p:nvPr/>
        </p:nvPicPr>
        <p:blipFill>
          <a:blip r:embed="rId5">
            <a:alphaModFix/>
          </a:blip>
          <a:stretch>
            <a:fillRect/>
          </a:stretch>
        </p:blipFill>
        <p:spPr>
          <a:xfrm>
            <a:off x="888463" y="1472475"/>
            <a:ext cx="7367075" cy="1971500"/>
          </a:xfrm>
          <a:prstGeom prst="rect">
            <a:avLst/>
          </a:prstGeom>
          <a:noFill/>
          <a:ln>
            <a:noFill/>
          </a:ln>
        </p:spPr>
      </p:pic>
      <p:pic>
        <p:nvPicPr>
          <p:cNvPr id="509" name="Google Shape;509;p52"/>
          <p:cNvPicPr preferRelativeResize="0"/>
          <p:nvPr/>
        </p:nvPicPr>
        <p:blipFill>
          <a:blip r:embed="rId6">
            <a:alphaModFix/>
          </a:blip>
          <a:stretch>
            <a:fillRect/>
          </a:stretch>
        </p:blipFill>
        <p:spPr>
          <a:xfrm>
            <a:off x="342900" y="4054975"/>
            <a:ext cx="8458200" cy="476250"/>
          </a:xfrm>
          <a:prstGeom prst="rect">
            <a:avLst/>
          </a:prstGeom>
          <a:noFill/>
          <a:ln>
            <a:noFill/>
          </a:ln>
        </p:spPr>
      </p:pic>
      <p:cxnSp>
        <p:nvCxnSpPr>
          <p:cNvPr id="510" name="Google Shape;510;p52"/>
          <p:cNvCxnSpPr>
            <a:stCxn id="508" idx="2"/>
            <a:endCxn id="509" idx="0"/>
          </p:cNvCxnSpPr>
          <p:nvPr/>
        </p:nvCxnSpPr>
        <p:spPr>
          <a:xfrm>
            <a:off x="4572000" y="3443975"/>
            <a:ext cx="0" cy="61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3"/>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17" name="Google Shape;517;p5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18" name="Google Shape;518;p53"/>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19" name="Google Shape;519;p53"/>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20" name="Google Shape;520;p53"/>
          <p:cNvSpPr txBox="1"/>
          <p:nvPr/>
        </p:nvSpPr>
        <p:spPr>
          <a:xfrm>
            <a:off x="369000" y="1474650"/>
            <a:ext cx="8406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Como vimos na nossa simulação, para soma dos elementos do array acima precisamos de uma variável que guarde o valor da soma</a:t>
            </a:r>
            <a:endParaRPr>
              <a:latin typeface="Montserrat"/>
              <a:ea typeface="Montserrat"/>
              <a:cs typeface="Montserrat"/>
              <a:sym typeface="Montserrat"/>
            </a:endParaRPr>
          </a:p>
        </p:txBody>
      </p:sp>
      <p:pic>
        <p:nvPicPr>
          <p:cNvPr id="521" name="Google Shape;521;p53"/>
          <p:cNvPicPr preferRelativeResize="0"/>
          <p:nvPr/>
        </p:nvPicPr>
        <p:blipFill>
          <a:blip r:embed="rId6">
            <a:alphaModFix/>
          </a:blip>
          <a:stretch>
            <a:fillRect/>
          </a:stretch>
        </p:blipFill>
        <p:spPr>
          <a:xfrm>
            <a:off x="3400425" y="2391825"/>
            <a:ext cx="2343150" cy="571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28" name="Google Shape;528;p5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29" name="Google Shape;529;p54"/>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30" name="Google Shape;530;p54"/>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31" name="Google Shape;531;p54"/>
          <p:cNvSpPr txBox="1"/>
          <p:nvPr/>
        </p:nvSpPr>
        <p:spPr>
          <a:xfrm>
            <a:off x="369000" y="1474650"/>
            <a:ext cx="84060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Depois, devemos iniciar nossa estrutura de repetição, dizendo ao javascript que queremos iniciar um loop. Neste primeiro exemplo, usaremos o </a:t>
            </a:r>
            <a:r>
              <a:rPr b="1" lang="pt-BR">
                <a:latin typeface="Montserrat"/>
                <a:ea typeface="Montserrat"/>
                <a:cs typeface="Montserrat"/>
                <a:sym typeface="Montserrat"/>
              </a:rPr>
              <a:t>for</a:t>
            </a:r>
            <a:r>
              <a:rPr lang="pt-BR">
                <a:latin typeface="Montserrat"/>
                <a:ea typeface="Montserrat"/>
                <a:cs typeface="Montserrat"/>
                <a:sym typeface="Montserrat"/>
              </a:rPr>
              <a:t>. A implementação com while fica como exercício :)</a:t>
            </a:r>
            <a:endParaRPr>
              <a:latin typeface="Montserrat"/>
              <a:ea typeface="Montserrat"/>
              <a:cs typeface="Montserrat"/>
              <a:sym typeface="Montserrat"/>
            </a:endParaRPr>
          </a:p>
        </p:txBody>
      </p:sp>
      <p:pic>
        <p:nvPicPr>
          <p:cNvPr id="532" name="Google Shape;532;p54"/>
          <p:cNvPicPr preferRelativeResize="0"/>
          <p:nvPr/>
        </p:nvPicPr>
        <p:blipFill>
          <a:blip r:embed="rId6">
            <a:alphaModFix/>
          </a:blip>
          <a:stretch>
            <a:fillRect/>
          </a:stretch>
        </p:blipFill>
        <p:spPr>
          <a:xfrm>
            <a:off x="2867025" y="2384375"/>
            <a:ext cx="3409950" cy="137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39" name="Google Shape;539;p5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40" name="Google Shape;540;p55"/>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41" name="Google Shape;541;p55"/>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42" name="Google Shape;542;p55"/>
          <p:cNvSpPr txBox="1"/>
          <p:nvPr/>
        </p:nvSpPr>
        <p:spPr>
          <a:xfrm>
            <a:off x="369000" y="1474650"/>
            <a:ext cx="84060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Agora, vamos definir uma variável que vai guardar o valor do nosso índice do array, a variável </a:t>
            </a:r>
            <a:r>
              <a:rPr b="1" lang="pt-BR">
                <a:latin typeface="Montserrat"/>
                <a:ea typeface="Montserrat"/>
                <a:cs typeface="Montserrat"/>
                <a:sym typeface="Montserrat"/>
              </a:rPr>
              <a:t>i</a:t>
            </a:r>
            <a:r>
              <a:rPr lang="pt-BR">
                <a:latin typeface="Montserrat"/>
                <a:ea typeface="Montserrat"/>
                <a:cs typeface="Montserrat"/>
                <a:sym typeface="Montserrat"/>
              </a:rPr>
              <a:t>, que começará com o valor zero, pois queremos partir de array[0]</a:t>
            </a:r>
            <a:endParaRPr>
              <a:latin typeface="Montserrat"/>
              <a:ea typeface="Montserrat"/>
              <a:cs typeface="Montserrat"/>
              <a:sym typeface="Montserrat"/>
            </a:endParaRPr>
          </a:p>
        </p:txBody>
      </p:sp>
      <p:pic>
        <p:nvPicPr>
          <p:cNvPr id="543" name="Google Shape;543;p55"/>
          <p:cNvPicPr preferRelativeResize="0"/>
          <p:nvPr/>
        </p:nvPicPr>
        <p:blipFill>
          <a:blip r:embed="rId6">
            <a:alphaModFix/>
          </a:blip>
          <a:stretch>
            <a:fillRect/>
          </a:stretch>
        </p:blipFill>
        <p:spPr>
          <a:xfrm>
            <a:off x="2690813" y="2318375"/>
            <a:ext cx="3762375" cy="1619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50" name="Google Shape;550;p5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51" name="Google Shape;551;p56"/>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52" name="Google Shape;552;p56"/>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53" name="Google Shape;553;p56"/>
          <p:cNvSpPr txBox="1"/>
          <p:nvPr/>
        </p:nvSpPr>
        <p:spPr>
          <a:xfrm>
            <a:off x="369000" y="1474650"/>
            <a:ext cx="8406000" cy="8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O segundo parâmetro é referente à condição de parada do nosso loop. No nosso caso, definimos que pararemos quando tivermos percorrido todo o array, ou seja, todo seu comprimento, acessado através de </a:t>
            </a:r>
            <a:r>
              <a:rPr b="1" lang="pt-BR">
                <a:latin typeface="Montserrat"/>
                <a:ea typeface="Montserrat"/>
                <a:cs typeface="Montserrat"/>
                <a:sym typeface="Montserrat"/>
              </a:rPr>
              <a:t>array.length</a:t>
            </a:r>
            <a:r>
              <a:rPr lang="pt-BR">
                <a:latin typeface="Montserrat"/>
                <a:ea typeface="Montserrat"/>
                <a:cs typeface="Montserrat"/>
                <a:sym typeface="Montserrat"/>
              </a:rPr>
              <a:t>.</a:t>
            </a:r>
            <a:endParaRPr>
              <a:latin typeface="Montserrat"/>
              <a:ea typeface="Montserrat"/>
              <a:cs typeface="Montserrat"/>
              <a:sym typeface="Montserrat"/>
            </a:endParaRPr>
          </a:p>
        </p:txBody>
      </p:sp>
      <p:pic>
        <p:nvPicPr>
          <p:cNvPr id="554" name="Google Shape;554;p56"/>
          <p:cNvPicPr preferRelativeResize="0"/>
          <p:nvPr/>
        </p:nvPicPr>
        <p:blipFill>
          <a:blip r:embed="rId6">
            <a:alphaModFix/>
          </a:blip>
          <a:stretch>
            <a:fillRect/>
          </a:stretch>
        </p:blipFill>
        <p:spPr>
          <a:xfrm>
            <a:off x="2080638" y="2654625"/>
            <a:ext cx="4943475" cy="1638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61" name="Google Shape;561;p5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62" name="Google Shape;562;p57"/>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63" name="Google Shape;563;p57"/>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64" name="Google Shape;564;p57"/>
          <p:cNvSpPr txBox="1"/>
          <p:nvPr/>
        </p:nvSpPr>
        <p:spPr>
          <a:xfrm>
            <a:off x="369000" y="1474650"/>
            <a:ext cx="8406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O último comando diz qual o tamanho do nosso passo a cada repetição. </a:t>
            </a:r>
            <a:r>
              <a:rPr b="1" lang="pt-BR">
                <a:latin typeface="Montserrat"/>
                <a:ea typeface="Montserrat"/>
                <a:cs typeface="Montserrat"/>
                <a:sym typeface="Montserrat"/>
              </a:rPr>
              <a:t>i++</a:t>
            </a:r>
            <a:r>
              <a:rPr lang="pt-BR">
                <a:latin typeface="Montserrat"/>
                <a:ea typeface="Montserrat"/>
                <a:cs typeface="Montserrat"/>
                <a:sym typeface="Montserrat"/>
              </a:rPr>
              <a:t> diz que iremos de um em um. Poderíamos também escrever </a:t>
            </a:r>
            <a:r>
              <a:rPr b="1" lang="pt-BR">
                <a:latin typeface="Montserrat"/>
                <a:ea typeface="Montserrat"/>
                <a:cs typeface="Montserrat"/>
                <a:sym typeface="Montserrat"/>
              </a:rPr>
              <a:t>i=i+1</a:t>
            </a:r>
            <a:r>
              <a:rPr lang="pt-BR">
                <a:latin typeface="Montserrat"/>
                <a:ea typeface="Montserrat"/>
                <a:cs typeface="Montserrat"/>
                <a:sym typeface="Montserrat"/>
              </a:rPr>
              <a:t> para incrementar </a:t>
            </a:r>
            <a:r>
              <a:rPr b="1" lang="pt-BR">
                <a:latin typeface="Montserrat"/>
                <a:ea typeface="Montserrat"/>
                <a:cs typeface="Montserrat"/>
                <a:sym typeface="Montserrat"/>
              </a:rPr>
              <a:t>i</a:t>
            </a:r>
            <a:endParaRPr b="1">
              <a:latin typeface="Montserrat"/>
              <a:ea typeface="Montserrat"/>
              <a:cs typeface="Montserrat"/>
              <a:sym typeface="Montserrat"/>
            </a:endParaRPr>
          </a:p>
        </p:txBody>
      </p:sp>
      <p:pic>
        <p:nvPicPr>
          <p:cNvPr id="565" name="Google Shape;565;p57"/>
          <p:cNvPicPr preferRelativeResize="0"/>
          <p:nvPr/>
        </p:nvPicPr>
        <p:blipFill>
          <a:blip r:embed="rId6">
            <a:alphaModFix/>
          </a:blip>
          <a:stretch>
            <a:fillRect/>
          </a:stretch>
        </p:blipFill>
        <p:spPr>
          <a:xfrm>
            <a:off x="1709738" y="2571750"/>
            <a:ext cx="5724525" cy="1495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72" name="Google Shape;572;p5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73" name="Google Shape;573;p58"/>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74" name="Google Shape;574;p58"/>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75" name="Google Shape;575;p58"/>
          <p:cNvSpPr txBox="1"/>
          <p:nvPr/>
        </p:nvSpPr>
        <p:spPr>
          <a:xfrm>
            <a:off x="369000" y="1474650"/>
            <a:ext cx="8406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Agora, temos que “fazer alguma coisa” a cada repetição</a:t>
            </a:r>
            <a:endParaRPr>
              <a:latin typeface="Montserrat"/>
              <a:ea typeface="Montserrat"/>
              <a:cs typeface="Montserrat"/>
              <a:sym typeface="Montserrat"/>
            </a:endParaRPr>
          </a:p>
        </p:txBody>
      </p:sp>
      <p:pic>
        <p:nvPicPr>
          <p:cNvPr id="576" name="Google Shape;576;p58"/>
          <p:cNvPicPr preferRelativeResize="0"/>
          <p:nvPr/>
        </p:nvPicPr>
        <p:blipFill>
          <a:blip r:embed="rId6">
            <a:alphaModFix/>
          </a:blip>
          <a:stretch>
            <a:fillRect/>
          </a:stretch>
        </p:blipFill>
        <p:spPr>
          <a:xfrm>
            <a:off x="1404938" y="2027075"/>
            <a:ext cx="6334125" cy="2305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83" name="Google Shape;583;p5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84" name="Google Shape;584;p59"/>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85" name="Google Shape;585;p59"/>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86" name="Google Shape;586;p59"/>
          <p:cNvSpPr txBox="1"/>
          <p:nvPr/>
        </p:nvSpPr>
        <p:spPr>
          <a:xfrm>
            <a:off x="369000" y="1474650"/>
            <a:ext cx="84060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Anteriormente concordamos que a cada valor, vamos somar ao valor da variável </a:t>
            </a:r>
            <a:r>
              <a:rPr b="1" lang="pt-BR">
                <a:latin typeface="Montserrat"/>
                <a:ea typeface="Montserrat"/>
                <a:cs typeface="Montserrat"/>
                <a:sym typeface="Montserrat"/>
              </a:rPr>
              <a:t>soma</a:t>
            </a:r>
            <a:r>
              <a:rPr lang="pt-BR">
                <a:latin typeface="Montserrat"/>
                <a:ea typeface="Montserrat"/>
                <a:cs typeface="Montserrat"/>
                <a:sym typeface="Montserrat"/>
              </a:rPr>
              <a:t>, e assim, ao fim do array, teremos a soma de todos os elementos em </a:t>
            </a:r>
            <a:r>
              <a:rPr b="1" lang="pt-BR">
                <a:latin typeface="Montserrat"/>
                <a:ea typeface="Montserrat"/>
                <a:cs typeface="Montserrat"/>
                <a:sym typeface="Montserrat"/>
              </a:rPr>
              <a:t>soma</a:t>
            </a:r>
            <a:r>
              <a:rPr lang="pt-BR">
                <a:latin typeface="Montserrat"/>
                <a:ea typeface="Montserrat"/>
                <a:cs typeface="Montserrat"/>
                <a:sym typeface="Montserrat"/>
              </a:rPr>
              <a:t>.</a:t>
            </a:r>
            <a:endParaRPr>
              <a:latin typeface="Montserrat"/>
              <a:ea typeface="Montserrat"/>
              <a:cs typeface="Montserrat"/>
              <a:sym typeface="Montserrat"/>
            </a:endParaRPr>
          </a:p>
        </p:txBody>
      </p:sp>
      <p:pic>
        <p:nvPicPr>
          <p:cNvPr id="587" name="Google Shape;587;p59"/>
          <p:cNvPicPr preferRelativeResize="0"/>
          <p:nvPr/>
        </p:nvPicPr>
        <p:blipFill>
          <a:blip r:embed="rId6">
            <a:alphaModFix/>
          </a:blip>
          <a:stretch>
            <a:fillRect/>
          </a:stretch>
        </p:blipFill>
        <p:spPr>
          <a:xfrm>
            <a:off x="1728038" y="2287650"/>
            <a:ext cx="5687926" cy="22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594" name="Google Shape;594;p6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95" name="Google Shape;595;p60"/>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596" name="Google Shape;596;p60"/>
          <p:cNvPicPr preferRelativeResize="0"/>
          <p:nvPr/>
        </p:nvPicPr>
        <p:blipFill>
          <a:blip r:embed="rId5">
            <a:alphaModFix/>
          </a:blip>
          <a:stretch>
            <a:fillRect/>
          </a:stretch>
        </p:blipFill>
        <p:spPr>
          <a:xfrm>
            <a:off x="885675" y="911325"/>
            <a:ext cx="7372651" cy="415125"/>
          </a:xfrm>
          <a:prstGeom prst="rect">
            <a:avLst/>
          </a:prstGeom>
          <a:noFill/>
          <a:ln>
            <a:noFill/>
          </a:ln>
        </p:spPr>
      </p:pic>
      <p:sp>
        <p:nvSpPr>
          <p:cNvPr id="597" name="Google Shape;597;p60"/>
          <p:cNvSpPr txBox="1"/>
          <p:nvPr/>
        </p:nvSpPr>
        <p:spPr>
          <a:xfrm>
            <a:off x="369000" y="1474650"/>
            <a:ext cx="84060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Agora veremos se o resultado dessa operação bate com a que fizemos anteriormente</a:t>
            </a:r>
            <a:endParaRPr>
              <a:latin typeface="Montserrat"/>
              <a:ea typeface="Montserrat"/>
              <a:cs typeface="Montserrat"/>
              <a:sym typeface="Montserrat"/>
            </a:endParaRPr>
          </a:p>
        </p:txBody>
      </p:sp>
      <p:pic>
        <p:nvPicPr>
          <p:cNvPr id="598" name="Google Shape;598;p60"/>
          <p:cNvPicPr preferRelativeResize="0"/>
          <p:nvPr/>
        </p:nvPicPr>
        <p:blipFill>
          <a:blip r:embed="rId6">
            <a:alphaModFix/>
          </a:blip>
          <a:stretch>
            <a:fillRect/>
          </a:stretch>
        </p:blipFill>
        <p:spPr>
          <a:xfrm>
            <a:off x="1999000" y="1889850"/>
            <a:ext cx="5146001" cy="2162050"/>
          </a:xfrm>
          <a:prstGeom prst="rect">
            <a:avLst/>
          </a:prstGeom>
          <a:noFill/>
          <a:ln>
            <a:noFill/>
          </a:ln>
        </p:spPr>
      </p:pic>
      <p:pic>
        <p:nvPicPr>
          <p:cNvPr id="599" name="Google Shape;599;p60"/>
          <p:cNvPicPr preferRelativeResize="0"/>
          <p:nvPr/>
        </p:nvPicPr>
        <p:blipFill>
          <a:blip r:embed="rId7">
            <a:alphaModFix/>
          </a:blip>
          <a:stretch>
            <a:fillRect/>
          </a:stretch>
        </p:blipFill>
        <p:spPr>
          <a:xfrm>
            <a:off x="3252416" y="4373100"/>
            <a:ext cx="2990850" cy="285750"/>
          </a:xfrm>
          <a:prstGeom prst="rect">
            <a:avLst/>
          </a:prstGeom>
          <a:noFill/>
          <a:ln>
            <a:noFill/>
          </a:ln>
        </p:spPr>
      </p:pic>
      <p:sp>
        <p:nvSpPr>
          <p:cNvPr id="600" name="Google Shape;600;p60"/>
          <p:cNvSpPr/>
          <p:nvPr/>
        </p:nvSpPr>
        <p:spPr>
          <a:xfrm>
            <a:off x="1983450" y="3657600"/>
            <a:ext cx="2252400" cy="38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 name="Google Shape;601;p60"/>
          <p:cNvCxnSpPr>
            <a:stCxn id="600" idx="4"/>
          </p:cNvCxnSpPr>
          <p:nvPr/>
        </p:nvCxnSpPr>
        <p:spPr>
          <a:xfrm>
            <a:off x="3109650" y="4043100"/>
            <a:ext cx="399900" cy="37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608" name="Google Shape;608;p6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09" name="Google Shape;609;p6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10" name="Google Shape;610;p61"/>
          <p:cNvSpPr txBox="1"/>
          <p:nvPr/>
        </p:nvSpPr>
        <p:spPr>
          <a:xfrm>
            <a:off x="369000" y="980750"/>
            <a:ext cx="8406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Além das duas estruturas mais utilizadas que vimos nesta aula, podemos usar também o </a:t>
            </a:r>
            <a:r>
              <a:rPr b="1" lang="pt-BR">
                <a:latin typeface="Montserrat"/>
                <a:ea typeface="Montserrat"/>
                <a:cs typeface="Montserrat"/>
                <a:sym typeface="Montserrat"/>
              </a:rPr>
              <a:t>do while</a:t>
            </a:r>
            <a:r>
              <a:rPr lang="pt-BR">
                <a:latin typeface="Montserrat"/>
                <a:ea typeface="Montserrat"/>
                <a:cs typeface="Montserrat"/>
                <a:sym typeface="Montserrat"/>
              </a:rPr>
              <a:t> e </a:t>
            </a:r>
            <a:r>
              <a:rPr b="1" lang="pt-BR">
                <a:latin typeface="Montserrat"/>
                <a:ea typeface="Montserrat"/>
                <a:cs typeface="Montserrat"/>
                <a:sym typeface="Montserrat"/>
              </a:rPr>
              <a:t>forEach</a:t>
            </a:r>
            <a:r>
              <a:rPr lang="pt-BR">
                <a:latin typeface="Montserrat"/>
                <a:ea typeface="Montserrat"/>
                <a:cs typeface="Montserrat"/>
                <a:sym typeface="Montserrat"/>
              </a:rPr>
              <a:t>.</a:t>
            </a:r>
            <a:endParaRPr>
              <a:latin typeface="Montserrat"/>
              <a:ea typeface="Montserrat"/>
              <a:cs typeface="Montserrat"/>
              <a:sym typeface="Montserrat"/>
            </a:endParaRPr>
          </a:p>
        </p:txBody>
      </p:sp>
      <p:sp>
        <p:nvSpPr>
          <p:cNvPr id="611" name="Google Shape;611;p61"/>
          <p:cNvSpPr txBox="1"/>
          <p:nvPr/>
        </p:nvSpPr>
        <p:spPr>
          <a:xfrm>
            <a:off x="349372" y="1676150"/>
            <a:ext cx="8406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ontserrat"/>
                <a:ea typeface="Montserrat"/>
                <a:cs typeface="Montserrat"/>
                <a:sym typeface="Montserrat"/>
              </a:rPr>
              <a:t>Do while -</a:t>
            </a:r>
            <a:r>
              <a:rPr lang="pt-BR">
                <a:latin typeface="Montserrat"/>
                <a:ea typeface="Montserrat"/>
                <a:cs typeface="Montserrat"/>
                <a:sym typeface="Montserrat"/>
              </a:rPr>
              <a:t> Assim como o while, atende a uma condição para executar o bloco de código, mas na primeira </a:t>
            </a:r>
            <a:r>
              <a:rPr lang="pt-BR">
                <a:latin typeface="Montserrat"/>
                <a:ea typeface="Montserrat"/>
                <a:cs typeface="Montserrat"/>
                <a:sym typeface="Montserrat"/>
              </a:rPr>
              <a:t>interação</a:t>
            </a:r>
            <a:r>
              <a:rPr lang="pt-BR">
                <a:latin typeface="Montserrat"/>
                <a:ea typeface="Montserrat"/>
                <a:cs typeface="Montserrat"/>
                <a:sym typeface="Montserrat"/>
              </a:rPr>
              <a:t> ele não verifica, ele primeiro faz e depois verifica se fará novamente ou não</a:t>
            </a:r>
            <a:endParaRPr>
              <a:latin typeface="Montserrat"/>
              <a:ea typeface="Montserrat"/>
              <a:cs typeface="Montserrat"/>
              <a:sym typeface="Montserrat"/>
            </a:endParaRPr>
          </a:p>
        </p:txBody>
      </p:sp>
      <p:pic>
        <p:nvPicPr>
          <p:cNvPr id="612" name="Google Shape;612;p61"/>
          <p:cNvPicPr preferRelativeResize="0"/>
          <p:nvPr/>
        </p:nvPicPr>
        <p:blipFill>
          <a:blip r:embed="rId5">
            <a:alphaModFix/>
          </a:blip>
          <a:stretch>
            <a:fillRect/>
          </a:stretch>
        </p:blipFill>
        <p:spPr>
          <a:xfrm>
            <a:off x="411175" y="2855138"/>
            <a:ext cx="4105275" cy="1628775"/>
          </a:xfrm>
          <a:prstGeom prst="rect">
            <a:avLst/>
          </a:prstGeom>
          <a:noFill/>
          <a:ln>
            <a:noFill/>
          </a:ln>
        </p:spPr>
      </p:pic>
      <p:sp>
        <p:nvSpPr>
          <p:cNvPr id="613" name="Google Shape;613;p61"/>
          <p:cNvSpPr/>
          <p:nvPr/>
        </p:nvSpPr>
        <p:spPr>
          <a:xfrm>
            <a:off x="1615725" y="3792800"/>
            <a:ext cx="910200" cy="44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4" name="Google Shape;614;p61"/>
          <p:cNvCxnSpPr>
            <a:stCxn id="613" idx="6"/>
            <a:endCxn id="615" idx="1"/>
          </p:cNvCxnSpPr>
          <p:nvPr/>
        </p:nvCxnSpPr>
        <p:spPr>
          <a:xfrm flipH="1" rot="10800000">
            <a:off x="2525925" y="3669650"/>
            <a:ext cx="2525700" cy="345600"/>
          </a:xfrm>
          <a:prstGeom prst="straightConnector1">
            <a:avLst/>
          </a:prstGeom>
          <a:noFill/>
          <a:ln cap="flat" cmpd="sng" w="9525">
            <a:solidFill>
              <a:srgbClr val="FF0000"/>
            </a:solidFill>
            <a:prstDash val="solid"/>
            <a:round/>
            <a:headEnd len="med" w="med" type="none"/>
            <a:tailEnd len="med" w="med" type="triangle"/>
          </a:ln>
        </p:spPr>
      </p:cxnSp>
      <p:sp>
        <p:nvSpPr>
          <p:cNvPr id="615" name="Google Shape;615;p61"/>
          <p:cNvSpPr txBox="1"/>
          <p:nvPr/>
        </p:nvSpPr>
        <p:spPr>
          <a:xfrm>
            <a:off x="5051575" y="2855150"/>
            <a:ext cx="2688300" cy="16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Como a condição sempre será falsa, quantas vezes o bloco será executado?</a:t>
            </a:r>
            <a:endParaRPr>
              <a:latin typeface="Montserrat"/>
              <a:ea typeface="Montserrat"/>
              <a:cs typeface="Montserrat"/>
              <a:sym typeface="Montserrat"/>
            </a:endParaRPr>
          </a:p>
          <a:p>
            <a:pPr indent="0" lvl="0" marL="0" rtl="0" algn="l">
              <a:spcBef>
                <a:spcPts val="1000"/>
              </a:spcBef>
              <a:spcAft>
                <a:spcPts val="0"/>
              </a:spcAft>
              <a:buNone/>
            </a:pPr>
            <a:r>
              <a:rPr b="1" lang="pt-BR">
                <a:latin typeface="Montserrat"/>
                <a:ea typeface="Montserrat"/>
                <a:cs typeface="Montserrat"/>
                <a:sym typeface="Montserrat"/>
              </a:rPr>
              <a:t>1 </a:t>
            </a:r>
            <a:r>
              <a:rPr lang="pt-BR">
                <a:latin typeface="Montserrat"/>
                <a:ea typeface="Montserrat"/>
                <a:cs typeface="Montserrat"/>
                <a:sym typeface="Montserrat"/>
              </a:rPr>
              <a:t>vez!</a:t>
            </a:r>
            <a:r>
              <a:rPr lang="pt-BR">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1000"/>
              </a:spcBef>
              <a:spcAft>
                <a:spcPts val="1000"/>
              </a:spcAft>
              <a:buNone/>
            </a:pPr>
            <a:r>
              <a:rPr lang="pt-BR">
                <a:latin typeface="Montserrat"/>
                <a:ea typeface="Montserrat"/>
                <a:cs typeface="Montserrat"/>
                <a:sym typeface="Montserrat"/>
              </a:rPr>
              <a:t>Após ver que a condição é falsa, ele sai do loop.</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xEl>
                                              <p:pRg end="0" st="0"/>
                                            </p:txEl>
                                          </p:spTgt>
                                        </p:tgtEl>
                                        <p:attrNameLst>
                                          <p:attrName>style.visibility</p:attrName>
                                        </p:attrNameLst>
                                      </p:cBhvr>
                                      <p:to>
                                        <p:strVal val="visible"/>
                                      </p:to>
                                    </p:set>
                                    <p:animEffect filter="fade" transition="in">
                                      <p:cBhvr>
                                        <p:cTn dur="1000"/>
                                        <p:tgtEl>
                                          <p:spTgt spid="61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10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10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1000"/>
                                        <p:tgtEl>
                                          <p:spTgt spid="6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102" name="Google Shape;102;p1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03" name="Google Shape;103;p17"/>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104" name="Google Shape;104;p17"/>
          <p:cNvPicPr preferRelativeResize="0"/>
          <p:nvPr/>
        </p:nvPicPr>
        <p:blipFill>
          <a:blip r:embed="rId5">
            <a:alphaModFix/>
          </a:blip>
          <a:stretch>
            <a:fillRect/>
          </a:stretch>
        </p:blipFill>
        <p:spPr>
          <a:xfrm>
            <a:off x="2769525" y="2143625"/>
            <a:ext cx="3604950" cy="2703726"/>
          </a:xfrm>
          <a:prstGeom prst="rect">
            <a:avLst/>
          </a:prstGeom>
          <a:noFill/>
          <a:ln>
            <a:noFill/>
          </a:ln>
        </p:spPr>
      </p:pic>
      <p:sp>
        <p:nvSpPr>
          <p:cNvPr id="105" name="Google Shape;105;p17"/>
          <p:cNvSpPr txBox="1"/>
          <p:nvPr/>
        </p:nvSpPr>
        <p:spPr>
          <a:xfrm>
            <a:off x="692850" y="971475"/>
            <a:ext cx="7892100" cy="12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Assim seria utilizar uma variável para guardar vários elementos. Essa caixa é algo muito próximo do que vemos em arrays.  Temos vários elementos diferentes entre si, que estão organizados de forma sequencial e poderíamos sem problemas atribuir um índice à posição de cada livro e ter interesse em saber quantos livros estão guardados na caixa.</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2"/>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2"/>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622" name="Google Shape;622;p62"/>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23" name="Google Shape;623;p62"/>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24" name="Google Shape;624;p62"/>
          <p:cNvSpPr txBox="1"/>
          <p:nvPr/>
        </p:nvSpPr>
        <p:spPr>
          <a:xfrm>
            <a:off x="369000" y="977950"/>
            <a:ext cx="84060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ontserrat"/>
                <a:ea typeface="Montserrat"/>
                <a:cs typeface="Montserrat"/>
                <a:sym typeface="Montserrat"/>
              </a:rPr>
              <a:t>forEach </a:t>
            </a:r>
            <a:r>
              <a:rPr lang="pt-BR">
                <a:latin typeface="Montserrat"/>
                <a:ea typeface="Montserrat"/>
                <a:cs typeface="Montserrat"/>
                <a:sym typeface="Montserrat"/>
              </a:rPr>
              <a:t>- É uma função disponível para os arrays que automatiza grande parte do processo de percorrer um array. Ele se encarrega de iniciar no primeiro elemento, percorrer cada elemento e parar no último, nos poupando de definir variável de índice, condição de início e de parada.</a:t>
            </a:r>
            <a:endParaRPr>
              <a:latin typeface="Montserrat"/>
              <a:ea typeface="Montserrat"/>
              <a:cs typeface="Montserrat"/>
              <a:sym typeface="Montserrat"/>
            </a:endParaRPr>
          </a:p>
        </p:txBody>
      </p:sp>
      <p:pic>
        <p:nvPicPr>
          <p:cNvPr id="625" name="Google Shape;625;p62"/>
          <p:cNvPicPr preferRelativeResize="0"/>
          <p:nvPr/>
        </p:nvPicPr>
        <p:blipFill>
          <a:blip r:embed="rId5">
            <a:alphaModFix/>
          </a:blip>
          <a:stretch>
            <a:fillRect/>
          </a:stretch>
        </p:blipFill>
        <p:spPr>
          <a:xfrm>
            <a:off x="1319213" y="2108363"/>
            <a:ext cx="6505575" cy="1333500"/>
          </a:xfrm>
          <a:prstGeom prst="rect">
            <a:avLst/>
          </a:prstGeom>
          <a:noFill/>
          <a:ln>
            <a:noFill/>
          </a:ln>
        </p:spPr>
      </p:pic>
      <p:sp>
        <p:nvSpPr>
          <p:cNvPr id="626" name="Google Shape;626;p62"/>
          <p:cNvSpPr/>
          <p:nvPr/>
        </p:nvSpPr>
        <p:spPr>
          <a:xfrm>
            <a:off x="4903600" y="2201325"/>
            <a:ext cx="1333500" cy="331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62"/>
          <p:cNvCxnSpPr>
            <a:stCxn id="626" idx="4"/>
            <a:endCxn id="628" idx="0"/>
          </p:cNvCxnSpPr>
          <p:nvPr/>
        </p:nvCxnSpPr>
        <p:spPr>
          <a:xfrm flipH="1">
            <a:off x="2401150" y="2532825"/>
            <a:ext cx="3169200" cy="990000"/>
          </a:xfrm>
          <a:prstGeom prst="straightConnector1">
            <a:avLst/>
          </a:prstGeom>
          <a:noFill/>
          <a:ln cap="flat" cmpd="sng" w="9525">
            <a:solidFill>
              <a:srgbClr val="FF0000"/>
            </a:solidFill>
            <a:prstDash val="solid"/>
            <a:round/>
            <a:headEnd len="med" w="med" type="none"/>
            <a:tailEnd len="med" w="med" type="triangle"/>
          </a:ln>
        </p:spPr>
      </p:cxnSp>
      <p:sp>
        <p:nvSpPr>
          <p:cNvPr id="628" name="Google Shape;628;p62"/>
          <p:cNvSpPr txBox="1"/>
          <p:nvPr/>
        </p:nvSpPr>
        <p:spPr>
          <a:xfrm>
            <a:off x="369000" y="3522750"/>
            <a:ext cx="4064100" cy="11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O foreach recebe como parâmetro uma função de callback pré-definida que será executada a cada elemento visitado, que tem como primeiro parâmetro o elemento do array naquela </a:t>
            </a:r>
            <a:r>
              <a:rPr lang="pt-BR">
                <a:latin typeface="Montserrat"/>
                <a:ea typeface="Montserrat"/>
                <a:cs typeface="Montserrat"/>
                <a:sym typeface="Montserrat"/>
              </a:rPr>
              <a:t>interação</a:t>
            </a:r>
            <a:r>
              <a:rPr lang="pt-BR">
                <a:latin typeface="Montserrat"/>
                <a:ea typeface="Montserrat"/>
                <a:cs typeface="Montserrat"/>
                <a:sym typeface="Montserrat"/>
              </a:rPr>
              <a:t>, ou “volta”</a:t>
            </a:r>
            <a:endParaRPr>
              <a:latin typeface="Montserrat"/>
              <a:ea typeface="Montserrat"/>
              <a:cs typeface="Montserrat"/>
              <a:sym typeface="Montserrat"/>
            </a:endParaRPr>
          </a:p>
        </p:txBody>
      </p:sp>
      <p:sp>
        <p:nvSpPr>
          <p:cNvPr id="629" name="Google Shape;629;p62"/>
          <p:cNvSpPr/>
          <p:nvPr/>
        </p:nvSpPr>
        <p:spPr>
          <a:xfrm>
            <a:off x="6283700" y="2201325"/>
            <a:ext cx="1333500" cy="331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62"/>
          <p:cNvCxnSpPr>
            <a:stCxn id="629" idx="4"/>
            <a:endCxn id="631" idx="0"/>
          </p:cNvCxnSpPr>
          <p:nvPr/>
        </p:nvCxnSpPr>
        <p:spPr>
          <a:xfrm flipH="1">
            <a:off x="6217550" y="2532825"/>
            <a:ext cx="732900" cy="1317600"/>
          </a:xfrm>
          <a:prstGeom prst="straightConnector1">
            <a:avLst/>
          </a:prstGeom>
          <a:noFill/>
          <a:ln cap="flat" cmpd="sng" w="9525">
            <a:solidFill>
              <a:srgbClr val="FF0000"/>
            </a:solidFill>
            <a:prstDash val="solid"/>
            <a:round/>
            <a:headEnd len="med" w="med" type="none"/>
            <a:tailEnd len="med" w="med" type="triangle"/>
          </a:ln>
        </p:spPr>
      </p:cxnSp>
      <p:sp>
        <p:nvSpPr>
          <p:cNvPr id="631" name="Google Shape;631;p62"/>
          <p:cNvSpPr txBox="1"/>
          <p:nvPr/>
        </p:nvSpPr>
        <p:spPr>
          <a:xfrm>
            <a:off x="4515675" y="3850325"/>
            <a:ext cx="3403500" cy="9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Índice do elemento que está sendo visitado no momento</a:t>
            </a:r>
            <a:endParaRPr>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3"/>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3"/>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Loops</a:t>
            </a:r>
            <a:endParaRPr sz="3600">
              <a:solidFill>
                <a:srgbClr val="FFFFFF"/>
              </a:solidFill>
              <a:latin typeface="Montserrat"/>
              <a:ea typeface="Montserrat"/>
              <a:cs typeface="Montserrat"/>
              <a:sym typeface="Montserrat"/>
            </a:endParaRPr>
          </a:p>
        </p:txBody>
      </p:sp>
      <p:pic>
        <p:nvPicPr>
          <p:cNvPr id="638" name="Google Shape;638;p6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39" name="Google Shape;639;p63"/>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640" name="Google Shape;640;p63"/>
          <p:cNvPicPr preferRelativeResize="0"/>
          <p:nvPr/>
        </p:nvPicPr>
        <p:blipFill>
          <a:blip r:embed="rId5">
            <a:alphaModFix/>
          </a:blip>
          <a:stretch>
            <a:fillRect/>
          </a:stretch>
        </p:blipFill>
        <p:spPr>
          <a:xfrm>
            <a:off x="1069313" y="965339"/>
            <a:ext cx="7005375" cy="1034975"/>
          </a:xfrm>
          <a:prstGeom prst="rect">
            <a:avLst/>
          </a:prstGeom>
          <a:noFill/>
          <a:ln>
            <a:noFill/>
          </a:ln>
        </p:spPr>
      </p:pic>
      <p:sp>
        <p:nvSpPr>
          <p:cNvPr id="641" name="Google Shape;641;p63"/>
          <p:cNvSpPr txBox="1"/>
          <p:nvPr/>
        </p:nvSpPr>
        <p:spPr>
          <a:xfrm>
            <a:off x="369000" y="2020650"/>
            <a:ext cx="8406000" cy="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Executando o código acima em nosso array, teremos:</a:t>
            </a:r>
            <a:endParaRPr>
              <a:latin typeface="Montserrat"/>
              <a:ea typeface="Montserrat"/>
              <a:cs typeface="Montserrat"/>
              <a:sym typeface="Montserrat"/>
            </a:endParaRPr>
          </a:p>
        </p:txBody>
      </p:sp>
      <p:pic>
        <p:nvPicPr>
          <p:cNvPr id="642" name="Google Shape;642;p63"/>
          <p:cNvPicPr preferRelativeResize="0"/>
          <p:nvPr/>
        </p:nvPicPr>
        <p:blipFill>
          <a:blip r:embed="rId6">
            <a:alphaModFix/>
          </a:blip>
          <a:stretch>
            <a:fillRect/>
          </a:stretch>
        </p:blipFill>
        <p:spPr>
          <a:xfrm>
            <a:off x="3159438" y="2418875"/>
            <a:ext cx="2825156" cy="253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4"/>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4"/>
          <p:cNvSpPr txBox="1"/>
          <p:nvPr>
            <p:ph type="ctrTitle"/>
          </p:nvPr>
        </p:nvSpPr>
        <p:spPr>
          <a:xfrm>
            <a:off x="411175" y="1558850"/>
            <a:ext cx="8282400" cy="7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Dúvidas?</a:t>
            </a:r>
            <a:endParaRPr sz="2400">
              <a:solidFill>
                <a:srgbClr val="FFFFFF"/>
              </a:solidFill>
              <a:latin typeface="Montserrat"/>
              <a:ea typeface="Montserrat"/>
              <a:cs typeface="Montserrat"/>
              <a:sym typeface="Montserrat"/>
            </a:endParaRPr>
          </a:p>
        </p:txBody>
      </p:sp>
      <p:pic>
        <p:nvPicPr>
          <p:cNvPr id="649" name="Google Shape;649;p6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50" name="Google Shape;650;p64"/>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Exercícios</a:t>
            </a:r>
            <a:endParaRPr sz="3600">
              <a:solidFill>
                <a:srgbClr val="FFFFFF"/>
              </a:solidFill>
              <a:latin typeface="Montserrat"/>
              <a:ea typeface="Montserrat"/>
              <a:cs typeface="Montserrat"/>
              <a:sym typeface="Montserrat"/>
            </a:endParaRPr>
          </a:p>
        </p:txBody>
      </p:sp>
      <p:pic>
        <p:nvPicPr>
          <p:cNvPr id="657" name="Google Shape;657;p6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58" name="Google Shape;658;p6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59" name="Google Shape;659;p65"/>
          <p:cNvSpPr txBox="1"/>
          <p:nvPr/>
        </p:nvSpPr>
        <p:spPr>
          <a:xfrm>
            <a:off x="509700" y="1508550"/>
            <a:ext cx="8124600" cy="106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AutoNum type="arabicPeriod"/>
            </a:pPr>
            <a:r>
              <a:rPr lang="pt-BR">
                <a:latin typeface="Montserrat"/>
                <a:ea typeface="Montserrat"/>
                <a:cs typeface="Montserrat"/>
                <a:sym typeface="Montserrat"/>
              </a:rPr>
              <a:t>Vamos melhorar o código que construímos na aula anterior, utilizando loops para deixar nossa implementação melhor, reduzindo a repetição de código.</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AutoNum type="arabicPeriod"/>
            </a:pPr>
            <a:r>
              <a:rPr lang="pt-BR">
                <a:latin typeface="Montserrat"/>
                <a:ea typeface="Montserrat"/>
                <a:cs typeface="Montserrat"/>
                <a:sym typeface="Montserrat"/>
              </a:rPr>
              <a:t>Implementar nosso loop de soma de elementos do array utilizando </a:t>
            </a:r>
            <a:r>
              <a:rPr b="1" lang="pt-BR">
                <a:latin typeface="Montserrat"/>
                <a:ea typeface="Montserrat"/>
                <a:cs typeface="Montserrat"/>
                <a:sym typeface="Montserrat"/>
              </a:rPr>
              <a:t>while</a:t>
            </a:r>
            <a:r>
              <a:rPr lang="pt-BR">
                <a:latin typeface="Montserrat"/>
                <a:ea typeface="Montserrat"/>
                <a:cs typeface="Montserrat"/>
                <a:sym typeface="Montserrat"/>
              </a:rPr>
              <a:t> e </a:t>
            </a:r>
            <a:r>
              <a:rPr b="1" lang="pt-BR">
                <a:latin typeface="Montserrat"/>
                <a:ea typeface="Montserrat"/>
                <a:cs typeface="Montserrat"/>
                <a:sym typeface="Montserrat"/>
              </a:rPr>
              <a:t>foreach</a:t>
            </a:r>
            <a:r>
              <a:rPr lang="pt-BR">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Exercícios</a:t>
            </a:r>
            <a:endParaRPr sz="3600">
              <a:solidFill>
                <a:srgbClr val="FFFFFF"/>
              </a:solidFill>
              <a:latin typeface="Montserrat"/>
              <a:ea typeface="Montserrat"/>
              <a:cs typeface="Montserrat"/>
              <a:sym typeface="Montserrat"/>
            </a:endParaRPr>
          </a:p>
        </p:txBody>
      </p:sp>
      <p:pic>
        <p:nvPicPr>
          <p:cNvPr id="666" name="Google Shape;666;p6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67" name="Google Shape;667;p6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68" name="Google Shape;668;p66"/>
          <p:cNvSpPr txBox="1"/>
          <p:nvPr/>
        </p:nvSpPr>
        <p:spPr>
          <a:xfrm>
            <a:off x="509700" y="1580025"/>
            <a:ext cx="8124600" cy="8457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Clr>
                <a:schemeClr val="dk1"/>
              </a:buClr>
              <a:buSzPts val="1100"/>
              <a:buFont typeface="Arial"/>
              <a:buNone/>
            </a:pPr>
            <a:r>
              <a:rPr b="1" lang="pt-BR" sz="1050">
                <a:solidFill>
                  <a:srgbClr val="C792EA"/>
                </a:solidFill>
                <a:latin typeface="Courier New"/>
                <a:ea typeface="Courier New"/>
                <a:cs typeface="Courier New"/>
                <a:sym typeface="Courier New"/>
              </a:rPr>
              <a:t>var</a:t>
            </a:r>
            <a:r>
              <a:rPr b="1" lang="pt-BR" sz="1050">
                <a:solidFill>
                  <a:srgbClr val="EEFFFF"/>
                </a:solidFill>
                <a:latin typeface="Courier New"/>
                <a:ea typeface="Courier New"/>
                <a:cs typeface="Courier New"/>
                <a:sym typeface="Courier New"/>
              </a:rPr>
              <a:t> array </a:t>
            </a:r>
            <a:r>
              <a:rPr b="1" lang="pt-BR" sz="1050">
                <a:solidFill>
                  <a:srgbClr val="C792EA"/>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43</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5</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6</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74</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3</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23</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18</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64</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90</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20</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432</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677</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909</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3042</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6</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24</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98</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354</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23</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789</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222</a:t>
            </a:r>
            <a:r>
              <a:rPr b="1" lang="pt-BR" sz="1050">
                <a:solidFill>
                  <a:srgbClr val="89DDFF"/>
                </a:solidFill>
                <a:latin typeface="Courier New"/>
                <a:ea typeface="Courier New"/>
                <a:cs typeface="Courier New"/>
                <a:sym typeface="Courier New"/>
              </a:rPr>
              <a:t>,</a:t>
            </a:r>
            <a:r>
              <a:rPr b="1" lang="pt-BR" sz="1050">
                <a:solidFill>
                  <a:srgbClr val="EEFFFF"/>
                </a:solidFill>
                <a:latin typeface="Courier New"/>
                <a:ea typeface="Courier New"/>
                <a:cs typeface="Courier New"/>
                <a:sym typeface="Courier New"/>
              </a:rPr>
              <a:t> </a:t>
            </a:r>
            <a:r>
              <a:rPr b="1" lang="pt-BR" sz="1050">
                <a:solidFill>
                  <a:srgbClr val="F78C6C"/>
                </a:solidFill>
                <a:latin typeface="Courier New"/>
                <a:ea typeface="Courier New"/>
                <a:cs typeface="Courier New"/>
                <a:sym typeface="Courier New"/>
              </a:rPr>
              <a:t>897</a:t>
            </a:r>
            <a:r>
              <a:rPr b="1" lang="pt-BR" sz="1050">
                <a:solidFill>
                  <a:srgbClr val="EEFFFF"/>
                </a:solidFill>
                <a:latin typeface="Courier New"/>
                <a:ea typeface="Courier New"/>
                <a:cs typeface="Courier New"/>
                <a:sym typeface="Courier New"/>
              </a:rPr>
              <a:t>]</a:t>
            </a:r>
            <a:r>
              <a:rPr b="1" lang="pt-BR" sz="1050">
                <a:solidFill>
                  <a:srgbClr val="89DDFF"/>
                </a:solidFill>
                <a:latin typeface="Courier New"/>
                <a:ea typeface="Courier New"/>
                <a:cs typeface="Courier New"/>
                <a:sym typeface="Courier New"/>
              </a:rPr>
              <a:t>;</a:t>
            </a:r>
            <a:endParaRPr b="1" sz="1050">
              <a:solidFill>
                <a:srgbClr val="89DD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pt-BR" sz="1200">
                <a:solidFill>
                  <a:schemeClr val="dk1"/>
                </a:solidFill>
                <a:latin typeface="Montserrat"/>
                <a:ea typeface="Montserrat"/>
                <a:cs typeface="Montserrat"/>
                <a:sym typeface="Montserrat"/>
              </a:rPr>
              <a:t>No javascript, utilizamos o módulo para saber se um número é divisível por outro, e utilizamos o operador </a:t>
            </a:r>
            <a:r>
              <a:rPr b="1" lang="pt-BR" sz="1200">
                <a:solidFill>
                  <a:schemeClr val="dk1"/>
                </a:solidFill>
                <a:latin typeface="Montserrat"/>
                <a:ea typeface="Montserrat"/>
                <a:cs typeface="Montserrat"/>
                <a:sym typeface="Montserrat"/>
              </a:rPr>
              <a:t>% </a:t>
            </a:r>
            <a:r>
              <a:rPr lang="pt-BR" sz="1200">
                <a:solidFill>
                  <a:schemeClr val="dk1"/>
                </a:solidFill>
                <a:latin typeface="Montserrat"/>
                <a:ea typeface="Montserrat"/>
                <a:cs typeface="Montserrat"/>
                <a:sym typeface="Montserrat"/>
              </a:rPr>
              <a:t>para retornar o resto da divisão, e se for zero, o número à esquerda é divisível pelo número à direita do operador. Então, para saber se um número é divisível por 3 (ou seja, múltiplo dele ou ele mesmo), podemos utilizar uma </a:t>
            </a:r>
            <a:r>
              <a:rPr b="1" lang="pt-BR" sz="1200">
                <a:solidFill>
                  <a:schemeClr val="dk1"/>
                </a:solidFill>
                <a:latin typeface="Montserrat"/>
                <a:ea typeface="Montserrat"/>
                <a:cs typeface="Montserrat"/>
                <a:sym typeface="Montserrat"/>
              </a:rPr>
              <a:t>condicional </a:t>
            </a:r>
            <a:r>
              <a:rPr lang="pt-BR" sz="1200">
                <a:solidFill>
                  <a:schemeClr val="dk1"/>
                </a:solidFill>
                <a:latin typeface="Montserrat"/>
                <a:ea typeface="Montserrat"/>
                <a:cs typeface="Montserrat"/>
                <a:sym typeface="Montserrat"/>
              </a:rPr>
              <a:t>perguntando se: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pt-BR" sz="1200">
                <a:solidFill>
                  <a:schemeClr val="dk1"/>
                </a:solidFill>
                <a:latin typeface="Montserrat"/>
                <a:ea typeface="Montserrat"/>
                <a:cs typeface="Montserrat"/>
                <a:sym typeface="Montserrat"/>
              </a:rPr>
              <a:t>(número % 3 === 0)</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pt-BR" sz="1200">
                <a:solidFill>
                  <a:schemeClr val="dk1"/>
                </a:solidFill>
                <a:latin typeface="Montserrat"/>
                <a:ea typeface="Montserrat"/>
                <a:cs typeface="Montserrat"/>
                <a:sym typeface="Montserrat"/>
              </a:rPr>
              <a:t>Se sim, o número é múltiplo de 3.</a:t>
            </a:r>
            <a:endParaRPr>
              <a:latin typeface="Montserrat"/>
              <a:ea typeface="Montserrat"/>
              <a:cs typeface="Montserrat"/>
              <a:sym typeface="Montserrat"/>
            </a:endParaRPr>
          </a:p>
        </p:txBody>
      </p:sp>
      <p:sp>
        <p:nvSpPr>
          <p:cNvPr id="669" name="Google Shape;669;p66"/>
          <p:cNvSpPr txBox="1"/>
          <p:nvPr/>
        </p:nvSpPr>
        <p:spPr>
          <a:xfrm>
            <a:off x="509700" y="1062325"/>
            <a:ext cx="81246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chemeClr val="dk1"/>
                </a:solidFill>
                <a:latin typeface="Montserrat"/>
                <a:ea typeface="Montserrat"/>
                <a:cs typeface="Montserrat"/>
                <a:sym typeface="Montserrat"/>
              </a:rPr>
              <a:t>Implemente um loop que percorra o array abaixo e remova todos os elementos múltiplos de 3. </a:t>
            </a:r>
            <a:endParaRPr sz="1200">
              <a:solidFill>
                <a:schemeClr val="dk1"/>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Próxima aula: Objetos</a:t>
            </a:r>
            <a:endParaRPr sz="3600">
              <a:solidFill>
                <a:srgbClr val="FFFFFF"/>
              </a:solidFill>
              <a:latin typeface="Montserrat"/>
              <a:ea typeface="Montserrat"/>
              <a:cs typeface="Montserrat"/>
              <a:sym typeface="Montserrat"/>
            </a:endParaRPr>
          </a:p>
        </p:txBody>
      </p:sp>
      <p:pic>
        <p:nvPicPr>
          <p:cNvPr id="676" name="Google Shape;676;p6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77" name="Google Shape;677;p67"/>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78" name="Google Shape;678;p67"/>
          <p:cNvSpPr txBox="1"/>
          <p:nvPr/>
        </p:nvSpPr>
        <p:spPr>
          <a:xfrm>
            <a:off x="691075" y="1011500"/>
            <a:ext cx="7722600" cy="358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Até agora guardamos apenas valores primitivos nas variáveis e arrays, como textos e números, mas na vida real, muitas vezes temos conjuntos de coisas que possuem mais de uma característica, que não pode ser definida por um nome ou número. </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Um carro, por exemplo, não conseguimos definir apenas pelo seu nome. É importante sabermos o ano de fabricação, o motor, quantidade de quilômetros rodados…</a:t>
            </a:r>
            <a:endParaRPr sz="1800">
              <a:latin typeface="Montserrat"/>
              <a:ea typeface="Montserrat"/>
              <a:cs typeface="Montserrat"/>
              <a:sym typeface="Montserrat"/>
            </a:endParaRPr>
          </a:p>
          <a:p>
            <a:pPr indent="-342900" lvl="0" marL="457200" rtl="0" algn="l">
              <a:spcBef>
                <a:spcPts val="1000"/>
              </a:spcBef>
              <a:spcAft>
                <a:spcPts val="1000"/>
              </a:spcAft>
              <a:buSzPts val="1800"/>
              <a:buFont typeface="Montserrat"/>
              <a:buChar char="●"/>
            </a:pPr>
            <a:r>
              <a:rPr lang="pt-BR" sz="1800">
                <a:latin typeface="Montserrat"/>
                <a:ea typeface="Montserrat"/>
                <a:cs typeface="Montserrat"/>
                <a:sym typeface="Montserrat"/>
              </a:rPr>
              <a:t>Os objetos resolvem muito bem esse problema, e em conjunto com o que aprendemos até agora, podem ser muito poderosos!</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animEffect filter="fade" transition="in">
                                      <p:cBhvr>
                                        <p:cTn dur="1000"/>
                                        <p:tgtEl>
                                          <p:spTgt spid="6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xEl>
                                              <p:pRg end="1" st="1"/>
                                            </p:txEl>
                                          </p:spTgt>
                                        </p:tgtEl>
                                        <p:attrNameLst>
                                          <p:attrName>style.visibility</p:attrName>
                                        </p:attrNameLst>
                                      </p:cBhvr>
                                      <p:to>
                                        <p:strVal val="visible"/>
                                      </p:to>
                                    </p:set>
                                    <p:animEffect filter="fade" transition="in">
                                      <p:cBhvr>
                                        <p:cTn dur="1000"/>
                                        <p:tgtEl>
                                          <p:spTgt spid="6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xEl>
                                              <p:pRg end="2" st="2"/>
                                            </p:txEl>
                                          </p:spTgt>
                                        </p:tgtEl>
                                        <p:attrNameLst>
                                          <p:attrName>style.visibility</p:attrName>
                                        </p:attrNameLst>
                                      </p:cBhvr>
                                      <p:to>
                                        <p:strVal val="visible"/>
                                      </p:to>
                                    </p:set>
                                    <p:animEffect filter="fade" transition="in">
                                      <p:cBhvr>
                                        <p:cTn dur="1000"/>
                                        <p:tgtEl>
                                          <p:spTgt spid="6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Links úteis</a:t>
            </a:r>
            <a:endParaRPr sz="3600">
              <a:solidFill>
                <a:srgbClr val="FFFFFF"/>
              </a:solidFill>
              <a:latin typeface="Montserrat"/>
              <a:ea typeface="Montserrat"/>
              <a:cs typeface="Montserrat"/>
              <a:sym typeface="Montserrat"/>
            </a:endParaRPr>
          </a:p>
        </p:txBody>
      </p:sp>
      <p:pic>
        <p:nvPicPr>
          <p:cNvPr id="685" name="Google Shape;685;p6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86" name="Google Shape;686;p6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87" name="Google Shape;687;p68"/>
          <p:cNvSpPr txBox="1"/>
          <p:nvPr/>
        </p:nvSpPr>
        <p:spPr>
          <a:xfrm>
            <a:off x="170025" y="1128900"/>
            <a:ext cx="8797500" cy="28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Montserrat"/>
              <a:buChar char="●"/>
            </a:pPr>
            <a:r>
              <a:rPr lang="pt-BR">
                <a:latin typeface="Montserrat"/>
                <a:ea typeface="Montserrat"/>
                <a:cs typeface="Montserrat"/>
                <a:sym typeface="Montserrat"/>
              </a:rPr>
              <a:t>Guia de utilização de loops Javascript, também conhecidos como laços: </a:t>
            </a:r>
            <a:r>
              <a:rPr lang="pt-BR" u="sng">
                <a:solidFill>
                  <a:schemeClr val="hlink"/>
                </a:solidFill>
                <a:latin typeface="Montserrat"/>
                <a:ea typeface="Montserrat"/>
                <a:cs typeface="Montserrat"/>
                <a:sym typeface="Montserrat"/>
                <a:hlinkClick r:id="rId5"/>
              </a:rPr>
              <a:t>https://developer.mozilla.org/pt-BR/docs/Web/JavaScript/Guide/Lacos_e_iteracoes</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112" name="Google Shape;112;p1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13" name="Google Shape;113;p1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14" name="Google Shape;114;p18"/>
          <p:cNvSpPr txBox="1"/>
          <p:nvPr/>
        </p:nvSpPr>
        <p:spPr>
          <a:xfrm>
            <a:off x="692850" y="971475"/>
            <a:ext cx="7892100" cy="3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Com essa nova forma de organizar os valores, temos que pensar em soluções para vários novos problemas que apareceram na nossa vida.</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Meu array segue alguma ordem?</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Meu array possui elementos repetidos?</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Como consigo exibir todos os valores do meu array, um por um sem ficar digitando o comando </a:t>
            </a:r>
            <a:r>
              <a:rPr b="1" lang="pt-BR" sz="1800">
                <a:latin typeface="Montserrat"/>
                <a:ea typeface="Montserrat"/>
                <a:cs typeface="Montserrat"/>
                <a:sym typeface="Montserrat"/>
              </a:rPr>
              <a:t>nomeDoArray[indice]</a:t>
            </a:r>
            <a:r>
              <a:rPr lang="pt-BR" sz="1800">
                <a:latin typeface="Montserrat"/>
                <a:ea typeface="Montserrat"/>
                <a:cs typeface="Montserrat"/>
                <a:sym typeface="Montserrat"/>
              </a:rPr>
              <a:t>?</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Como fazer uma soma de todos os valores do meu array?</a:t>
            </a:r>
            <a:endParaRPr sz="1800">
              <a:latin typeface="Montserrat"/>
              <a:ea typeface="Montserrat"/>
              <a:cs typeface="Montserrat"/>
              <a:sym typeface="Montserrat"/>
            </a:endParaRPr>
          </a:p>
          <a:p>
            <a:pPr indent="0" lvl="0" marL="0" rtl="0" algn="l">
              <a:spcBef>
                <a:spcPts val="1000"/>
              </a:spcBef>
              <a:spcAft>
                <a:spcPts val="0"/>
              </a:spcAft>
              <a:buNone/>
            </a:pPr>
            <a:r>
              <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121" name="Google Shape;121;p1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22" name="Google Shape;122;p19"/>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23" name="Google Shape;123;p19"/>
          <p:cNvSpPr txBox="1"/>
          <p:nvPr/>
        </p:nvSpPr>
        <p:spPr>
          <a:xfrm>
            <a:off x="843475" y="971550"/>
            <a:ext cx="7892100" cy="9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Voltemos à nossa caixa de livros…</a:t>
            </a:r>
            <a:endParaRPr sz="1800">
              <a:latin typeface="Montserrat"/>
              <a:ea typeface="Montserrat"/>
              <a:cs typeface="Montserrat"/>
              <a:sym typeface="Montserrat"/>
            </a:endParaRPr>
          </a:p>
          <a:p>
            <a:pPr indent="0" lvl="0" marL="0" rtl="0" algn="l">
              <a:spcBef>
                <a:spcPts val="1000"/>
              </a:spcBef>
              <a:spcAft>
                <a:spcPts val="1000"/>
              </a:spcAft>
              <a:buNone/>
            </a:pPr>
            <a:r>
              <a:rPr lang="pt-BR" sz="1800">
                <a:latin typeface="Montserrat"/>
                <a:ea typeface="Montserrat"/>
                <a:cs typeface="Montserrat"/>
                <a:sym typeface="Montserrat"/>
              </a:rPr>
              <a:t>Como vamos ler o título de cada livro da nossa caixa em voz alta?</a:t>
            </a:r>
            <a:endParaRPr sz="1800">
              <a:latin typeface="Montserrat"/>
              <a:ea typeface="Montserrat"/>
              <a:cs typeface="Montserrat"/>
              <a:sym typeface="Montserrat"/>
            </a:endParaRPr>
          </a:p>
        </p:txBody>
      </p:sp>
      <p:pic>
        <p:nvPicPr>
          <p:cNvPr id="124" name="Google Shape;124;p19"/>
          <p:cNvPicPr preferRelativeResize="0"/>
          <p:nvPr/>
        </p:nvPicPr>
        <p:blipFill>
          <a:blip r:embed="rId5">
            <a:alphaModFix/>
          </a:blip>
          <a:stretch>
            <a:fillRect/>
          </a:stretch>
        </p:blipFill>
        <p:spPr>
          <a:xfrm>
            <a:off x="3262475" y="1927950"/>
            <a:ext cx="2619051" cy="1964299"/>
          </a:xfrm>
          <a:prstGeom prst="rect">
            <a:avLst/>
          </a:prstGeom>
          <a:noFill/>
          <a:ln>
            <a:noFill/>
          </a:ln>
        </p:spPr>
      </p:pic>
      <p:sp>
        <p:nvSpPr>
          <p:cNvPr id="125" name="Google Shape;125;p19"/>
          <p:cNvSpPr txBox="1"/>
          <p:nvPr/>
        </p:nvSpPr>
        <p:spPr>
          <a:xfrm>
            <a:off x="769925" y="3910975"/>
            <a:ext cx="78921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Então concordamos que teremos que percorrer os livros, um por um, lendo seus títulos.</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132" name="Google Shape;132;p2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33" name="Google Shape;133;p2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34" name="Google Shape;134;p20"/>
          <p:cNvSpPr txBox="1"/>
          <p:nvPr/>
        </p:nvSpPr>
        <p:spPr>
          <a:xfrm>
            <a:off x="843475" y="971550"/>
            <a:ext cx="7892100" cy="9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Montserrat"/>
                <a:ea typeface="Montserrat"/>
                <a:cs typeface="Montserrat"/>
                <a:sym typeface="Montserrat"/>
              </a:rPr>
              <a:t>Agora lidando com algo mais próximo do nosso array em Javascript, como faríamos para somar todos os valores do array?</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135" name="Google Shape;135;p20"/>
          <p:cNvPicPr preferRelativeResize="0"/>
          <p:nvPr/>
        </p:nvPicPr>
        <p:blipFill>
          <a:blip r:embed="rId5">
            <a:alphaModFix/>
          </a:blip>
          <a:stretch>
            <a:fillRect/>
          </a:stretch>
        </p:blipFill>
        <p:spPr>
          <a:xfrm>
            <a:off x="647263" y="2153875"/>
            <a:ext cx="7849471" cy="2100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Arrays</a:t>
            </a:r>
            <a:endParaRPr sz="3600">
              <a:solidFill>
                <a:srgbClr val="FFFFFF"/>
              </a:solidFill>
              <a:latin typeface="Montserrat"/>
              <a:ea typeface="Montserrat"/>
              <a:cs typeface="Montserrat"/>
              <a:sym typeface="Montserrat"/>
            </a:endParaRPr>
          </a:p>
        </p:txBody>
      </p:sp>
      <p:pic>
        <p:nvPicPr>
          <p:cNvPr id="142" name="Google Shape;142;p2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43" name="Google Shape;143;p21"/>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144" name="Google Shape;144;p21"/>
          <p:cNvPicPr preferRelativeResize="0"/>
          <p:nvPr/>
        </p:nvPicPr>
        <p:blipFill>
          <a:blip r:embed="rId5">
            <a:alphaModFix/>
          </a:blip>
          <a:stretch>
            <a:fillRect/>
          </a:stretch>
        </p:blipFill>
        <p:spPr>
          <a:xfrm>
            <a:off x="647263" y="851050"/>
            <a:ext cx="7849471" cy="2100563"/>
          </a:xfrm>
          <a:prstGeom prst="rect">
            <a:avLst/>
          </a:prstGeom>
          <a:noFill/>
          <a:ln>
            <a:noFill/>
          </a:ln>
        </p:spPr>
      </p:pic>
      <p:sp>
        <p:nvSpPr>
          <p:cNvPr id="145" name="Google Shape;145;p21"/>
          <p:cNvSpPr txBox="1"/>
          <p:nvPr/>
        </p:nvSpPr>
        <p:spPr>
          <a:xfrm>
            <a:off x="707900" y="3340350"/>
            <a:ext cx="7788900" cy="99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pt-BR">
                <a:latin typeface="Montserrat"/>
                <a:ea typeface="Montserrat"/>
                <a:cs typeface="Montserrat"/>
                <a:sym typeface="Montserrat"/>
              </a:rPr>
              <a:t>Devemos realizar a operação de soma entre os elementos um a um;</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Char char="●"/>
            </a:pPr>
            <a:r>
              <a:rPr lang="pt-BR">
                <a:latin typeface="Montserrat"/>
                <a:ea typeface="Montserrat"/>
                <a:cs typeface="Montserrat"/>
                <a:sym typeface="Montserrat"/>
              </a:rPr>
              <a:t>Precisamos guardar o valor atual da soma de todos os itens anteriores.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