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7" r:id="rId2"/>
    <p:sldId id="258" r:id="rId3"/>
    <p:sldId id="265" r:id="rId4"/>
    <p:sldId id="268" r:id="rId5"/>
    <p:sldId id="270" r:id="rId6"/>
    <p:sldId id="266" r:id="rId7"/>
    <p:sldId id="259" r:id="rId8"/>
    <p:sldId id="274" r:id="rId9"/>
    <p:sldId id="273" r:id="rId10"/>
    <p:sldId id="260" r:id="rId11"/>
    <p:sldId id="269" r:id="rId12"/>
    <p:sldId id="271" r:id="rId13"/>
    <p:sldId id="272" r:id="rId14"/>
    <p:sldId id="261" r:id="rId15"/>
    <p:sldId id="262" r:id="rId16"/>
    <p:sldId id="263" r:id="rId17"/>
    <p:sldId id="264" r:id="rId18"/>
    <p:sldId id="275" r:id="rId19"/>
    <p:sldId id="277" r:id="rId20"/>
    <p:sldId id="27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lson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696" autoAdjust="0"/>
  </p:normalViewPr>
  <p:slideViewPr>
    <p:cSldViewPr>
      <p:cViewPr>
        <p:scale>
          <a:sx n="100" d="100"/>
          <a:sy n="100" d="100"/>
        </p:scale>
        <p:origin x="-69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9B952-0D2C-44EB-8621-75601D42BC6F}" type="datetimeFigureOut">
              <a:rPr lang="pt-BR" smtClean="0"/>
              <a:pPr/>
              <a:t>03/10/18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03DC4-1A82-4675-AF16-7094F20A6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5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dirty="0"/>
              <a:t>Clique </a:t>
            </a:r>
            <a:r>
              <a:rPr lang="pt-BR" dirty="0" smtClean="0"/>
              <a:t>para </a:t>
            </a:r>
            <a:r>
              <a:rPr lang="pt-BR" dirty="0"/>
              <a:t>editar o estilo do título mestre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38" y="188913"/>
            <a:ext cx="7283450" cy="739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071546"/>
            <a:ext cx="7918450" cy="5253055"/>
          </a:xfrm>
        </p:spPr>
        <p:txBody>
          <a:bodyPr/>
          <a:lstStyle>
            <a:lvl2pPr>
              <a:buClr>
                <a:srgbClr val="00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09825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/>
              <a:t>&lt;Título do Projeto&gt;</a:t>
            </a:r>
            <a:br>
              <a:rPr lang="pt-BR" sz="4000" dirty="0" smtClean="0"/>
            </a:br>
            <a:r>
              <a:rPr lang="pt-BR" sz="4000" dirty="0" smtClean="0"/>
              <a:t>Equipe: &lt;membro(</a:t>
            </a:r>
            <a:r>
              <a:rPr lang="pt-BR" sz="4000" dirty="0" err="1" smtClean="0"/>
              <a:t>s</a:t>
            </a:r>
            <a:r>
              <a:rPr lang="pt-BR" sz="4000" dirty="0" smtClean="0"/>
              <a:t>) da equipe&gt;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[apresente e descreva neste ponto a arquitetura do seu middleware]</a:t>
            </a:r>
          </a:p>
          <a:p>
            <a:pPr lvl="1"/>
            <a:r>
              <a:rPr lang="pt-BR" dirty="0" smtClean="0"/>
              <a:t>Descreva cada um dos elementos da arquitetura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Descreva também como estes elementos interagem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Deixe claro como cada um dos elementos arquiteturais se relaciona com os requisitos definidos anteriormente</a:t>
            </a:r>
          </a:p>
          <a:p>
            <a:pPr lvl="1"/>
            <a:endParaRPr lang="pt-BR" dirty="0" smtClean="0"/>
          </a:p>
          <a:p>
            <a:pPr lvl="1"/>
            <a:r>
              <a:rPr lang="pt-BR" b="1" dirty="0" smtClean="0"/>
              <a:t>Se desejar</a:t>
            </a:r>
            <a:r>
              <a:rPr lang="pt-BR" dirty="0" smtClean="0"/>
              <a:t>, use a arquitetura genérica mostrada em sala de aula com as camadas de </a:t>
            </a:r>
            <a:r>
              <a:rPr lang="pt-BR" b="1" dirty="0" smtClean="0"/>
              <a:t>Infraestrutura</a:t>
            </a:r>
            <a:r>
              <a:rPr lang="pt-BR" dirty="0" smtClean="0"/>
              <a:t>, </a:t>
            </a:r>
            <a:r>
              <a:rPr lang="pt-BR" b="1" dirty="0" smtClean="0"/>
              <a:t>distribuição</a:t>
            </a:r>
            <a:r>
              <a:rPr lang="pt-BR" dirty="0" smtClean="0"/>
              <a:t>, </a:t>
            </a:r>
            <a:r>
              <a:rPr lang="pt-BR" b="1" dirty="0" smtClean="0"/>
              <a:t>serviços comuns </a:t>
            </a:r>
            <a:r>
              <a:rPr lang="pt-BR" dirty="0" smtClean="0"/>
              <a:t>e </a:t>
            </a:r>
            <a:r>
              <a:rPr lang="pt-BR" b="1" dirty="0" smtClean="0"/>
              <a:t>serviços específicos. </a:t>
            </a:r>
            <a:endParaRPr lang="pt-BR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[EXEMPLO]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118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48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[EXEMPLO]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184576" cy="377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243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[EXEMPLO]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93646"/>
            <a:ext cx="4061690" cy="50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33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detalhes do projeto do seu middleware]</a:t>
            </a:r>
          </a:p>
          <a:p>
            <a:pPr lvl="1"/>
            <a:r>
              <a:rPr lang="pt-BR" dirty="0" smtClean="0"/>
              <a:t>e.g., diagrama de classes e/ou diagramas de sequência </a:t>
            </a:r>
          </a:p>
          <a:p>
            <a:pPr lvl="1"/>
            <a:r>
              <a:rPr lang="pt-BR" dirty="0" smtClean="0"/>
              <a:t>[</a:t>
            </a:r>
            <a:r>
              <a:rPr lang="pt-BR" b="1" dirty="0" smtClean="0">
                <a:solidFill>
                  <a:srgbClr val="FF0000"/>
                </a:solidFill>
              </a:rPr>
              <a:t>Se você utilizou</a:t>
            </a:r>
            <a:r>
              <a:rPr lang="pt-BR" dirty="0" smtClean="0"/>
              <a:t>, deixe claro os padrões de projeto que foram adotados]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[detalhes de implementação]</a:t>
            </a:r>
          </a:p>
          <a:p>
            <a:pPr lvl="1"/>
            <a:r>
              <a:rPr lang="pt-BR" dirty="0" smtClean="0"/>
              <a:t>Coloque aqui apenas os detalhes mais importantes da implementação</a:t>
            </a:r>
          </a:p>
          <a:p>
            <a:pPr lvl="1"/>
            <a:r>
              <a:rPr lang="pt-BR" dirty="0" smtClean="0"/>
              <a:t>Relacione aqui as tecnologias utilizadas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 de Desempenho</a:t>
            </a:r>
            <a:endParaRPr lang="pt-BR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&lt;</a:t>
            </a:r>
            <a:r>
              <a:rPr lang="pt-BR" dirty="0" smtClean="0"/>
              <a:t>Coloque aqui </a:t>
            </a:r>
            <a:r>
              <a:rPr lang="pt-BR" dirty="0" smtClean="0"/>
              <a:t>o passo-a-passo </a:t>
            </a:r>
            <a:r>
              <a:rPr lang="pt-BR" dirty="0" smtClean="0"/>
              <a:t>da avaliação de desempenho do seu middleware&gt;</a:t>
            </a:r>
          </a:p>
          <a:p>
            <a:pPr lvl="1"/>
            <a:r>
              <a:rPr lang="pt-BR" dirty="0" smtClean="0"/>
              <a:t>e.g., avaliação comparativa com outro middleware, identificação dos gargalos de desempenho de seu middleware </a:t>
            </a:r>
            <a:endParaRPr lang="pt-BR" dirty="0"/>
          </a:p>
          <a:p>
            <a:pPr lvl="1"/>
            <a:r>
              <a:rPr lang="pt-BR" dirty="0" smtClean="0"/>
              <a:t>Utilize </a:t>
            </a:r>
            <a:r>
              <a:rPr lang="pt-BR" dirty="0" smtClean="0"/>
              <a:t>o passo-a-passo apresentado na disciplina para realizar a avaliação de desempenho</a:t>
            </a:r>
          </a:p>
          <a:p>
            <a:endParaRPr lang="pt-BR" dirty="0" smtClean="0"/>
          </a:p>
          <a:p>
            <a:r>
              <a:rPr lang="pt-BR" dirty="0" smtClean="0"/>
              <a:t>[será necessário construir uma aplicação para exercitar/avaliar o seu middleware]</a:t>
            </a:r>
          </a:p>
          <a:p>
            <a:pPr lvl="1"/>
            <a:r>
              <a:rPr lang="pt-BR" dirty="0" smtClean="0"/>
              <a:t>Coloque aqui a descrição da aplicação e como ela faz uso do middleware</a:t>
            </a:r>
          </a:p>
          <a:p>
            <a:pPr lvl="1"/>
            <a:endParaRPr lang="pt-BR" dirty="0"/>
          </a:p>
          <a:p>
            <a:r>
              <a:rPr lang="pt-BR" dirty="0" smtClean="0"/>
              <a:t>[a aplicação deverá estar funcionando no dia da </a:t>
            </a:r>
            <a:r>
              <a:rPr lang="pt-BR" dirty="0" err="1" smtClean="0"/>
              <a:t>apresentacão</a:t>
            </a:r>
            <a:r>
              <a:rPr lang="pt-BR" dirty="0" smtClean="0"/>
              <a:t> do projeto]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as características mais importantes do seu middleware]</a:t>
            </a:r>
          </a:p>
          <a:p>
            <a:endParaRPr lang="pt-BR" dirty="0" smtClean="0"/>
          </a:p>
          <a:p>
            <a:r>
              <a:rPr lang="pt-BR" dirty="0" smtClean="0"/>
              <a:t>[coloque aqui as limitações do seu middleware]</a:t>
            </a:r>
          </a:p>
          <a:p>
            <a:endParaRPr lang="pt-BR" dirty="0"/>
          </a:p>
          <a:p>
            <a:r>
              <a:rPr lang="pt-BR" dirty="0" smtClean="0"/>
              <a:t>[lições aprendidas com o projeto]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Observações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As equipes </a:t>
            </a:r>
            <a:r>
              <a:rPr lang="pt-BR" dirty="0" smtClean="0">
                <a:solidFill>
                  <a:srgbClr val="FF0000"/>
                </a:solidFill>
              </a:rPr>
              <a:t>precisarão apresentar e discutir</a:t>
            </a:r>
            <a:r>
              <a:rPr lang="pt-BR" dirty="0" smtClean="0"/>
              <a:t> a proposta de projeto antes do início da implementação</a:t>
            </a:r>
          </a:p>
          <a:p>
            <a:endParaRPr lang="pt-BR" dirty="0"/>
          </a:p>
          <a:p>
            <a:r>
              <a:rPr lang="pt-BR" dirty="0" smtClean="0"/>
              <a:t>Projeto precisa ser implementado em Java, C, C++, C#, Go, </a:t>
            </a:r>
            <a:r>
              <a:rPr lang="pt-BR" dirty="0" err="1" smtClean="0"/>
              <a:t>Erlang</a:t>
            </a:r>
            <a:r>
              <a:rPr lang="pt-BR" dirty="0" smtClean="0"/>
              <a:t>, Elixir</a:t>
            </a:r>
          </a:p>
          <a:p>
            <a:pPr lvl="1"/>
            <a:r>
              <a:rPr lang="pt-BR" dirty="0" smtClean="0"/>
              <a:t>Outras linguagens poderão ser aceitas se discutidas com o professor </a:t>
            </a:r>
          </a:p>
          <a:p>
            <a:pPr lvl="1"/>
            <a:endParaRPr lang="pt-BR" dirty="0"/>
          </a:p>
          <a:p>
            <a:r>
              <a:rPr lang="pt-BR" dirty="0" smtClean="0"/>
              <a:t>Equipes com até </a:t>
            </a:r>
            <a:r>
              <a:rPr lang="pt-BR" dirty="0" smtClean="0"/>
              <a:t>03 </a:t>
            </a:r>
            <a:r>
              <a:rPr lang="pt-BR" smtClean="0"/>
              <a:t>(tr</a:t>
            </a:r>
            <a:r>
              <a:rPr lang="pt-BR" smtClean="0"/>
              <a:t>ês</a:t>
            </a:r>
            <a:r>
              <a:rPr lang="pt-BR" smtClean="0"/>
              <a:t>) integrantes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Data de Entrega</a:t>
            </a:r>
          </a:p>
          <a:p>
            <a:pPr lvl="1"/>
            <a:r>
              <a:rPr lang="pt-BR" dirty="0"/>
              <a:t>Como definido no site da disciplina</a:t>
            </a:r>
          </a:p>
          <a:p>
            <a:endParaRPr lang="pt-BR" dirty="0" smtClean="0"/>
          </a:p>
          <a:p>
            <a:r>
              <a:rPr lang="pt-BR" dirty="0" smtClean="0"/>
              <a:t>Entregáveis</a:t>
            </a:r>
          </a:p>
          <a:p>
            <a:pPr lvl="1"/>
            <a:r>
              <a:rPr lang="pt-BR" dirty="0" smtClean="0"/>
              <a:t>Slides</a:t>
            </a:r>
          </a:p>
          <a:p>
            <a:pPr lvl="1"/>
            <a:r>
              <a:rPr lang="pt-BR" dirty="0" smtClean="0"/>
              <a:t>Código</a:t>
            </a:r>
          </a:p>
          <a:p>
            <a:pPr lvl="1"/>
            <a:endParaRPr lang="pt-BR" dirty="0"/>
          </a:p>
          <a:p>
            <a:r>
              <a:rPr lang="pt-BR" dirty="0" smtClean="0"/>
              <a:t>Estes slides devem ser preenchidos de forma </a:t>
            </a:r>
            <a:r>
              <a:rPr lang="pt-BR" dirty="0" smtClean="0">
                <a:solidFill>
                  <a:srgbClr val="FF0000"/>
                </a:solidFill>
              </a:rPr>
              <a:t>incremental</a:t>
            </a:r>
            <a:r>
              <a:rPr lang="pt-BR" dirty="0" smtClean="0"/>
              <a:t>, funcionarão como documentação do projeto e deverão ser utilizados para o acompanhamento de cada uma das etapas de desenvolvimento do projeto</a:t>
            </a:r>
          </a:p>
          <a:p>
            <a:endParaRPr lang="pt-BR" dirty="0"/>
          </a:p>
          <a:p>
            <a:r>
              <a:rPr lang="pt-BR" dirty="0" smtClean="0"/>
              <a:t>No dia da apresentação do projeto, estes slides devem ser usados na apresentação</a:t>
            </a:r>
          </a:p>
          <a:p>
            <a:endParaRPr lang="pt-BR" dirty="0"/>
          </a:p>
          <a:p>
            <a:r>
              <a:rPr lang="pt-BR" dirty="0" smtClean="0"/>
              <a:t>Cada equipe terá até 20 minutos para apresentar o projeto e demonstrar  o middleware executando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08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Observações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Critérios de Avaliação</a:t>
            </a:r>
          </a:p>
          <a:p>
            <a:pPr lvl="1"/>
            <a:r>
              <a:rPr lang="pt-BR" dirty="0" smtClean="0"/>
              <a:t>Qualidade técnica (40%)</a:t>
            </a:r>
          </a:p>
          <a:p>
            <a:pPr lvl="1"/>
            <a:r>
              <a:rPr lang="pt-BR" dirty="0" smtClean="0"/>
              <a:t>Alinhamento com os conceitos da disciplina (30%)</a:t>
            </a:r>
          </a:p>
          <a:p>
            <a:pPr lvl="1"/>
            <a:r>
              <a:rPr lang="pt-BR" dirty="0" smtClean="0"/>
              <a:t>Qualidade/clareza da apresentação (20%)</a:t>
            </a:r>
          </a:p>
          <a:p>
            <a:pPr lvl="1"/>
            <a:r>
              <a:rPr lang="pt-BR" dirty="0" smtClean="0"/>
              <a:t>Avaliação de Desempenho (10%)</a:t>
            </a:r>
          </a:p>
          <a:p>
            <a:pPr lvl="1"/>
            <a:r>
              <a:rPr lang="pt-BR" b="1" dirty="0" smtClean="0"/>
              <a:t>Inovação (10%) [Bônus</a:t>
            </a:r>
            <a:r>
              <a:rPr lang="pt-BR" b="1" dirty="0" smtClean="0"/>
              <a:t>]</a:t>
            </a:r>
          </a:p>
          <a:p>
            <a:pPr lvl="2"/>
            <a:r>
              <a:rPr lang="pt-BR" b="1" dirty="0" smtClean="0"/>
              <a:t>Equipes que fizerem projetos na </a:t>
            </a:r>
            <a:r>
              <a:rPr lang="pt-BR" b="1" dirty="0" smtClean="0"/>
              <a:t>área de Sensores, </a:t>
            </a:r>
            <a:r>
              <a:rPr lang="pt-BR" b="1" dirty="0" err="1" smtClean="0"/>
              <a:t>IoT</a:t>
            </a:r>
            <a:r>
              <a:rPr lang="pt-BR" b="1" dirty="0" smtClean="0"/>
              <a:t>, SDN e Nuvem ganham este bônus automaticamente.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01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Objetivo</a:t>
            </a:r>
          </a:p>
        </p:txBody>
      </p:sp>
      <p:sp>
        <p:nvSpPr>
          <p:cNvPr id="3075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&lt;</a:t>
            </a:r>
            <a:r>
              <a:rPr lang="pt-BR" dirty="0" smtClean="0"/>
              <a:t>coloque aqui o objetivo do projeto&gt;</a:t>
            </a:r>
          </a:p>
          <a:p>
            <a:endParaRPr lang="pt-BR" dirty="0"/>
          </a:p>
          <a:p>
            <a:r>
              <a:rPr lang="pt-BR" dirty="0" smtClean="0"/>
              <a:t>[há quatro possibilidades de projeto na disciplina]</a:t>
            </a:r>
          </a:p>
          <a:p>
            <a:pPr lvl="1"/>
            <a:r>
              <a:rPr lang="pt-BR" dirty="0" smtClean="0"/>
              <a:t>Implementar um middleware “do zero”</a:t>
            </a:r>
          </a:p>
          <a:p>
            <a:pPr lvl="1"/>
            <a:r>
              <a:rPr lang="pt-BR" dirty="0" smtClean="0"/>
              <a:t>Estender um middleware </a:t>
            </a:r>
            <a:r>
              <a:rPr lang="pt-BR" i="1" dirty="0" smtClean="0"/>
              <a:t>open </a:t>
            </a:r>
            <a:r>
              <a:rPr lang="pt-BR" i="1" dirty="0" err="1" smtClean="0"/>
              <a:t>source</a:t>
            </a:r>
            <a:r>
              <a:rPr lang="pt-BR" dirty="0" smtClean="0"/>
              <a:t> existente</a:t>
            </a:r>
          </a:p>
          <a:p>
            <a:pPr lvl="1"/>
            <a:r>
              <a:rPr lang="pt-BR" dirty="0" smtClean="0"/>
              <a:t>Implementar um serviço de middleware e integrá-lo a um middleware existente</a:t>
            </a:r>
          </a:p>
          <a:p>
            <a:pPr lvl="1"/>
            <a:r>
              <a:rPr lang="pt-BR" dirty="0" smtClean="0"/>
              <a:t>Desenvolver modelos (formais e/ou de desempenho) de middleware</a:t>
            </a:r>
          </a:p>
          <a:p>
            <a:pPr lvl="1"/>
            <a:endParaRPr lang="pt-BR" dirty="0"/>
          </a:p>
          <a:p>
            <a:r>
              <a:rPr lang="pt-BR" dirty="0" smtClean="0"/>
              <a:t>[Importante]</a:t>
            </a:r>
          </a:p>
          <a:p>
            <a:pPr lvl="1"/>
            <a:r>
              <a:rPr lang="pt-BR" dirty="0" smtClean="0"/>
              <a:t>O modelo ou tipo de middleware é livre, ou seja, pode ser um middleware orientado a objetos, um middleware orientador a mensagem, um middleware baseado em espaço de </a:t>
            </a:r>
            <a:r>
              <a:rPr lang="pt-BR" dirty="0" err="1" smtClean="0"/>
              <a:t>tuplas</a:t>
            </a:r>
            <a:r>
              <a:rPr lang="pt-BR" dirty="0" smtClean="0"/>
              <a:t>, outros. </a:t>
            </a:r>
            <a:r>
              <a:rPr lang="pt-BR" b="1" dirty="0" smtClean="0"/>
              <a:t>MAS</a:t>
            </a:r>
            <a:r>
              <a:rPr lang="pt-BR" dirty="0" smtClean="0"/>
              <a:t>, precisa ser um middleware de distribuição como vimos em sala de aula</a:t>
            </a:r>
          </a:p>
          <a:p>
            <a:pPr lvl="1"/>
            <a:r>
              <a:rPr lang="pt-BR" dirty="0" smtClean="0"/>
              <a:t>O projeto da disciplina </a:t>
            </a:r>
            <a:r>
              <a:rPr lang="pt-BR" b="1" dirty="0" smtClean="0"/>
              <a:t>NÃO</a:t>
            </a:r>
            <a:r>
              <a:rPr lang="pt-BR" dirty="0" smtClean="0"/>
              <a:t> pode ser a implementação de uma </a:t>
            </a:r>
            <a:r>
              <a:rPr lang="pt-BR" b="1" dirty="0" smtClean="0"/>
              <a:t>aplicação</a:t>
            </a:r>
            <a:r>
              <a:rPr lang="pt-BR" dirty="0" smtClean="0"/>
              <a:t> distribuída.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030051"/>
            <a:ext cx="4590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9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Fim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9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dos Slides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9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49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[descreva aqui um cenário de uso do seu middleware]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[Sugestão]</a:t>
            </a:r>
          </a:p>
          <a:p>
            <a:pPr lvl="1"/>
            <a:r>
              <a:rPr lang="pt-BR" dirty="0" smtClean="0"/>
              <a:t>coloque uma figura que mostre as aplicações que farão uso do seu middleware, usuários das aplicações, o ambiente de execução, middleware.</a:t>
            </a:r>
          </a:p>
          <a:p>
            <a:pPr lvl="1"/>
            <a:endParaRPr lang="pt-BR" dirty="0"/>
          </a:p>
          <a:p>
            <a:r>
              <a:rPr lang="pt-BR" dirty="0" smtClean="0"/>
              <a:t>[IMPORTANTE]</a:t>
            </a:r>
          </a:p>
          <a:p>
            <a:pPr lvl="1"/>
            <a:r>
              <a:rPr lang="pt-BR" dirty="0" smtClean="0"/>
              <a:t>A figura </a:t>
            </a:r>
            <a:r>
              <a:rPr lang="pt-BR" b="1" dirty="0" smtClean="0"/>
              <a:t>não</a:t>
            </a:r>
            <a:r>
              <a:rPr lang="pt-BR" dirty="0" smtClean="0"/>
              <a:t> deve ser a arquitetura do middleware, mas o cenário de utilização do mesmo. 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uso </a:t>
            </a:r>
            <a:r>
              <a:rPr lang="pt-BR" dirty="0"/>
              <a:t>[</a:t>
            </a:r>
            <a:r>
              <a:rPr lang="pt-BR" dirty="0" smtClean="0"/>
              <a:t>EXEMPLO]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3943"/>
            <a:ext cx="7092280" cy="46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uso [EXEMPLO]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78537"/>
            <a:ext cx="6565256" cy="44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[Background]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Se achar necessário</a:t>
            </a:r>
            <a:r>
              <a:rPr lang="pt-BR" dirty="0" smtClean="0"/>
              <a:t>, coloque aqui informações que você acredita serem necessárias para que as pessoas entendam o seu middleware </a:t>
            </a:r>
          </a:p>
          <a:p>
            <a:pPr lvl="1"/>
            <a:r>
              <a:rPr lang="pt-BR" dirty="0" smtClean="0"/>
              <a:t>e.g., se você implementou o JMS, explique aqui os conceitos básicos do JMS</a:t>
            </a:r>
          </a:p>
          <a:p>
            <a:pPr lvl="1"/>
            <a:r>
              <a:rPr lang="pt-BR" dirty="0" smtClean="0"/>
              <a:t>e.g., se você estendeu um </a:t>
            </a:r>
            <a:r>
              <a:rPr lang="pt-BR" dirty="0" err="1" smtClean="0"/>
              <a:t>middleware</a:t>
            </a:r>
            <a:r>
              <a:rPr lang="pt-BR" dirty="0" smtClean="0"/>
              <a:t> existente, coloque aqui detalhes deste </a:t>
            </a:r>
            <a:r>
              <a:rPr lang="pt-BR" dirty="0" err="1" smtClean="0"/>
              <a:t>middleware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Requisitos </a:t>
            </a:r>
            <a:endParaRPr lang="pt-BR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[coloque aqui a lista/tabela de requisitos e/ou transparências suportadas pelo middleware]</a:t>
            </a:r>
          </a:p>
          <a:p>
            <a:endParaRPr lang="pt-BR" dirty="0" smtClean="0"/>
          </a:p>
          <a:p>
            <a:r>
              <a:rPr lang="pt-BR" dirty="0" smtClean="0"/>
              <a:t>Requisitos Funcionais </a:t>
            </a:r>
          </a:p>
          <a:p>
            <a:pPr lvl="1"/>
            <a:r>
              <a:rPr lang="pt-BR" dirty="0" smtClean="0"/>
              <a:t>“</a:t>
            </a:r>
            <a:r>
              <a:rPr lang="pt-BR" b="1" dirty="0" smtClean="0"/>
              <a:t>o que</a:t>
            </a:r>
            <a:r>
              <a:rPr lang="pt-BR" dirty="0" smtClean="0"/>
              <a:t> se espera que o middleware faça”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.g., transportar mensagens, serializar mensagens, </a:t>
            </a:r>
            <a:r>
              <a:rPr lang="pt-BR" dirty="0" err="1" smtClean="0"/>
              <a:t>demultiplexar</a:t>
            </a:r>
            <a:r>
              <a:rPr lang="pt-BR" dirty="0" smtClean="0"/>
              <a:t> mensagens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Requisitos Não-Funcionais </a:t>
            </a:r>
          </a:p>
          <a:p>
            <a:pPr lvl="1"/>
            <a:r>
              <a:rPr lang="pt-BR" dirty="0" smtClean="0"/>
              <a:t>“restrições globais sobre </a:t>
            </a:r>
            <a:r>
              <a:rPr lang="pt-BR" b="1" dirty="0" smtClean="0"/>
              <a:t>como</a:t>
            </a:r>
            <a:r>
              <a:rPr lang="pt-BR" dirty="0" smtClean="0"/>
              <a:t> o middleware </a:t>
            </a:r>
            <a:r>
              <a:rPr lang="pt-BR" dirty="0" smtClean="0"/>
              <a:t>funciona” </a:t>
            </a:r>
            <a:r>
              <a:rPr lang="pt-BR" dirty="0" smtClean="0"/>
              <a:t>(atributos de qualidade)</a:t>
            </a:r>
            <a:endParaRPr lang="pt-BR" dirty="0"/>
          </a:p>
          <a:p>
            <a:pPr lvl="2"/>
            <a:r>
              <a:rPr lang="pt-BR" dirty="0" smtClean="0"/>
              <a:t>e.g., desempenho, confiabilidade, segurança, escalabilidade</a:t>
            </a:r>
          </a:p>
          <a:p>
            <a:pPr lvl="2"/>
            <a:r>
              <a:rPr lang="pt-BR" dirty="0" smtClean="0"/>
              <a:t>e.g., “todas as comunicações devem ser autenticadas e criptografadas usando certificados”, “o middleware deve transportar 20 mensagens/</a:t>
            </a:r>
            <a:r>
              <a:rPr lang="pt-BR" dirty="0" err="1" smtClean="0"/>
              <a:t>s</a:t>
            </a:r>
            <a:r>
              <a:rPr lang="pt-BR" dirty="0" smtClean="0"/>
              <a:t>”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Transparências</a:t>
            </a:r>
          </a:p>
          <a:p>
            <a:pPr lvl="1"/>
            <a:r>
              <a:rPr lang="pt-BR" dirty="0" smtClean="0"/>
              <a:t>Acesso, localização, concorrência, mobilidade, falhas, e assim por diante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Sugestões</a:t>
            </a:r>
          </a:p>
          <a:p>
            <a:pPr lvl="1"/>
            <a:r>
              <a:rPr lang="pt-BR" b="1" dirty="0" smtClean="0"/>
              <a:t>Antes</a:t>
            </a:r>
            <a:r>
              <a:rPr lang="pt-BR" dirty="0" smtClean="0"/>
              <a:t> de definir os requisitos, defina o </a:t>
            </a:r>
            <a:r>
              <a:rPr lang="pt-BR" b="1" dirty="0" smtClean="0"/>
              <a:t>modelo</a:t>
            </a:r>
            <a:r>
              <a:rPr lang="pt-BR" dirty="0" smtClean="0"/>
              <a:t> de middleware que você irá implementar, e.g., MOO, MOM, Baseado em Espaço de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Em função da complexidade dos requisitos </a:t>
            </a:r>
            <a:r>
              <a:rPr lang="pt-BR" b="1" dirty="0" smtClean="0"/>
              <a:t>não-funcionais</a:t>
            </a:r>
            <a:r>
              <a:rPr lang="pt-BR" dirty="0" smtClean="0"/>
              <a:t> e do tempo para a implementação do projeto, </a:t>
            </a:r>
            <a:r>
              <a:rPr lang="pt-BR" b="1" dirty="0" smtClean="0"/>
              <a:t>seja econômico</a:t>
            </a:r>
            <a:r>
              <a:rPr lang="pt-BR" dirty="0" smtClean="0"/>
              <a:t> na definição deste tipo de requisito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Requisitos [Exemplo – Tabela] 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90382"/>
              </p:ext>
            </p:extLst>
          </p:nvPr>
        </p:nvGraphicFramePr>
        <p:xfrm>
          <a:off x="755576" y="1196752"/>
          <a:ext cx="7632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32"/>
                <a:gridCol w="673321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Descrição</a:t>
                      </a:r>
                      <a:r>
                        <a:rPr lang="en-GB" dirty="0" smtClean="0"/>
                        <a:t> do </a:t>
                      </a:r>
                      <a:r>
                        <a:rPr lang="en-GB" dirty="0" err="1" smtClean="0"/>
                        <a:t>Requisito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Funcional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RF01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RF02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7834"/>
              </p:ext>
            </p:extLst>
          </p:nvPr>
        </p:nvGraphicFramePr>
        <p:xfrm>
          <a:off x="755576" y="3140968"/>
          <a:ext cx="7632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Descrição</a:t>
                      </a:r>
                      <a:r>
                        <a:rPr lang="en-GB" dirty="0" smtClean="0"/>
                        <a:t> do </a:t>
                      </a:r>
                      <a:r>
                        <a:rPr lang="en-GB" dirty="0" err="1" smtClean="0"/>
                        <a:t>Requisito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Não-Funcional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RNF01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RNF02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71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[IMPORTANTE] </a:t>
            </a:r>
            <a:endParaRPr lang="pt-BR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do middleware são normalmente definidos a partir do(as) ...</a:t>
            </a:r>
          </a:p>
          <a:p>
            <a:pPr lvl="1"/>
            <a:r>
              <a:rPr lang="pt-BR" b="1" dirty="0" smtClean="0"/>
              <a:t>Requisitos da aplicação</a:t>
            </a:r>
            <a:r>
              <a:rPr lang="pt-BR" dirty="0" smtClean="0"/>
              <a:t>, e.g., se a aplicação precisa ser segura, isto “gera” um requisito funcional do middleware, por exemplo, “criptografar mensagens”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Características do ambiente de execução</a:t>
            </a:r>
            <a:r>
              <a:rPr lang="pt-BR" dirty="0" smtClean="0"/>
              <a:t>, e.g., se a rede é sem fio, isto “implica” em um requisito funcional do middleware para tratar desconexões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Modelo de middleware adotado</a:t>
            </a:r>
            <a:r>
              <a:rPr lang="pt-BR" dirty="0" smtClean="0"/>
              <a:t>, e.g., se o middleware é orientado a mensagem, isto “significa” que um requisito funcional do seu middleware será “gerenciar filas”</a:t>
            </a:r>
          </a:p>
        </p:txBody>
      </p:sp>
    </p:spTree>
    <p:extLst>
      <p:ext uri="{BB962C8B-B14F-4D97-AF65-F5344CB8AC3E}">
        <p14:creationId xmlns:p14="http://schemas.microsoft.com/office/powerpoint/2010/main" val="2286855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 Them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17376</TotalTime>
  <Words>1011</Words>
  <Application>Microsoft Macintosh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&lt;Título do Projeto&gt; Equipe: &lt;membro(s) da equipe&gt;</vt:lpstr>
      <vt:lpstr>Objetivo</vt:lpstr>
      <vt:lpstr>Cenário de uso</vt:lpstr>
      <vt:lpstr>Cenário de uso [EXEMPLO]</vt:lpstr>
      <vt:lpstr>Cenário de uso [EXEMPLO]</vt:lpstr>
      <vt:lpstr>[Background]</vt:lpstr>
      <vt:lpstr>Requisitos </vt:lpstr>
      <vt:lpstr>Requisitos [Exemplo – Tabela] </vt:lpstr>
      <vt:lpstr>Requisitos [IMPORTANTE] </vt:lpstr>
      <vt:lpstr>Arquitetura</vt:lpstr>
      <vt:lpstr>Arquitetura [EXEMPLO]</vt:lpstr>
      <vt:lpstr>Arquitetura [EXEMPLO]</vt:lpstr>
      <vt:lpstr>Arquitetura [EXEMPLO]</vt:lpstr>
      <vt:lpstr>Projeto</vt:lpstr>
      <vt:lpstr>Implementação</vt:lpstr>
      <vt:lpstr>Avaliação de Desempenho</vt:lpstr>
      <vt:lpstr>Conclusão</vt:lpstr>
      <vt:lpstr>Observações</vt:lpstr>
      <vt:lpstr>Observações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 xp</dc:creator>
  <cp:lastModifiedBy>Nelson Rosa</cp:lastModifiedBy>
  <cp:revision>1886</cp:revision>
  <dcterms:created xsi:type="dcterms:W3CDTF">2009-04-16T13:33:18Z</dcterms:created>
  <dcterms:modified xsi:type="dcterms:W3CDTF">2018-10-03T10:44:14Z</dcterms:modified>
</cp:coreProperties>
</file>