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Relationship Id="rId4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Relationship Id="rId4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jpg"/><Relationship Id="rId4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099" y="-183925"/>
            <a:ext cx="9396248" cy="55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/>
          <p:nvPr/>
        </p:nvSpPr>
        <p:spPr>
          <a:xfrm>
            <a:off x="-511650" y="-309675"/>
            <a:ext cx="10327500" cy="5830200"/>
          </a:xfrm>
          <a:prstGeom prst="rect">
            <a:avLst/>
          </a:prstGeom>
          <a:solidFill>
            <a:srgbClr val="A0CADC">
              <a:alpha val="2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725" y="331450"/>
            <a:ext cx="3552600" cy="21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775" y="2517875"/>
            <a:ext cx="1126449" cy="112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E5E5E5">
              <a:alpha val="8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</a:t>
            </a:r>
          </a:p>
        </p:txBody>
      </p:sp>
      <p:sp>
        <p:nvSpPr>
          <p:cNvPr id="138" name="Shape 138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65525" y="215450"/>
            <a:ext cx="8186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Is this going to work?</a:t>
            </a:r>
          </a:p>
        </p:txBody>
      </p:sp>
      <p:sp>
        <p:nvSpPr>
          <p:cNvPr id="140" name="Shape 140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666050" y="2329275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Social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66050" y="2989200"/>
            <a:ext cx="2861699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Sensibility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66050" y="3617625"/>
            <a:ext cx="2929499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Challenge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65525" y="1016525"/>
            <a:ext cx="84152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Each invitation addresses a profile.</a:t>
            </a:r>
          </a:p>
        </p:txBody>
      </p:sp>
      <p:sp>
        <p:nvSpPr>
          <p:cNvPr id="145" name="Shape 145"/>
          <p:cNvSpPr/>
          <p:nvPr/>
        </p:nvSpPr>
        <p:spPr>
          <a:xfrm>
            <a:off x="2719825" y="2490850"/>
            <a:ext cx="606000" cy="161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3842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595550" y="2329275"/>
            <a:ext cx="5574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A day to experience with a friend.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66050" y="4282125"/>
            <a:ext cx="2929499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Dating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2719825" y="3164103"/>
            <a:ext cx="606000" cy="161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3842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2719825" y="3848970"/>
            <a:ext cx="606000" cy="161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3842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719825" y="4504149"/>
            <a:ext cx="606000" cy="161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3842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595550" y="2989200"/>
            <a:ext cx="5574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Adds convenience to will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595550" y="3603025"/>
            <a:ext cx="5574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Counter-acts fear with fun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595550" y="4254700"/>
            <a:ext cx="5574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Engage teenagers with fun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E5E5E5">
              <a:alpha val="8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</a:t>
            </a:r>
          </a:p>
        </p:txBody>
      </p:sp>
      <p:sp>
        <p:nvSpPr>
          <p:cNvPr id="160" name="Shape 160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565525" y="215450"/>
            <a:ext cx="8186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Is this going to work?</a:t>
            </a:r>
          </a:p>
        </p:txBody>
      </p:sp>
      <p:sp>
        <p:nvSpPr>
          <p:cNvPr id="162" name="Shape 162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666050" y="2329275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Misinformation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66050" y="3325850"/>
            <a:ext cx="2861699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Lack of incentive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719575" y="4066550"/>
            <a:ext cx="2929499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Fear 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65525" y="1016525"/>
            <a:ext cx="80216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For each problem, a solution</a:t>
            </a:r>
          </a:p>
        </p:txBody>
      </p:sp>
      <p:sp>
        <p:nvSpPr>
          <p:cNvPr id="167" name="Shape 167"/>
          <p:cNvSpPr/>
          <p:nvPr/>
        </p:nvSpPr>
        <p:spPr>
          <a:xfrm>
            <a:off x="3258425" y="2490850"/>
            <a:ext cx="942600" cy="161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3842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460375" y="3998850"/>
            <a:ext cx="740400" cy="161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3842"/>
              </a:solidFill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463075" y="2329275"/>
            <a:ext cx="45177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Informative Quiz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516950" y="3615350"/>
            <a:ext cx="28616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Social/Fun/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Challenge factor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E5E5E5">
              <a:alpha val="8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</a:t>
            </a:r>
          </a:p>
        </p:txBody>
      </p:sp>
      <p:sp>
        <p:nvSpPr>
          <p:cNvPr id="177" name="Shape 177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565525" y="215450"/>
            <a:ext cx="8186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Is this going to work?</a:t>
            </a:r>
          </a:p>
        </p:txBody>
      </p:sp>
      <p:sp>
        <p:nvSpPr>
          <p:cNvPr id="179" name="Shape 179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65525" y="1016525"/>
            <a:ext cx="80216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It’s not only about blood donation.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950" y="2244100"/>
            <a:ext cx="2498099" cy="24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666050" y="2152575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Donors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253825" y="2152575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Newcomers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66050" y="2786200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Reminder for next donation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66050" y="3728875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Rewarding experience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253812" y="2786200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Engagement is Fun&amp;Emotional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300962" y="3728875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Rewarding experience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E5E5E5">
              <a:alpha val="8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</a:t>
            </a:r>
          </a:p>
        </p:txBody>
      </p:sp>
      <p:sp>
        <p:nvSpPr>
          <p:cNvPr id="194" name="Shape 194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565525" y="215450"/>
            <a:ext cx="8186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Has it been done before?</a:t>
            </a:r>
          </a:p>
        </p:txBody>
      </p:sp>
      <p:sp>
        <p:nvSpPr>
          <p:cNvPr id="196" name="Shape 196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65525" y="1016525"/>
            <a:ext cx="80216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Other apps focus on the individual, not the social aspect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950" y="2244100"/>
            <a:ext cx="2498099" cy="24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666050" y="2152575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Blooder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253825" y="2152575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Hemoliga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66050" y="2786200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Donors meet Patients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66050" y="3728875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Humanizing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253826" y="2704850"/>
            <a:ext cx="2807999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Reminder for donation and geolocation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300962" y="4077000"/>
            <a:ext cx="2498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Blood bank inventory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E5E5E5">
              <a:alpha val="8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</a:t>
            </a:r>
          </a:p>
        </p:txBody>
      </p:sp>
      <p:sp>
        <p:nvSpPr>
          <p:cNvPr id="211" name="Shape 211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65525" y="215450"/>
            <a:ext cx="8186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The future</a:t>
            </a:r>
          </a:p>
        </p:txBody>
      </p:sp>
      <p:sp>
        <p:nvSpPr>
          <p:cNvPr id="213" name="Shape 213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565525" y="1016525"/>
            <a:ext cx="80216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Where does it go from here?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65525" y="2214900"/>
            <a:ext cx="80216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Financing options: ~R$5k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65525" y="2918400"/>
            <a:ext cx="80216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First tests: existing base </a:t>
            </a:r>
            <a:r>
              <a:rPr b="1" lang="en" sz="24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Sangue Corinthiano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65525" y="3621900"/>
            <a:ext cx="80216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Full methodology and code documentation 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65525" y="4325400"/>
            <a:ext cx="80216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Can be applied to other causes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099" y="-183925"/>
            <a:ext cx="9396248" cy="55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-511650" y="-309675"/>
            <a:ext cx="10327500" cy="5830200"/>
          </a:xfrm>
          <a:prstGeom prst="rect">
            <a:avLst/>
          </a:prstGeom>
          <a:solidFill>
            <a:srgbClr val="A0CADC">
              <a:alpha val="2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725" y="331450"/>
            <a:ext cx="3552600" cy="21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775" y="2517875"/>
            <a:ext cx="1126449" cy="1126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565525" y="4214400"/>
            <a:ext cx="8186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D0F0F7"/>
                </a:solidFill>
                <a:latin typeface="Quicksand"/>
                <a:ea typeface="Quicksand"/>
                <a:cs typeface="Quicksand"/>
                <a:sym typeface="Quicksand"/>
              </a:rPr>
              <a:t>tempo bom para o bem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099" y="-183925"/>
            <a:ext cx="9396248" cy="55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-511650" y="-309675"/>
            <a:ext cx="10327500" cy="5830200"/>
          </a:xfrm>
          <a:prstGeom prst="rect">
            <a:avLst/>
          </a:prstGeom>
          <a:solidFill>
            <a:srgbClr val="A0CADC">
              <a:alpha val="2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58900" y="80750"/>
            <a:ext cx="8186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D0F0F7"/>
                </a:solidFill>
                <a:latin typeface="Quicksand"/>
                <a:ea typeface="Quicksand"/>
                <a:cs typeface="Quicksand"/>
                <a:sym typeface="Quicksand"/>
              </a:rPr>
              <a:t>Digital WorldSkills Challenge 2015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28900" y="1329550"/>
            <a:ext cx="82674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Our Challenge: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Blood Donation Awareness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Milton Oliveira | CEO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milton@sobrevivencia.org.br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Vinicius Alves | PR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vinicius@sobrevivencia.org.br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132" y="1181457"/>
            <a:ext cx="2923900" cy="13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099" y="-183925"/>
            <a:ext cx="9396248" cy="55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-511650" y="-309675"/>
            <a:ext cx="10327500" cy="5830200"/>
          </a:xfrm>
          <a:prstGeom prst="rect">
            <a:avLst/>
          </a:prstGeom>
          <a:solidFill>
            <a:srgbClr val="A0CADC">
              <a:alpha val="2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58900" y="80750"/>
            <a:ext cx="8186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D0F0F7"/>
                </a:solidFill>
                <a:latin typeface="Quicksand"/>
                <a:ea typeface="Quicksand"/>
                <a:cs typeface="Quicksand"/>
                <a:sym typeface="Quicksand"/>
              </a:rPr>
              <a:t>Thank you!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228900" y="912150"/>
            <a:ext cx="82674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#RedTeam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Andrew Seeley | iOS Developer @IBM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andrew@seemuapps.com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Diogo Doreto | Full Stack Developer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diogo.doreto@gmail.com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Jessica Tarasoff | UX/UI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jessicatarasoff@gmail.com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Mateus Paulino | Front-End Engineer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mateus.santos@oglobo.com.br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61575" y="-40400"/>
            <a:ext cx="9546599" cy="5278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565525" y="525150"/>
            <a:ext cx="8321099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What if your life depended on something you </a:t>
            </a:r>
            <a:r>
              <a:rPr b="1"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cannot buy?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72575" y="3406575"/>
            <a:ext cx="7878300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Something you can only get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through </a:t>
            </a:r>
            <a:r>
              <a:rPr b="1" lang="en" sz="30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somebody else’s will</a:t>
            </a:r>
            <a:r>
              <a:rPr lang="en" sz="30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41" name="Shape 41"/>
          <p:cNvSpPr/>
          <p:nvPr/>
        </p:nvSpPr>
        <p:spPr>
          <a:xfrm>
            <a:off x="-161575" y="-80800"/>
            <a:ext cx="229199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A0CADC">
              <a:alpha val="2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</a:t>
            </a:r>
          </a:p>
        </p:txBody>
      </p:sp>
      <p:sp>
        <p:nvSpPr>
          <p:cNvPr id="48" name="Shape 48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565525" y="215450"/>
            <a:ext cx="8321099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The problem: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72575" y="1063700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People don’t donate blood in Brazil. </a:t>
            </a:r>
          </a:p>
        </p:txBody>
      </p:sp>
      <p:sp>
        <p:nvSpPr>
          <p:cNvPr id="51" name="Shape 51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-552025" y="902150"/>
            <a:ext cx="10327500" cy="5830200"/>
          </a:xfrm>
          <a:prstGeom prst="rect">
            <a:avLst/>
          </a:prstGeom>
          <a:solidFill>
            <a:srgbClr val="E5E5E5">
              <a:alpha val="82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5E5E5"/>
                </a:solidFill>
              </a:rPr>
              <a:t>       </a:t>
            </a:r>
          </a:p>
        </p:txBody>
      </p:sp>
      <p:sp>
        <p:nvSpPr>
          <p:cNvPr id="58" name="Shape 58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565525" y="215450"/>
            <a:ext cx="8321099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The problem: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72575" y="1063700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People don’t donate blood in Brazil. </a:t>
            </a:r>
          </a:p>
        </p:txBody>
      </p:sp>
      <p:sp>
        <p:nvSpPr>
          <p:cNvPr id="61" name="Shape 61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786925" y="1972500"/>
            <a:ext cx="78783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2012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86925" y="2736400"/>
            <a:ext cx="3743700" cy="10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600"/>
              </a:spcBef>
              <a:buNone/>
            </a:pPr>
            <a:r>
              <a:rPr b="1" lang="en" sz="30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~19</a:t>
            </a: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 donations/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1000 habitants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786925" y="3954525"/>
            <a:ext cx="3743700" cy="10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Recommended: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30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082150" y="2736400"/>
            <a:ext cx="3743700" cy="10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600"/>
              </a:spcBef>
              <a:buNone/>
            </a:pPr>
            <a:r>
              <a:rPr b="1" lang="en" sz="30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~62%</a:t>
            </a: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 voluntary donations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6" name="Shape 66"/>
          <p:cNvCxnSpPr/>
          <p:nvPr/>
        </p:nvCxnSpPr>
        <p:spPr>
          <a:xfrm>
            <a:off x="902125" y="3972075"/>
            <a:ext cx="3002700" cy="0"/>
          </a:xfrm>
          <a:prstGeom prst="straightConnector1">
            <a:avLst/>
          </a:prstGeom>
          <a:noFill/>
          <a:ln cap="flat" cmpd="sng" w="19050">
            <a:solidFill>
              <a:srgbClr val="F9384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" name="Shape 67"/>
          <p:cNvCxnSpPr/>
          <p:nvPr/>
        </p:nvCxnSpPr>
        <p:spPr>
          <a:xfrm>
            <a:off x="5234550" y="3972075"/>
            <a:ext cx="3002700" cy="0"/>
          </a:xfrm>
          <a:prstGeom prst="straightConnector1">
            <a:avLst/>
          </a:prstGeom>
          <a:noFill/>
          <a:ln cap="flat" cmpd="sng" w="19050">
            <a:solidFill>
              <a:srgbClr val="F9384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" name="Shape 68"/>
          <p:cNvSpPr txBox="1"/>
          <p:nvPr/>
        </p:nvSpPr>
        <p:spPr>
          <a:xfrm>
            <a:off x="5250075" y="3954525"/>
            <a:ext cx="3743700" cy="10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73 countries get over </a:t>
            </a:r>
            <a:r>
              <a:rPr b="1" lang="en" sz="30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90%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E5E5E5">
              <a:alpha val="819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5E5E5"/>
                </a:solidFill>
              </a:rPr>
              <a:t>       </a:t>
            </a:r>
          </a:p>
        </p:txBody>
      </p:sp>
      <p:sp>
        <p:nvSpPr>
          <p:cNvPr id="75" name="Shape 75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565525" y="215450"/>
            <a:ext cx="8321099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The problem: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72575" y="1063700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People don’t donate blood in Brazil. </a:t>
            </a:r>
          </a:p>
        </p:txBody>
      </p:sp>
      <p:sp>
        <p:nvSpPr>
          <p:cNvPr id="78" name="Shape 78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365200" y="2745762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Family/Friends in need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338000" y="3352575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Lack of information/Misinformation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09050" y="4037375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Lack of incentive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125775" y="4037375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Fear 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86925" y="1972500"/>
            <a:ext cx="1959899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Why?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E5E5E5">
              <a:alpha val="819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5E5E5"/>
                </a:solidFill>
              </a:rPr>
              <a:t>       </a:t>
            </a:r>
          </a:p>
        </p:txBody>
      </p:sp>
      <p:sp>
        <p:nvSpPr>
          <p:cNvPr id="90" name="Shape 90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65525" y="215450"/>
            <a:ext cx="8321099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The other side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72575" y="1063700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What are the </a:t>
            </a:r>
            <a:r>
              <a:rPr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the triggers?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32850" y="2389800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48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Convenience  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906100" y="2664975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48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Replacement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412275" y="3514200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48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Friend’s invitation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668000" y="3997250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Sensitivity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E5E5E5">
              <a:alpha val="819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       </a:t>
            </a:r>
          </a:p>
        </p:txBody>
      </p:sp>
      <p:sp>
        <p:nvSpPr>
          <p:cNvPr id="104" name="Shape 104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65525" y="215450"/>
            <a:ext cx="8321099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The concept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65525" y="1063700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How can technology help?</a:t>
            </a:r>
          </a:p>
        </p:txBody>
      </p:sp>
      <p:sp>
        <p:nvSpPr>
          <p:cNvPr id="107" name="Shape 107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72575" y="2073400"/>
            <a:ext cx="787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480"/>
              </a:spcBef>
              <a:buNone/>
            </a:pPr>
            <a:r>
              <a:rPr b="1" lang="en" sz="24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~41%</a:t>
            </a: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 of donors are </a:t>
            </a:r>
            <a:r>
              <a:rPr b="1" lang="en" sz="24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18-30y.o.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72575" y="2814100"/>
            <a:ext cx="3982800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480"/>
              </a:spcBef>
              <a:buNone/>
            </a:pPr>
            <a:r>
              <a:rPr b="1" lang="en" sz="24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~65%</a:t>
            </a: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 of </a:t>
            </a:r>
            <a:r>
              <a:rPr b="1" lang="en" sz="24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18-30y.o. </a:t>
            </a:r>
            <a:r>
              <a:rPr b="1" lang="en" sz="24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people are internet users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4886900" y="2599900"/>
            <a:ext cx="4079849" cy="2597499"/>
            <a:chOff x="4886900" y="2599900"/>
            <a:chExt cx="4079849" cy="2597499"/>
          </a:xfrm>
        </p:grpSpPr>
        <p:pic>
          <p:nvPicPr>
            <p:cNvPr id="111" name="Shape 1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6900" y="2599900"/>
              <a:ext cx="4079849" cy="2597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Shape 112"/>
            <p:cNvSpPr/>
            <p:nvPr/>
          </p:nvSpPr>
          <p:spPr>
            <a:xfrm>
              <a:off x="5345475" y="3366175"/>
              <a:ext cx="107700" cy="686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9384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672575" y="3904775"/>
            <a:ext cx="3784199" cy="1238700"/>
          </a:xfrm>
          <a:prstGeom prst="rect">
            <a:avLst/>
          </a:prstGeom>
          <a:solidFill>
            <a:srgbClr val="32C0DC">
              <a:alpha val="2308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480"/>
              </a:spcBef>
              <a:buNone/>
            </a:pPr>
            <a:r>
              <a:rPr b="1" lang="en" sz="30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focus on donors to engage friends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11825"/>
            <a:ext cx="9532976" cy="635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-102725" y="1306100"/>
            <a:ext cx="10327500" cy="2504400"/>
          </a:xfrm>
          <a:prstGeom prst="rect">
            <a:avLst/>
          </a:prstGeom>
          <a:solidFill>
            <a:srgbClr val="E5E5E5">
              <a:alpha val="55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11450" y="1689800"/>
            <a:ext cx="8321099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HOW?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50" y="902150"/>
            <a:ext cx="9264451" cy="6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-439350" y="902150"/>
            <a:ext cx="10327500" cy="5830200"/>
          </a:xfrm>
          <a:prstGeom prst="rect">
            <a:avLst/>
          </a:prstGeom>
          <a:solidFill>
            <a:srgbClr val="E5E5E5">
              <a:alpha val="552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</a:t>
            </a:r>
          </a:p>
        </p:txBody>
      </p:sp>
      <p:sp>
        <p:nvSpPr>
          <p:cNvPr id="128" name="Shape 128"/>
          <p:cNvSpPr/>
          <p:nvPr/>
        </p:nvSpPr>
        <p:spPr>
          <a:xfrm>
            <a:off x="-161575" y="-40400"/>
            <a:ext cx="9546599" cy="21137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65525" y="215450"/>
            <a:ext cx="5089499" cy="19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93842"/>
                </a:solidFill>
                <a:latin typeface="Quicksand"/>
                <a:ea typeface="Quicksand"/>
                <a:cs typeface="Quicksand"/>
                <a:sym typeface="Quicksand"/>
              </a:rPr>
              <a:t>Is this going to work?</a:t>
            </a:r>
          </a:p>
        </p:txBody>
      </p:sp>
      <p:sp>
        <p:nvSpPr>
          <p:cNvPr id="130" name="Shape 130"/>
          <p:cNvSpPr/>
          <p:nvPr/>
        </p:nvSpPr>
        <p:spPr>
          <a:xfrm>
            <a:off x="-215425" y="-80800"/>
            <a:ext cx="282900" cy="5278200"/>
          </a:xfrm>
          <a:prstGeom prst="rect">
            <a:avLst/>
          </a:prstGeom>
          <a:solidFill>
            <a:srgbClr val="F938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740800" y="2760275"/>
            <a:ext cx="3662400" cy="16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333333"/>
                </a:solidFill>
                <a:latin typeface="Quicksand"/>
                <a:ea typeface="Quicksand"/>
                <a:cs typeface="Quicksand"/>
                <a:sym typeface="Quicksand"/>
              </a:rPr>
              <a:t>YES!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