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04fd79c6_6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304fd79c6_6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649f58f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649f58f6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649f58f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6649f58f6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649f58f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6649f58f6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304fd79c6_6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b304fd79c6_6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304fd79c6_6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b304fd79c6_6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04fd79c6_6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b304fd79c6_6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304fd79c6_6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304fd79c6_6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304fd79c6_6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b304fd79c6_6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304fd79c6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b304fd79c6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304fd79c6_6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b304fd79c6_6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304fd79c6_6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b304fd79c6_6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304fd79c6_6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b304fd79c6_6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28a1270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b28a12708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49f58f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6649f58f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304fd79c6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b304fd79c6_6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304fd79c6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304fd79c6_6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04fd79c6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b304fd79c6_6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304fd79c6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304fd79c6_6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304fd79c6_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304fd79c6_6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649f58f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649f58f6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ws.amazon.com/pt/what-is/apache-flink/" TargetMode="External"/><Relationship Id="rId4" Type="http://schemas.openxmlformats.org/officeDocument/2006/relationships/hyperlink" Target="https://github.com/apache/flink-playgrounds/tree/master/pyflinkwalkthrough" TargetMode="External"/><Relationship Id="rId5" Type="http://schemas.openxmlformats.org/officeDocument/2006/relationships/hyperlink" Target="https://thingspeak.com/channels/public" TargetMode="External"/><Relationship Id="rId6" Type="http://schemas.openxmlformats.org/officeDocument/2006/relationships/hyperlink" Target="https://medium.com/@daeynasvistas/a-iot-internet-das-coisas-surgiucomo-a-nova-gera" TargetMode="External"/><Relationship Id="rId7" Type="http://schemas.openxmlformats.org/officeDocument/2006/relationships/hyperlink" Target="https://www.confluent.io/blog/apache-flink-stream-processing-use-caseswith-examples" TargetMode="External"/><Relationship Id="rId8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lidesufg-01.jp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4087875" y="4547525"/>
            <a:ext cx="46083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b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Flink para processamento em tempo real de dados IoT na nuvem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2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77" name="Google Shape;177;p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8" name="Google Shape;178;p22"/>
            <p:cNvSpPr/>
            <p:nvPr/>
          </p:nvSpPr>
          <p:spPr>
            <a:xfrm>
              <a:off x="0" y="0"/>
              <a:ext cx="6863453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flipH="1">
              <a:off x="4585329" y="4320227"/>
              <a:ext cx="4558671" cy="2537773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7200" y="1417650"/>
            <a:ext cx="6705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Aplicações comuns: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Aplicações de análise de dados.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Aplicações de pipelines de dados, transformando dados entre armazenamentos.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Captura de picos de temperatura em tempo real por meio de sensores.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Conexão entre IoT e Apache Flink: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BR" sz="1500"/>
              <a:t>Viabilidade da IoT relacionada ao avanço específico do protocolo da internet, atribuindo a cada equipamento um "endereço IP" próprio.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BR" sz="1500"/>
              <a:t>Apache Flink desenvolvido para captura de dados em tempo real e processamento contínuo, destaca-se em ambientes conectados a sensores.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Apache Flink como Mecanismo de Processamento de Fluxo: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pt-BR" sz="1500"/>
              <a:t>Aplicações consistem em gráficos de fluxo de dados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pt-BR" sz="1500"/>
              <a:t>Ingestão de dados de uma ou mais fontes para um ou mais destinos.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Intersecção entre o Apache Flink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3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88" name="Google Shape;188;p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89" name="Google Shape;189;p23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type="title"/>
          </p:nvPr>
        </p:nvSpPr>
        <p:spPr>
          <a:xfrm>
            <a:off x="-47624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4500">
                <a:latin typeface="Open Sans"/>
                <a:ea typeface="Open Sans"/>
                <a:cs typeface="Open Sans"/>
                <a:sym typeface="Open Sans"/>
              </a:rPr>
              <a:t>IoT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4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98" name="Google Shape;198;p2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99" name="Google Shape;199;p24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914400" y="1417650"/>
            <a:ext cx="6010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Programação: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Apache Flink pode ser programado em várias linguagens, incluindo SQL de streaming, Python, Java, e outras linguagens JVM como Kotlin.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Funcionalidades e Tecnologias na IoT: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Surgimento de novas expressões como smart buildings, smart cities, smart transport, smart grid, smart energy, smart health, entre outras.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09" name="Google Shape;209;p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10" name="Google Shape;210;p25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762000" y="1751025"/>
            <a:ext cx="5686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Atributos dos Objetos na IoT: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Conectar objetos a uma rede potencializa novas aplicações, criando a Internet das Coisas.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Arquitetura Básica dos Objetos na IoT: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Quatro unidades: processamento/memória, comunicação, energia, sensores/atuadores.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Instalação de Tecnologias Localmente: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Instalação de Python, Docker e Apache Flink.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Docker atua como camada de virtualização, facilitando a configuração do ambiente de desenvolvimento.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457200" y="322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IoT e Ambiente de Local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937" y="5629975"/>
            <a:ext cx="947076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63" y="5572125"/>
            <a:ext cx="1214298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22" name="Google Shape;222;p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23" name="Google Shape;223;p26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609600" y="2028825"/>
            <a:ext cx="62103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Processamento de Dados com PyFlink: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BR" sz="1500"/>
              <a:t>PyFlink é usado para processar dados de temperatura.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BR" sz="1500"/>
              <a:t>O script Python temperature_msg.py mapeia registros, calcula a soma dos valores das transações para cada ID.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Configuração na Amazon EC2: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BR" sz="1500"/>
              <a:t>Construção de uma máquina virtual na Amazon EC2 com uma imagem Docker.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BR" sz="1500"/>
              <a:t>Download de imagens das tecnologias mencionadas.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6" name="Google Shape;22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Apache Flink para processamento em tempo real de dados IoT na nuvem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7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33" name="Google Shape;233;p27"/>
          <p:cNvSpPr/>
          <p:nvPr/>
        </p:nvSpPr>
        <p:spPr>
          <a:xfrm rot="5400000">
            <a:off x="1989848" y="-19897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 rot="-5400000">
            <a:off x="4500953" y="22150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>
            <p:ph type="title"/>
          </p:nvPr>
        </p:nvSpPr>
        <p:spPr>
          <a:xfrm>
            <a:off x="1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4500">
                <a:latin typeface="Open Sans"/>
                <a:ea typeface="Open Sans"/>
                <a:cs typeface="Open Sans"/>
                <a:sym typeface="Open Sans"/>
              </a:rPr>
              <a:t>Resultados e Conclusões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28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42" name="Google Shape;24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43" name="Google Shape;243;p28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571500" y="1417650"/>
            <a:ext cx="57342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t/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pt-BR" sz="1700"/>
              <a:t>Profunda quantidade amostral de dados obtida para geração de métricas importantes.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pt-BR" sz="1700"/>
              <a:t>Capacidade de análise aprofundada do Apache Flink para processamento em tempo real de dados IoT na nuvem.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pt-BR" sz="1700"/>
              <a:t>Resultados satisfatórios e métricas em conformidade com o espaço amostral, com eficácia de 100%.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pt-BR" sz="1700"/>
              <a:t>Oportunidade tecnológica para cenários que demandam processamento sem a necessidade de recursos locais.</a:t>
            </a:r>
            <a:endParaRPr b="1" sz="4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246" name="Google Shape;2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Dados obtidos e Oportunidades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29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53" name="Google Shape;253;p29"/>
          <p:cNvSpPr/>
          <p:nvPr/>
        </p:nvSpPr>
        <p:spPr>
          <a:xfrm rot="5400000">
            <a:off x="1989848" y="-19897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/>
          <p:nvPr/>
        </p:nvSpPr>
        <p:spPr>
          <a:xfrm rot="-5400000">
            <a:off x="4500953" y="22150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title"/>
          </p:nvPr>
        </p:nvSpPr>
        <p:spPr>
          <a:xfrm>
            <a:off x="1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4500">
                <a:latin typeface="Open Sans"/>
                <a:ea typeface="Open Sans"/>
                <a:cs typeface="Open Sans"/>
                <a:sym typeface="Open Sans"/>
              </a:rPr>
              <a:t>Projeto Prático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0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62" name="Google Shape;262;p3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63" name="Google Shape;263;p30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31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72" name="Google Shape;272;p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73" name="Google Shape;273;p31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2" name="Google Shape;92;p14"/>
          <p:cNvSpPr/>
          <p:nvPr/>
        </p:nvSpPr>
        <p:spPr>
          <a:xfrm rot="5400000">
            <a:off x="1989848" y="-19897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 rot="-5400000">
            <a:off x="4500953" y="22150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1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6000">
                <a:latin typeface="Open Sans"/>
                <a:ea typeface="Open Sans"/>
                <a:cs typeface="Open Sans"/>
                <a:sym typeface="Open Sans"/>
              </a:rPr>
              <a:t>Glossário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2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82" name="Google Shape;282;p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83" name="Google Shape;283;p32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285" name="Google Shape;2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3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93" name="Google Shape;293;p33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34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302" name="Google Shape;302;p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03" name="Google Shape;303;p34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35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312" name="Google Shape;312;p3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13" name="Google Shape;313;p35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457200" y="13189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[1] Faccioni Filho, Mauro. ”Internet das coisas.” Unisul Virtual(2016) [2]</a:t>
            </a:r>
            <a:r>
              <a:rPr lang="pt-BR" sz="2700" u="sng">
                <a:solidFill>
                  <a:schemeClr val="hlink"/>
                </a:solidFill>
                <a:hlinkClick r:id="rId3"/>
              </a:rPr>
              <a:t>https://aws.amazon.com/pt/what-is/apache-flink/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[3] Santos, Bruno P., et al. ”Internet das coisas: da teoria a prática.” ´Minicursos SBRC-Simposio Brasileiro de Redes de Computadores e ´Sistemas Distribuıdos 31 (2016): 16.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[4] Santaella, Lucia, et al. ”Desvelando a Internet das coisas.” Revista GEMInIS 4.2 (2013): 19-32.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[5]</a:t>
            </a:r>
            <a:r>
              <a:rPr lang="pt-BR" sz="2700" u="sng">
                <a:solidFill>
                  <a:schemeClr val="hlink"/>
                </a:solidFill>
                <a:hlinkClick r:id="rId4"/>
              </a:rPr>
              <a:t>https://github.com/apache/flink-playgrounds/tree/master/pyflinkwalkthrough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[6]</a:t>
            </a:r>
            <a:r>
              <a:rPr lang="pt-BR" sz="2700" u="sng">
                <a:solidFill>
                  <a:schemeClr val="hlink"/>
                </a:solidFill>
                <a:hlinkClick r:id="rId5"/>
              </a:rPr>
              <a:t>https://thingspeak.com/channels/public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[7]</a:t>
            </a:r>
            <a:r>
              <a:rPr lang="pt-BR" sz="2700" u="sng">
                <a:solidFill>
                  <a:schemeClr val="hlink"/>
                </a:solidFill>
                <a:hlinkClick r:id="rId6"/>
              </a:rPr>
              <a:t>https://medium.com/@daeynasvistas/a-iot-internet-das-coisas-surgiucomo-a-nova-gera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[8]</a:t>
            </a:r>
            <a:r>
              <a:rPr lang="pt-BR" sz="2700" u="sng">
                <a:solidFill>
                  <a:schemeClr val="hlink"/>
                </a:solidFill>
                <a:hlinkClick r:id="rId7"/>
              </a:rPr>
              <a:t>https://www.confluent.io/blog/apache-flink-stream-processing-use-caseswith-examples</a:t>
            </a:r>
            <a:endParaRPr sz="2700"/>
          </a:p>
        </p:txBody>
      </p:sp>
      <p:sp>
        <p:nvSpPr>
          <p:cNvPr id="316" name="Google Shape;31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4000">
                <a:latin typeface="Open Sans"/>
                <a:ea typeface="Open Sans"/>
                <a:cs typeface="Open Sans"/>
                <a:sym typeface="Open Sans"/>
              </a:rPr>
              <a:t>REFERÊNCIAS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317" name="Google Shape;317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6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3" name="Google Shape;323;p36"/>
          <p:cNvSpPr txBox="1"/>
          <p:nvPr>
            <p:ph type="title"/>
          </p:nvPr>
        </p:nvSpPr>
        <p:spPr>
          <a:xfrm>
            <a:off x="1" y="1692913"/>
            <a:ext cx="9143999" cy="333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6000">
                <a:latin typeface="Open Sans"/>
                <a:ea typeface="Open Sans"/>
                <a:cs typeface="Open Sans"/>
                <a:sym typeface="Open Sans"/>
              </a:rPr>
              <a:t>Obrigado(a)!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36"/>
          <p:cNvSpPr/>
          <p:nvPr/>
        </p:nvSpPr>
        <p:spPr>
          <a:xfrm rot="5400000">
            <a:off x="1989784" y="-1989783"/>
            <a:ext cx="2653231" cy="6632797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6"/>
          <p:cNvSpPr/>
          <p:nvPr/>
        </p:nvSpPr>
        <p:spPr>
          <a:xfrm rot="-5400000">
            <a:off x="4500986" y="2214986"/>
            <a:ext cx="2653231" cy="6632797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326" name="Google Shape;3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5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01" name="Google Shape;101;p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2" name="Google Shape;102;p15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2175"/>
            <a:ext cx="50577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IoT (Internet das Coisas):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pt-BR" sz="1500"/>
              <a:t>Expansão para objetos do dia a dia, não se limitando apenas a computadores.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Aplicações Vislumbradas para IoT: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pt-BR" sz="1500"/>
              <a:t>Relação com o conceito de "Big Data", envolvendo grande volume de dados gerados e coletados continuamente.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500"/>
              <a:t>Apache Flink: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Mecanismo de código aberto para processamento distribuído de dados ilimitados e limitados.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Foco em streaming, baixa latência, execução de cálculos na memória e alta disponibilidade.</a:t>
            </a:r>
            <a:endParaRPr sz="5900"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Glossário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00" y="1647825"/>
            <a:ext cx="2343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6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3" name="Google Shape;113;p16"/>
          <p:cNvSpPr/>
          <p:nvPr/>
        </p:nvSpPr>
        <p:spPr>
          <a:xfrm rot="5400000">
            <a:off x="1989848" y="-19897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 rot="-5400000">
            <a:off x="4500953" y="22150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1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4500">
                <a:latin typeface="Open Sans"/>
                <a:ea typeface="Open Sans"/>
                <a:cs typeface="Open Sans"/>
                <a:sym typeface="Open Sans"/>
              </a:rPr>
              <a:t>Proposta de Solução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22" name="Google Shape;122;p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3" name="Google Shape;123;p17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914400" y="1417650"/>
            <a:ext cx="6010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Objetivo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 construção de um sistema em tempo real para análise e geração de métricas baseadas em dados de temperatura residenciais, coletados periodicamente por sensores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30" y="3143250"/>
            <a:ext cx="3376600" cy="31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8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4" name="Google Shape;134;p18"/>
          <p:cNvSpPr/>
          <p:nvPr/>
        </p:nvSpPr>
        <p:spPr>
          <a:xfrm rot="5400000">
            <a:off x="1989848" y="-19897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 rot="-5400000">
            <a:off x="4500953" y="2215050"/>
            <a:ext cx="2653200" cy="6632700"/>
          </a:xfrm>
          <a:prstGeom prst="rtTriangle">
            <a:avLst/>
          </a:prstGeom>
          <a:solidFill>
            <a:srgbClr val="007E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_UFG_cor_completa_horizontal.png"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488526"/>
            <a:ext cx="1953080" cy="13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type="title"/>
          </p:nvPr>
        </p:nvSpPr>
        <p:spPr>
          <a:xfrm>
            <a:off x="1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4500">
                <a:latin typeface="Open Sans"/>
                <a:ea typeface="Open Sans"/>
                <a:cs typeface="Open Sans"/>
                <a:sym typeface="Open Sans"/>
              </a:rPr>
              <a:t>Metodologia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9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43" name="Google Shape;143;p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4" name="Google Shape;144;p19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914400" y="1417650"/>
            <a:ext cx="6010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 construção de um pipeline na biblioteca de Python, PyFlink, que seja capaz de receber os dados coletados, analisá-los sistematicamente, gerar métricas em cima da coletas e ser capaz de apresentar dashboards de simples entendimento para informar o usuário da interface.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320418"/>
            <a:ext cx="4654526" cy="2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55" name="Google Shape;155;p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arca_UFG_cor_completa_horizontal.png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type="title"/>
          </p:nvPr>
        </p:nvSpPr>
        <p:spPr>
          <a:xfrm>
            <a:off x="1" y="1692913"/>
            <a:ext cx="914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lang="pt-BR" sz="4500">
                <a:latin typeface="Open Sans"/>
                <a:ea typeface="Open Sans"/>
                <a:cs typeface="Open Sans"/>
                <a:sym typeface="Open Sans"/>
              </a:rPr>
              <a:t>Apache Flink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0" y="914400"/>
            <a:ext cx="3333425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1"/>
          <p:cNvCxnSpPr/>
          <p:nvPr/>
        </p:nvCxnSpPr>
        <p:spPr>
          <a:xfrm>
            <a:off x="9144000" y="4663295"/>
            <a:ext cx="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66" name="Google Shape;166;p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67" name="Google Shape;167;p21"/>
            <p:cNvSpPr/>
            <p:nvPr/>
          </p:nvSpPr>
          <p:spPr>
            <a:xfrm>
              <a:off x="0" y="0"/>
              <a:ext cx="6863400" cy="6858000"/>
            </a:xfrm>
            <a:prstGeom prst="rtTriangle">
              <a:avLst/>
            </a:prstGeom>
            <a:solidFill>
              <a:srgbClr val="B9D0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flipH="1">
              <a:off x="4585200" y="4320227"/>
              <a:ext cx="4558800" cy="2537700"/>
            </a:xfrm>
            <a:prstGeom prst="rtTriangle">
              <a:avLst/>
            </a:prstGeom>
            <a:solidFill>
              <a:srgbClr val="B9D1E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790700"/>
            <a:ext cx="63819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Tolerância a Falha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s no Apache Flink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Mecanismos: pontos de verificação automáticos e sob demanda.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Assincronia: Captura de snapshot sem interromper o processamento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Benefícios: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Processamento de conjuntos ilimitados/limitados na mesma interface.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Execução em grande escala, paralela em várias máquinas.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Desempenho na memória, cálculos acessando dados locais.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Consistência de estado exatamente uma vez após falhas.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Conectores variados para sistemas populares.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Abstração flexível na interface de programação.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_UFG_cor_completa_horizontal.png"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3545" y="6036531"/>
            <a:ext cx="900870" cy="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