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74" r:id="rId7"/>
    <p:sldId id="276" r:id="rId8"/>
    <p:sldId id="277" r:id="rId9"/>
    <p:sldId id="279" r:id="rId10"/>
    <p:sldId id="278" r:id="rId11"/>
    <p:sldId id="273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0C81B-9DC6-4C7A-BDCF-52F3C80D72CF}" v="51" dt="2019-10-15T22:53:22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8"/>
  </p:normalViewPr>
  <p:slideViewPr>
    <p:cSldViewPr snapToGrid="0" snapToObjects="1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92F4663-87B5-401A-A682-BBED3252BA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868A3-9809-4B14-8FB8-94E91F877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16B3-C473-4384-B7FF-8ADD7F75C1FE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42B0EB-D69D-4F20-BD67-3C0F6D1AB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F2B68A-2645-47F4-9216-FEF50B8251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A526-FC71-4A9B-B98A-8EACD2FD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1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0A12-4F39-4D5A-823C-D0602A4169DC}" type="datetimeFigureOut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C675-7F8E-41EF-826B-CC35F9060C9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413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203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69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89D7FE2-55E6-4A94-A599-2CA89A5E779D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7669B-3EE2-4B4C-A7B9-964941A33102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6A532-0076-423B-8B0F-F6455E232C3E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A2A5-BE05-49A1-B5A0-AD6E89B8A580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4DA48DE-9B58-43A3-AF1F-472F9E49DE1C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F9AF9-570D-49F5-96C2-5581B7428804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C253-10A7-45F4-A4A9-F8652D90FC14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0B9ECA-8173-49BF-AEFF-A465915BFDF3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73394-C751-4494-9506-FF8182F7CC08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C06315D-7CFF-4589-99E0-03B5F2A8041A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05143-6051-4A0B-BBDD-A5308ED862D8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583A29BD-C430-46D9-8F5D-894C4207287A}" type="datetime1">
              <a:rPr lang="pt-BR" noProof="0" smtClean="0"/>
              <a:t>15/10/2019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649691"/>
            <a:ext cx="2698619" cy="2236989"/>
          </a:xfrm>
        </p:spPr>
        <p:txBody>
          <a:bodyPr rtlCol="0">
            <a:normAutofit/>
          </a:bodyPr>
          <a:lstStyle/>
          <a:p>
            <a:pPr rtl="0"/>
            <a:r>
              <a:rPr lang="pt-BR" sz="2800" i="1" dirty="0"/>
              <a:t>Extração de dados</a:t>
            </a:r>
            <a:br>
              <a:rPr lang="pt-BR" sz="2800" i="1" dirty="0"/>
            </a:br>
            <a:r>
              <a:rPr lang="pt-BR" sz="2800" i="1" dirty="0"/>
              <a:t>relacionados </a:t>
            </a:r>
            <a:br>
              <a:rPr lang="pt-BR" sz="2800" i="1" dirty="0"/>
            </a:br>
            <a:r>
              <a:rPr lang="pt-BR" sz="2800" i="1" dirty="0"/>
              <a:t>a saúde mental</a:t>
            </a:r>
            <a:endParaRPr lang="pt-BR" sz="2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3956279"/>
            <a:ext cx="2698619" cy="1086237"/>
          </a:xfrm>
        </p:spPr>
        <p:txBody>
          <a:bodyPr rtlCol="0">
            <a:normAutofit/>
          </a:bodyPr>
          <a:lstStyle/>
          <a:p>
            <a:pPr rtl="0">
              <a:lnSpc>
                <a:spcPct val="102000"/>
              </a:lnSpc>
              <a:spcAft>
                <a:spcPts val="600"/>
              </a:spcAft>
            </a:pPr>
            <a:r>
              <a:rPr lang="pt-BR" sz="1400"/>
              <a:t>Utilização da biblioteca </a:t>
            </a:r>
            <a:r>
              <a:rPr lang="pt-BR" sz="1400" i="1"/>
              <a:t>Scrapy para extração de dados relacionados a saúde mental dos repositórios da UFPE</a:t>
            </a:r>
            <a:r>
              <a:rPr lang="pt-BR" sz="1400"/>
              <a:t> </a:t>
            </a:r>
          </a:p>
          <a:p>
            <a:pPr rtl="0">
              <a:lnSpc>
                <a:spcPct val="102000"/>
              </a:lnSpc>
              <a:spcAft>
                <a:spcPts val="600"/>
              </a:spcAft>
            </a:pPr>
            <a:endParaRPr lang="pt-BR" sz="140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467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1B07395-B6CF-4825-BD38-A797FD16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486" y="2847217"/>
            <a:ext cx="1453027" cy="1453027"/>
          </a:xfr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EF83305-D10D-4DD9-898B-DDC9DB8C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76" y="2794463"/>
            <a:ext cx="1453027" cy="14530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C0C3E9-76EB-4065-A3E6-13CC6C26D1FD}"/>
              </a:ext>
            </a:extLst>
          </p:cNvPr>
          <p:cNvSpPr txBox="1"/>
          <p:nvPr/>
        </p:nvSpPr>
        <p:spPr>
          <a:xfrm>
            <a:off x="4825218" y="4652595"/>
            <a:ext cx="27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Muitos repositórios não relacionados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16176-CDCD-4645-8349-35767FAF59A8}"/>
              </a:ext>
            </a:extLst>
          </p:cNvPr>
          <p:cNvSpPr txBox="1"/>
          <p:nvPr/>
        </p:nvSpPr>
        <p:spPr>
          <a:xfrm>
            <a:off x="8025690" y="4791094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inconsistentes</a:t>
            </a: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46A3A4A-A135-4098-ACD5-8D40D90B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68" y="3271171"/>
            <a:ext cx="420452" cy="4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B07395-B6CF-4825-BD38-A797FD16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376190" y="1561960"/>
            <a:ext cx="843878" cy="84387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C0C3E9-76EB-4065-A3E6-13CC6C26D1FD}"/>
              </a:ext>
            </a:extLst>
          </p:cNvPr>
          <p:cNvSpPr txBox="1"/>
          <p:nvPr/>
        </p:nvSpPr>
        <p:spPr>
          <a:xfrm>
            <a:off x="8446144" y="2586625"/>
            <a:ext cx="270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Buscar todos os repositórios relacionados a saúde mental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16176-CDCD-4645-8349-35767FAF59A8}"/>
              </a:ext>
            </a:extLst>
          </p:cNvPr>
          <p:cNvSpPr txBox="1"/>
          <p:nvPr/>
        </p:nvSpPr>
        <p:spPr>
          <a:xfrm>
            <a:off x="8507906" y="5472206"/>
            <a:ext cx="2700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Padronizar os dados</a:t>
            </a: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46A3A4A-A135-4098-ACD5-8D40D90B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79" y="3363540"/>
            <a:ext cx="420452" cy="420452"/>
          </a:xfrm>
          <a:prstGeom prst="rect">
            <a:avLst/>
          </a:prstGeom>
        </p:spPr>
      </p:pic>
      <p:pic>
        <p:nvPicPr>
          <p:cNvPr id="18" name="Espaço Reservado para Conteúdo 4">
            <a:extLst>
              <a:ext uri="{FF2B5EF4-FFF2-40B4-BE49-F238E27FC236}">
                <a16:creationId xmlns:a16="http://schemas.microsoft.com/office/drawing/2014/main" id="{F217656C-686E-4CB4-8827-50126DBC42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50828" y="2702486"/>
            <a:ext cx="1453027" cy="1453027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3385BE0-B28B-45CD-8949-AB527EFF976F}"/>
              </a:ext>
            </a:extLst>
          </p:cNvPr>
          <p:cNvCxnSpPr/>
          <p:nvPr/>
        </p:nvCxnSpPr>
        <p:spPr>
          <a:xfrm>
            <a:off x="8348870" y="3495667"/>
            <a:ext cx="26504" cy="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F6C25D-20AC-4F62-8478-736B9B08BB14}"/>
              </a:ext>
            </a:extLst>
          </p:cNvPr>
          <p:cNvSpPr txBox="1"/>
          <p:nvPr/>
        </p:nvSpPr>
        <p:spPr>
          <a:xfrm>
            <a:off x="3781320" y="4530930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 CRAWLER</a:t>
            </a:r>
          </a:p>
        </p:txBody>
      </p:sp>
      <p:pic>
        <p:nvPicPr>
          <p:cNvPr id="30" name="Espaço Reservado para Conteúdo 4">
            <a:extLst>
              <a:ext uri="{FF2B5EF4-FFF2-40B4-BE49-F238E27FC236}">
                <a16:creationId xmlns:a16="http://schemas.microsoft.com/office/drawing/2014/main" id="{6596BBF2-EA74-4756-B43F-6D708CF69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436466" y="4359735"/>
            <a:ext cx="843878" cy="843878"/>
          </a:xfrm>
          <a:prstGeom prst="rect">
            <a:avLst/>
          </a:prstGeom>
        </p:spPr>
      </p:pic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4D04D5E-EB7E-497D-AEA0-51C1CE1EB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383" y="2882258"/>
            <a:ext cx="1338165" cy="13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dirty="0"/>
              <a:t>Ferramentas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B07395-B6CF-4825-BD38-A797FD16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69486" y="2847217"/>
            <a:ext cx="1453027" cy="145302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F83305-D10D-4DD9-898B-DDC9DB8C1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713166" y="2728377"/>
            <a:ext cx="1326043" cy="1690705"/>
          </a:xfrm>
          <a:prstGeom prst="rect">
            <a:avLst/>
          </a:prstGeom>
          <a:noFill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C0C3E9-76EB-4065-A3E6-13CC6C26D1FD}"/>
              </a:ext>
            </a:extLst>
          </p:cNvPr>
          <p:cNvSpPr txBox="1"/>
          <p:nvPr/>
        </p:nvSpPr>
        <p:spPr>
          <a:xfrm>
            <a:off x="4792520" y="4779699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Linguagem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16176-CDCD-4645-8349-35767FAF59A8}"/>
              </a:ext>
            </a:extLst>
          </p:cNvPr>
          <p:cNvSpPr txBox="1"/>
          <p:nvPr/>
        </p:nvSpPr>
        <p:spPr>
          <a:xfrm>
            <a:off x="8025690" y="4791094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Biblioteca </a:t>
            </a:r>
            <a:r>
              <a:rPr lang="pt-BR" i="1" dirty="0" err="1"/>
              <a:t>Scrapy</a:t>
            </a:r>
            <a:endParaRPr lang="pt-BR" i="1" dirty="0"/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46A3A4A-A135-4098-ACD5-8D40D90B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868" y="3271171"/>
            <a:ext cx="420452" cy="4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dirty="0"/>
              <a:t>Desenvolvimento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F83305-D10D-4DD9-898B-DDC9DB8C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13276" y="3071133"/>
            <a:ext cx="977598" cy="977598"/>
          </a:xfrm>
          <a:prstGeom prst="rect">
            <a:avLst/>
          </a:prstGeom>
          <a:noFill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16176-CDCD-4645-8349-35767FAF59A8}"/>
              </a:ext>
            </a:extLst>
          </p:cNvPr>
          <p:cNvSpPr txBox="1"/>
          <p:nvPr/>
        </p:nvSpPr>
        <p:spPr>
          <a:xfrm>
            <a:off x="3760670" y="4450370"/>
            <a:ext cx="135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Definição da URL inicial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FF3647A-A20E-4E6D-ACEF-EC7CC4E8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7026" y="3053470"/>
            <a:ext cx="977598" cy="977598"/>
          </a:xfrm>
          <a:prstGeom prst="rect">
            <a:avLst/>
          </a:prstGeom>
          <a:noFill/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295BF7-C77D-49D2-B04D-BC4594DA793B}"/>
              </a:ext>
            </a:extLst>
          </p:cNvPr>
          <p:cNvSpPr txBox="1"/>
          <p:nvPr/>
        </p:nvSpPr>
        <p:spPr>
          <a:xfrm>
            <a:off x="5844419" y="4432707"/>
            <a:ext cx="15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Seleção dos Artigos</a:t>
            </a:r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A65DE04-6CB2-4FAE-B907-FF430B50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27" y="3338508"/>
            <a:ext cx="309970" cy="3099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C961508-CD2A-4220-A7CA-A6B31CD619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87210" y="3024325"/>
            <a:ext cx="977598" cy="977598"/>
          </a:xfrm>
          <a:prstGeom prst="rect">
            <a:avLst/>
          </a:prstGeom>
          <a:noFill/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A53DE21-BC99-492E-BA05-00B9940D0718}"/>
              </a:ext>
            </a:extLst>
          </p:cNvPr>
          <p:cNvSpPr txBox="1"/>
          <p:nvPr/>
        </p:nvSpPr>
        <p:spPr>
          <a:xfrm>
            <a:off x="7934603" y="4294207"/>
            <a:ext cx="168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Regular </a:t>
            </a:r>
            <a:r>
              <a:rPr lang="pt-BR" i="1" dirty="0" err="1"/>
              <a:t>Expressions</a:t>
            </a:r>
            <a:r>
              <a:rPr lang="pt-BR" i="1" dirty="0"/>
              <a:t>  </a:t>
            </a:r>
            <a:r>
              <a:rPr lang="pt-BR" dirty="0"/>
              <a:t>para extrair dados</a:t>
            </a:r>
            <a:endParaRPr lang="pt-BR" i="1" dirty="0"/>
          </a:p>
        </p:txBody>
      </p:sp>
      <p:pic>
        <p:nvPicPr>
          <p:cNvPr id="19" name="Imagem 1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176FD5C-2077-4030-87A8-D83BBCBFC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11" y="3309363"/>
            <a:ext cx="309970" cy="3099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30AE1F-CB4C-4E26-94EE-24D8838899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448540" y="3017364"/>
            <a:ext cx="977598" cy="977598"/>
          </a:xfrm>
          <a:prstGeom prst="rect">
            <a:avLst/>
          </a:prstGeom>
          <a:noFill/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753FF84-AF00-44F7-8693-1D0F1DA353FE}"/>
              </a:ext>
            </a:extLst>
          </p:cNvPr>
          <p:cNvSpPr txBox="1"/>
          <p:nvPr/>
        </p:nvSpPr>
        <p:spPr>
          <a:xfrm>
            <a:off x="10001362" y="4378961"/>
            <a:ext cx="188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Armazenamento dos resultados em arquivo JSON</a:t>
            </a:r>
          </a:p>
        </p:txBody>
      </p:sp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74CEE4B-6F9F-4BC3-8859-92767E4EC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41" y="3302402"/>
            <a:ext cx="30997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i="1" dirty="0"/>
              <a:t>Regular </a:t>
            </a:r>
            <a:r>
              <a:rPr lang="pt-BR" i="1" dirty="0" err="1"/>
              <a:t>Expressions</a:t>
            </a:r>
            <a:endParaRPr lang="pt-BR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B982C5B7-8388-47C6-A2ED-591223F4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737" y="2544416"/>
            <a:ext cx="7608936" cy="332298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regex_title</a:t>
            </a:r>
            <a:r>
              <a:rPr lang="en-US" dirty="0"/>
              <a:t> = </a:t>
            </a:r>
            <a:r>
              <a:rPr lang="en-US" dirty="0" err="1"/>
              <a:t>re.compile</a:t>
            </a:r>
            <a:r>
              <a:rPr lang="en-US" dirty="0"/>
              <a:t>( 'Title: &lt;/td&gt;&lt;td  class=\"</a:t>
            </a:r>
            <a:r>
              <a:rPr lang="en-US" dirty="0" err="1"/>
              <a:t>metadataFieldValue</a:t>
            </a:r>
            <a:r>
              <a:rPr lang="en-US" dirty="0"/>
              <a:t>\"&gt;([^&lt;]+)')</a:t>
            </a:r>
          </a:p>
          <a:p>
            <a:r>
              <a:rPr lang="en-US" dirty="0" err="1"/>
              <a:t>regex_author</a:t>
            </a:r>
            <a:r>
              <a:rPr lang="en-US" dirty="0"/>
              <a:t> = </a:t>
            </a:r>
            <a:r>
              <a:rPr lang="en-US" dirty="0" err="1"/>
              <a:t>re.compile</a:t>
            </a:r>
            <a:r>
              <a:rPr lang="en-US" dirty="0"/>
              <a:t>(  'Authors: &lt;/td&gt;&lt;td class=\"</a:t>
            </a:r>
            <a:r>
              <a:rPr lang="en-US" dirty="0" err="1"/>
              <a:t>metadataFieldValue</a:t>
            </a:r>
            <a:r>
              <a:rPr lang="en-US" dirty="0"/>
              <a:t>\"&gt;(?:&lt;\s*a[^&gt;]*&gt;(.*),(.*)&lt;\s*/\s*a&gt;)')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CA5A6A-DE8B-4D2A-8947-306EDBE8EFB6}"/>
              </a:ext>
            </a:extLst>
          </p:cNvPr>
          <p:cNvSpPr txBox="1"/>
          <p:nvPr/>
        </p:nvSpPr>
        <p:spPr>
          <a:xfrm>
            <a:off x="3813737" y="2279374"/>
            <a:ext cx="760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Grupo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0B11048-8009-4D74-A082-927FE43A4630}"/>
              </a:ext>
            </a:extLst>
          </p:cNvPr>
          <p:cNvSpPr txBox="1"/>
          <p:nvPr/>
        </p:nvSpPr>
        <p:spPr>
          <a:xfrm>
            <a:off x="3813737" y="1789043"/>
            <a:ext cx="375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Categorias de </a:t>
            </a:r>
            <a:r>
              <a:rPr lang="pt-BR" b="1" dirty="0" err="1"/>
              <a:t>Metacaracteres</a:t>
            </a:r>
            <a:r>
              <a:rPr lang="pt-BR" dirty="0"/>
              <a:t>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BABE33-E97B-4047-8793-EEB29291DCDF}"/>
              </a:ext>
            </a:extLst>
          </p:cNvPr>
          <p:cNvSpPr txBox="1"/>
          <p:nvPr/>
        </p:nvSpPr>
        <p:spPr>
          <a:xfrm>
            <a:off x="3813736" y="3250960"/>
            <a:ext cx="375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67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7D41F6-364C-4F8D-BF05-0FB17FF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E06267-BFF9-4F33-965A-D8B44FDD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321" y="1428750"/>
            <a:ext cx="694413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"Demanda de Saúde Mental na Estratégia Saúde da Família em Recife-PE: Aspectos Epidemiológicos"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Aluska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Mirtes Araujo Souza"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"Saúde Mental"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"Programa Saúde da Família"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"Educação em Saúde"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"Enfermagem Psiquiátrica"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"Dec-2013"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"abstract"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Saúde Mental no Brasil é constituída por serviços assistenciais de base comunitária, implantados ..."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"uri"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"https://repositorio.ufpe.br/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/123456789/11061"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"Dissertações de Mestrado"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ulher carregando pasta executiva seguindo o caminho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Forma liv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a liv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2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Heitor Gabriel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Mateus Rodrigues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Muriel Souza da Cruz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8DA00A-CFFC-4AAA-9BDC-175E4763BA9F}"/>
              </a:ext>
            </a:extLst>
          </p:cNvPr>
          <p:cNvSpPr txBox="1"/>
          <p:nvPr/>
        </p:nvSpPr>
        <p:spPr>
          <a:xfrm>
            <a:off x="31825" y="6509024"/>
            <a:ext cx="849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Centro Universitário Luterano de Palmas – Linguagens Formais (2019.2)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Franklin Gothic Book</vt:lpstr>
      <vt:lpstr>Cortar</vt:lpstr>
      <vt:lpstr>Extração de dados relacionados  a saúde mental</vt:lpstr>
      <vt:lpstr>Problema</vt:lpstr>
      <vt:lpstr>Solução</vt:lpstr>
      <vt:lpstr>Ferramentas</vt:lpstr>
      <vt:lpstr>Desenvolvimento</vt:lpstr>
      <vt:lpstr>Regular Expressions</vt:lpstr>
      <vt:lpstr>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2019-10-15T19:20:19Z</dcterms:created>
  <dcterms:modified xsi:type="dcterms:W3CDTF">2019-10-15T22:55:10Z</dcterms:modified>
</cp:coreProperties>
</file>