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o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ora-bold.fntdata"/><Relationship Id="rId11" Type="http://schemas.openxmlformats.org/officeDocument/2006/relationships/font" Target="fonts/Roboto-regular.fntdata"/><Relationship Id="rId22" Type="http://schemas.openxmlformats.org/officeDocument/2006/relationships/font" Target="fonts/Lora-boldItalic.fntdata"/><Relationship Id="rId10" Type="http://schemas.openxmlformats.org/officeDocument/2006/relationships/slide" Target="slides/slide5.xml"/><Relationship Id="rId21" Type="http://schemas.openxmlformats.org/officeDocument/2006/relationships/font" Target="fonts/Lora-italic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ora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021e0042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021e0042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3e047797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3e047797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3e047797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3e047797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5adf9dfb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5adf9dfb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harvard.edu" TargetMode="External"/><Relationship Id="rId4" Type="http://schemas.openxmlformats.org/officeDocument/2006/relationships/hyperlink" Target="https://cs50.harvard.edu/ai" TargetMode="External"/><Relationship Id="rId5" Type="http://schemas.openxmlformats.org/officeDocument/2006/relationships/hyperlink" Target="https://courses.dce.harvard.edu" TargetMode="External"/><Relationship Id="rId6" Type="http://schemas.openxmlformats.org/officeDocument/2006/relationships/hyperlink" Target="https://online.hbs.edu" TargetMode="External"/><Relationship Id="rId7" Type="http://schemas.openxmlformats.org/officeDocument/2006/relationships/hyperlink" Target="https://ubsocial.github.io" TargetMode="External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s50.ai" TargetMode="External"/><Relationship Id="rId4" Type="http://schemas.openxmlformats.org/officeDocument/2006/relationships/hyperlink" Target="https://edstem.org/us/courses/176/discussion" TargetMode="External"/><Relationship Id="rId5" Type="http://schemas.openxmlformats.org/officeDocument/2006/relationships/hyperlink" Target="https://edstem.org/us/courses/176/discussion" TargetMode="External"/><Relationship Id="rId6" Type="http://schemas.openxmlformats.org/officeDocument/2006/relationships/hyperlink" Target="https://edstem.org/us/courses/176/discussion" TargetMode="External"/><Relationship Id="rId7" Type="http://schemas.openxmlformats.org/officeDocument/2006/relationships/hyperlink" Target="https://cs50.dev" TargetMode="External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178700" y="2390025"/>
            <a:ext cx="6786600" cy="107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CS50AI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with </a:t>
            </a:r>
            <a:r>
              <a:rPr lang="pt-BR" sz="34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Python</a:t>
            </a:r>
            <a:endParaRPr sz="34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54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6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868900" y="4680800"/>
            <a:ext cx="3406200" cy="46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5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717" l="41534" r="0" t="13074"/>
          <a:stretch/>
        </p:blipFill>
        <p:spPr>
          <a:xfrm>
            <a:off x="3692050" y="759600"/>
            <a:ext cx="1759900" cy="16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25918" l="32638" r="32066" t="17711"/>
          <a:stretch/>
        </p:blipFill>
        <p:spPr>
          <a:xfrm>
            <a:off x="8381550" y="76200"/>
            <a:ext cx="686252" cy="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CS50 de Harvard é uma série de cursos introdutórios de ciência da computação;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 CS50's Introduction to Artificial Intelligence with Python é curso que ensina fundamentos de inteligência artificial, incluindo algoritmos de busca, aprendizado de máquina, e processamento de linguagem natural, utilizando a linguagem Python;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Transmitido de forma online;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Duração média de 7 semanas, um capítulo por semana;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Cada semana possui desafio de código, para submissão, onde considera-se estilização do código e eficácia da lógica do algoritmo;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 da playlist é compartilhar as resoluções dos desafios de códigos.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CS50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Harvard University: 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https://www.harvard.edu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CS50AI with Python: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https://cs50.harvard.edu/ai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Harvard </a:t>
            </a: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Extension/Summer School (DCE):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https://courses.dce.harvard.edu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Harvard Business School (HBS):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https://online.hbs.edu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UB Social: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https://ubsocial.github.io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Plataformas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0" y="765000"/>
            <a:ext cx="7783800" cy="43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CS50AI para ChatGPT: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https://cs50.ai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Fórum ED de discussões: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/e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dstem.org/us/courses/176/discussion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just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pt-BR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Visual Studio Code: </a:t>
            </a:r>
            <a:r>
              <a:rPr lang="pt-BR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https://cs50.dev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44400" y="5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rPr>
              <a:t>Recursos</a:t>
            </a:r>
            <a:endParaRPr sz="30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40300" y="55576"/>
            <a:ext cx="480400" cy="4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7"/>
          <p:cNvGrpSpPr/>
          <p:nvPr/>
        </p:nvGrpSpPr>
        <p:grpSpPr>
          <a:xfrm>
            <a:off x="2604909" y="1455889"/>
            <a:ext cx="3934202" cy="2079302"/>
            <a:chOff x="2889300" y="1292225"/>
            <a:chExt cx="3487149" cy="1812976"/>
          </a:xfrm>
        </p:grpSpPr>
        <p:pic>
          <p:nvPicPr>
            <p:cNvPr id="85" name="Google Shape;85;p17"/>
            <p:cNvPicPr preferRelativeResize="0"/>
            <p:nvPr/>
          </p:nvPicPr>
          <p:blipFill rotWithShape="1">
            <a:blip r:embed="rId3">
              <a:alphaModFix/>
            </a:blip>
            <a:srcRect b="15811" l="3566" r="60040" t="21641"/>
            <a:stretch/>
          </p:blipFill>
          <p:spPr>
            <a:xfrm>
              <a:off x="2889300" y="1292225"/>
              <a:ext cx="1581676" cy="18129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 rotWithShape="1">
            <a:blip r:embed="rId4">
              <a:alphaModFix/>
            </a:blip>
            <a:srcRect b="26230" l="32490" r="32065" t="16334"/>
            <a:stretch/>
          </p:blipFill>
          <p:spPr>
            <a:xfrm>
              <a:off x="4450825" y="1337421"/>
              <a:ext cx="1925624" cy="17553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17"/>
          <p:cNvSpPr txBox="1"/>
          <p:nvPr>
            <p:ph idx="4294967295" type="subTitle"/>
          </p:nvPr>
        </p:nvSpPr>
        <p:spPr>
          <a:xfrm>
            <a:off x="2780850" y="4550100"/>
            <a:ext cx="35823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Mateus Schwede</a:t>
            </a:r>
            <a:endParaRPr sz="12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solidFill>
                  <a:srgbClr val="B7B7B7"/>
                </a:solidFill>
                <a:latin typeface="Lato"/>
                <a:ea typeface="Lato"/>
                <a:cs typeface="Lato"/>
                <a:sym typeface="Lato"/>
              </a:rPr>
              <a:t>HBS ID 202400167108 - DCE ID @00963203</a:t>
            </a:r>
            <a:endParaRPr sz="700">
              <a:solidFill>
                <a:srgbClr val="B7B7B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