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1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967959"/>
            <a:ext cx="7772400" cy="1915372"/>
          </a:xfrm>
          <a:prstGeom prst="rect">
            <a:avLst/>
          </a:prstGeom>
          <a:noFill/>
          <a:ln>
            <a:noFill/>
          </a:ln>
        </p:spPr>
        <p:txBody>
          <a:bodyPr spcFirstLastPara="1" wrap="square" lIns="45700" tIns="45700" rIns="45700" bIns="45700" anchor="b" anchorCtr="0">
            <a:normAutofit fontScale="90000"/>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br>
              <a:rPr lang="en-US" sz="2900" b="0" dirty="0"/>
            </a:br>
            <a:r>
              <a:rPr lang="en-US" sz="2900" b="0" dirty="0"/>
              <a:t>Matthew’s Analysis’ </a:t>
            </a:r>
            <a:endParaRP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Matthew Hall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In conclusion, I found that using a sample size of 20 houses we were able to make a simple yet strongly correlated result set pointing out the 5 most influential attributes and were able to model that and compare against test data, just the same. If we were to later improve on results, more testing of the same nature and larger data sets would help further prove our theory that we discovered in this project.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Through this project I have learned how to effectively size up, correlate, and suggest attributes that will help influence a dependent variable in a data set using linear regression. Although a small sample size the template is reusable and scalable for other linear regression models.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Using a sample data set of houses with over 80 columns, our ask was to improve upon a model Dr. W had shown that had a somewhat decent correlation off of two attributes.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This project selects </a:t>
            </a:r>
            <a:r>
              <a:rPr lang="en-US" sz="1800" b="1" dirty="0">
                <a:latin typeface="Arial"/>
                <a:cs typeface="Arial"/>
                <a:sym typeface="Arial"/>
              </a:rPr>
              <a:t>5</a:t>
            </a:r>
            <a:r>
              <a:rPr lang="en-US" sz="1800" dirty="0">
                <a:latin typeface="Arial"/>
                <a:cs typeface="Arial"/>
                <a:sym typeface="Arial"/>
              </a:rPr>
              <a:t> independent variables to be used in creating a confident home price prediction model using linear regression. I have plotted and described my results via this deck and a </a:t>
            </a:r>
            <a:r>
              <a:rPr lang="en-US" sz="1800" dirty="0" err="1">
                <a:latin typeface="Arial"/>
                <a:cs typeface="Arial"/>
                <a:sym typeface="Arial"/>
              </a:rPr>
              <a:t>jupyter</a:t>
            </a:r>
            <a:r>
              <a:rPr lang="en-US" sz="1800" dirty="0">
                <a:latin typeface="Arial"/>
                <a:cs typeface="Arial"/>
                <a:sym typeface="Arial"/>
              </a:rPr>
              <a:t> notebook.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 will walk through the analysis and creation of the model. In the following slides.</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We are working with a set of data with100 rows (houses/properties) by 82 columns. The last column (</a:t>
            </a:r>
            <a:r>
              <a:rPr lang="en-US" sz="1800" dirty="0" err="1">
                <a:latin typeface="Arial"/>
                <a:cs typeface="Arial"/>
                <a:sym typeface="Arial"/>
              </a:rPr>
              <a:t>SalePrice</a:t>
            </a:r>
            <a:r>
              <a:rPr lang="en-US" sz="1800" dirty="0">
                <a:latin typeface="Arial"/>
                <a:cs typeface="Arial"/>
                <a:sym typeface="Arial"/>
              </a:rPr>
              <a:t>) Is our dependent variable (y) throughout this project. We will be selecting 5 independent variables (x) to correlate toward predicting y / </a:t>
            </a:r>
            <a:r>
              <a:rPr lang="en-US" sz="1800" dirty="0" err="1">
                <a:latin typeface="Arial"/>
                <a:cs typeface="Arial"/>
                <a:sym typeface="Arial"/>
              </a:rPr>
              <a:t>SalePrice</a:t>
            </a:r>
            <a:r>
              <a:rPr lang="en-US" sz="1800" dirty="0">
                <a:latin typeface="Arial"/>
                <a:cs typeface="Arial"/>
                <a:sym typeface="Arial"/>
              </a:rPr>
              <a:t>. </a:t>
            </a:r>
          </a:p>
          <a:p>
            <a:pPr marL="0" lvl="0" indent="0" algn="ctr"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I will be using the top correlated fields because they not only returned a strong correlation but had few nulls in the data set. I felt these attributes would be relevant to help assume Sale Price because of a stronger correlation to Sale Price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49306" cy="744215"/>
          </a:xfrm>
          <a:prstGeom prst="rect">
            <a:avLst/>
          </a:prstGeom>
          <a:noFill/>
          <a:ln>
            <a:noFill/>
          </a:ln>
        </p:spPr>
        <p:txBody>
          <a:bodyPr spcFirstLastPara="1" wrap="square" lIns="45700" tIns="45700" rIns="45700" bIns="45700" anchor="t" anchorCtr="0">
            <a:normAutofit/>
          </a:bodyPr>
          <a:lstStyle/>
          <a:p>
            <a:pPr marL="0" lvl="0" indent="0" algn="ctr" rtl="0">
              <a:lnSpc>
                <a:spcPct val="90000"/>
              </a:lnSpc>
              <a:spcBef>
                <a:spcPts val="0"/>
              </a:spcBef>
              <a:spcAft>
                <a:spcPts val="0"/>
              </a:spcAft>
              <a:buClr>
                <a:srgbClr val="000000"/>
              </a:buClr>
              <a:buSzPts val="1800"/>
              <a:buNone/>
            </a:pPr>
            <a:r>
              <a:rPr lang="en-US" sz="1800" dirty="0">
                <a:latin typeface="Arial"/>
                <a:ea typeface="Arial"/>
                <a:cs typeface="Arial"/>
                <a:sym typeface="Arial"/>
              </a:rPr>
              <a:t>The below are print outs of the correlation values and data frames of the sample data set used. </a:t>
            </a: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pic>
        <p:nvPicPr>
          <p:cNvPr id="2050" name="Picture 2">
            <a:extLst>
              <a:ext uri="{FF2B5EF4-FFF2-40B4-BE49-F238E27FC236}">
                <a16:creationId xmlns:a16="http://schemas.microsoft.com/office/drawing/2014/main" id="{3D0F18B2-1106-B1EA-D450-3EC5FB8CA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225220"/>
            <a:ext cx="35433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5EA81B00-7FB0-253F-5187-267682191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553" y="2302933"/>
            <a:ext cx="29638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Numeric data is what we are using. Thankfully our most closely correlated columns are already of this value, otherwise we would have to modify our data set. Using .</a:t>
            </a:r>
            <a:r>
              <a:rPr lang="en-US" sz="1800" b="0" i="0" u="none" strike="noStrike" cap="none" dirty="0" err="1">
                <a:solidFill>
                  <a:srgbClr val="000000"/>
                </a:solidFill>
                <a:latin typeface="Arial"/>
                <a:ea typeface="Arial"/>
                <a:cs typeface="Arial"/>
                <a:sym typeface="Arial"/>
              </a:rPr>
              <a:t>corr</a:t>
            </a:r>
            <a:r>
              <a:rPr lang="en-US" sz="1800" dirty="0">
                <a:latin typeface="Arial"/>
                <a:ea typeface="Arial"/>
                <a:cs typeface="Arial"/>
                <a:sym typeface="Arial"/>
              </a:rPr>
              <a:t>() function we are able to pick out our top 5 (not including Sale Price) most closely correlated attributes that we can use for our model. </a:t>
            </a:r>
            <a:endParaRPr lang="en-US" sz="1800" b="0" i="0" u="none" strike="noStrike" cap="none" dirty="0">
              <a:solidFill>
                <a:srgbClr val="000000"/>
              </a:solidFill>
              <a:latin typeface="Arial"/>
              <a:ea typeface="Arial"/>
              <a:cs typeface="Arial"/>
              <a:sym typeface="Arial"/>
            </a:endParaRPr>
          </a:p>
          <a:p>
            <a:pPr marL="0" lvl="0" indent="0" algn="ctr"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These top 5 attributes are ‘</a:t>
            </a:r>
            <a:r>
              <a:rPr lang="en-US" sz="1800" dirty="0" err="1">
                <a:latin typeface="Arial"/>
                <a:cs typeface="Arial"/>
                <a:sym typeface="Arial"/>
              </a:rPr>
              <a:t>OverallQual</a:t>
            </a:r>
            <a:r>
              <a:rPr lang="en-US" sz="1800" dirty="0">
                <a:latin typeface="Arial"/>
                <a:cs typeface="Arial"/>
                <a:sym typeface="Arial"/>
              </a:rPr>
              <a:t>’, ‘</a:t>
            </a:r>
            <a:r>
              <a:rPr lang="en-US" sz="1800" dirty="0" err="1">
                <a:latin typeface="Arial"/>
                <a:cs typeface="Arial"/>
                <a:sym typeface="Arial"/>
              </a:rPr>
              <a:t>MasVnrArea</a:t>
            </a:r>
            <a:r>
              <a:rPr lang="en-US" sz="1800" dirty="0">
                <a:latin typeface="Arial"/>
                <a:cs typeface="Arial"/>
                <a:sym typeface="Arial"/>
              </a:rPr>
              <a:t>’, ‘</a:t>
            </a:r>
            <a:r>
              <a:rPr lang="en-US" sz="1800" dirty="0" err="1">
                <a:latin typeface="Arial"/>
                <a:cs typeface="Arial"/>
                <a:sym typeface="Arial"/>
              </a:rPr>
              <a:t>FullBath</a:t>
            </a:r>
            <a:r>
              <a:rPr lang="en-US" sz="1800" dirty="0">
                <a:latin typeface="Arial"/>
                <a:cs typeface="Arial"/>
                <a:sym typeface="Arial"/>
              </a:rPr>
              <a:t>’, ‘</a:t>
            </a:r>
            <a:r>
              <a:rPr lang="en-US" sz="1800" dirty="0" err="1">
                <a:latin typeface="Arial"/>
                <a:cs typeface="Arial"/>
                <a:sym typeface="Arial"/>
              </a:rPr>
              <a:t>TotRmsAbvGrd</a:t>
            </a:r>
            <a:r>
              <a:rPr lang="en-US" sz="1800" dirty="0">
                <a:latin typeface="Arial"/>
                <a:cs typeface="Arial"/>
                <a:sym typeface="Arial"/>
              </a:rPr>
              <a:t>’, and ‘</a:t>
            </a:r>
            <a:r>
              <a:rPr lang="en-US" sz="1800" dirty="0" err="1">
                <a:latin typeface="Arial"/>
                <a:cs typeface="Arial"/>
                <a:sym typeface="Arial"/>
              </a:rPr>
              <a:t>YearBuilt</a:t>
            </a:r>
            <a:r>
              <a:rPr lang="en-US" sz="1800" dirty="0">
                <a:latin typeface="Arial"/>
                <a:cs typeface="Arial"/>
                <a:sym typeface="Arial"/>
              </a:rPr>
              <a:t>’ in order respectively.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435133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	Here is the linear regression equation I used in abstract sense </a:t>
            </a: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Y = X</a:t>
            </a:r>
            <a:r>
              <a:rPr lang="en-US" sz="1000" dirty="0">
                <a:latin typeface="Arial"/>
                <a:cs typeface="Arial"/>
                <a:sym typeface="Arial"/>
              </a:rPr>
              <a:t>1</a:t>
            </a:r>
            <a:r>
              <a:rPr lang="el-GR" sz="1800" dirty="0">
                <a:latin typeface="Arial"/>
                <a:cs typeface="Arial"/>
                <a:sym typeface="Arial"/>
              </a:rPr>
              <a:t> β </a:t>
            </a:r>
            <a:r>
              <a:rPr lang="en-US" sz="1000" dirty="0">
                <a:latin typeface="Arial"/>
                <a:cs typeface="Arial"/>
                <a:sym typeface="Arial"/>
              </a:rPr>
              <a:t>1</a:t>
            </a:r>
            <a:r>
              <a:rPr lang="en-US" sz="1800" dirty="0">
                <a:latin typeface="Arial"/>
                <a:cs typeface="Arial"/>
                <a:sym typeface="Arial"/>
              </a:rPr>
              <a:t> + X</a:t>
            </a:r>
            <a:r>
              <a:rPr lang="en-US" sz="1000" dirty="0">
                <a:latin typeface="Arial"/>
                <a:cs typeface="Arial"/>
                <a:sym typeface="Arial"/>
              </a:rPr>
              <a:t>2</a:t>
            </a:r>
            <a:r>
              <a:rPr lang="el-GR" sz="1800" dirty="0">
                <a:latin typeface="Arial"/>
                <a:cs typeface="Arial"/>
                <a:sym typeface="Arial"/>
              </a:rPr>
              <a:t> β </a:t>
            </a:r>
            <a:r>
              <a:rPr lang="en-US" sz="1000" dirty="0">
                <a:latin typeface="Arial"/>
                <a:cs typeface="Arial"/>
                <a:sym typeface="Arial"/>
              </a:rPr>
              <a:t>2</a:t>
            </a:r>
            <a:r>
              <a:rPr lang="en-US" sz="1800" dirty="0">
                <a:latin typeface="Arial"/>
                <a:cs typeface="Arial"/>
                <a:sym typeface="Arial"/>
              </a:rPr>
              <a:t> + X</a:t>
            </a:r>
            <a:r>
              <a:rPr lang="en-US" sz="1000" dirty="0">
                <a:latin typeface="Arial"/>
                <a:cs typeface="Arial"/>
                <a:sym typeface="Arial"/>
              </a:rPr>
              <a:t>3</a:t>
            </a:r>
            <a:r>
              <a:rPr lang="el-GR" sz="1800" dirty="0">
                <a:latin typeface="Arial"/>
                <a:cs typeface="Arial"/>
                <a:sym typeface="Arial"/>
              </a:rPr>
              <a:t> β </a:t>
            </a:r>
            <a:r>
              <a:rPr lang="en-US" sz="1000" dirty="0">
                <a:latin typeface="Arial"/>
                <a:cs typeface="Arial"/>
                <a:sym typeface="Arial"/>
              </a:rPr>
              <a:t>3</a:t>
            </a:r>
            <a:r>
              <a:rPr lang="en-US" sz="1800" dirty="0">
                <a:latin typeface="Arial"/>
                <a:cs typeface="Arial"/>
                <a:sym typeface="Arial"/>
              </a:rPr>
              <a:t> +X</a:t>
            </a:r>
            <a:r>
              <a:rPr lang="en-US" sz="1000" dirty="0">
                <a:latin typeface="Arial"/>
                <a:cs typeface="Arial"/>
                <a:sym typeface="Arial"/>
              </a:rPr>
              <a:t>4</a:t>
            </a:r>
            <a:r>
              <a:rPr lang="el-GR" sz="1800" dirty="0">
                <a:latin typeface="Arial"/>
                <a:cs typeface="Arial"/>
                <a:sym typeface="Arial"/>
              </a:rPr>
              <a:t> β </a:t>
            </a:r>
            <a:r>
              <a:rPr lang="en-US" sz="1000" dirty="0">
                <a:latin typeface="Arial"/>
                <a:cs typeface="Arial"/>
                <a:sym typeface="Arial"/>
              </a:rPr>
              <a:t>4</a:t>
            </a:r>
            <a:r>
              <a:rPr lang="en-US" sz="1800" dirty="0">
                <a:latin typeface="Arial"/>
                <a:cs typeface="Arial"/>
                <a:sym typeface="Arial"/>
              </a:rPr>
              <a:t> + X</a:t>
            </a:r>
            <a:r>
              <a:rPr lang="en-US" sz="1000" dirty="0">
                <a:latin typeface="Arial"/>
                <a:cs typeface="Arial"/>
                <a:sym typeface="Arial"/>
              </a:rPr>
              <a:t>5</a:t>
            </a:r>
            <a:r>
              <a:rPr lang="el-GR" sz="1800" dirty="0">
                <a:latin typeface="Arial"/>
                <a:cs typeface="Arial"/>
                <a:sym typeface="Arial"/>
              </a:rPr>
              <a:t> β </a:t>
            </a:r>
            <a:r>
              <a:rPr lang="en-US" sz="1000" dirty="0">
                <a:latin typeface="Arial"/>
                <a:cs typeface="Arial"/>
                <a:sym typeface="Arial"/>
              </a:rPr>
              <a:t>5</a:t>
            </a:r>
          </a:p>
          <a:p>
            <a:pPr marL="0" lvl="0" indent="0" algn="ctr" rtl="0">
              <a:lnSpc>
                <a:spcPct val="110000"/>
              </a:lnSpc>
              <a:spcBef>
                <a:spcPts val="0"/>
              </a:spcBef>
              <a:spcAft>
                <a:spcPts val="0"/>
              </a:spcAft>
              <a:buClr>
                <a:srgbClr val="000000"/>
              </a:buClr>
              <a:buSzPts val="1800"/>
              <a:buNone/>
            </a:pPr>
            <a:endParaRPr lang="en-US" sz="10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The Correlation values for each attribute are </a:t>
            </a:r>
          </a:p>
          <a:p>
            <a:pPr marL="0" lvl="0" indent="0" algn="ctr" rtl="0">
              <a:lnSpc>
                <a:spcPct val="110000"/>
              </a:lnSpc>
              <a:spcBef>
                <a:spcPts val="0"/>
              </a:spcBef>
              <a:spcAft>
                <a:spcPts val="0"/>
              </a:spcAft>
              <a:buClr>
                <a:srgbClr val="000000"/>
              </a:buClr>
              <a:buSzPts val="1800"/>
              <a:buNone/>
            </a:pPr>
            <a:r>
              <a:rPr lang="en-US" sz="1800" dirty="0" err="1">
                <a:latin typeface="Arial"/>
                <a:cs typeface="Arial"/>
                <a:sym typeface="Arial"/>
              </a:rPr>
              <a:t>OverallQual</a:t>
            </a:r>
            <a:r>
              <a:rPr lang="en-US" sz="1800" dirty="0">
                <a:latin typeface="Arial"/>
                <a:cs typeface="Arial"/>
                <a:sym typeface="Arial"/>
              </a:rPr>
              <a:t>  .807</a:t>
            </a:r>
          </a:p>
          <a:p>
            <a:pPr marL="0" lvl="0" indent="0" algn="ctr" rtl="0">
              <a:lnSpc>
                <a:spcPct val="110000"/>
              </a:lnSpc>
              <a:spcBef>
                <a:spcPts val="0"/>
              </a:spcBef>
              <a:spcAft>
                <a:spcPts val="0"/>
              </a:spcAft>
              <a:buClr>
                <a:srgbClr val="000000"/>
              </a:buClr>
              <a:buSzPts val="1800"/>
              <a:buNone/>
            </a:pPr>
            <a:r>
              <a:rPr lang="en-US" sz="1800" dirty="0" err="1">
                <a:latin typeface="Arial"/>
                <a:cs typeface="Arial"/>
              </a:rPr>
              <a:t>MasVnrArea</a:t>
            </a:r>
            <a:r>
              <a:rPr lang="en-US" sz="1800" dirty="0">
                <a:latin typeface="Arial"/>
                <a:cs typeface="Arial"/>
              </a:rPr>
              <a:t> .788</a:t>
            </a:r>
          </a:p>
          <a:p>
            <a:pPr marL="0" lvl="0" indent="0" algn="ctr" rtl="0">
              <a:lnSpc>
                <a:spcPct val="110000"/>
              </a:lnSpc>
              <a:spcBef>
                <a:spcPts val="0"/>
              </a:spcBef>
              <a:spcAft>
                <a:spcPts val="0"/>
              </a:spcAft>
              <a:buClr>
                <a:srgbClr val="000000"/>
              </a:buClr>
              <a:buSzPts val="1800"/>
              <a:buNone/>
            </a:pPr>
            <a:r>
              <a:rPr lang="en-US" sz="1800" dirty="0">
                <a:latin typeface="Arial"/>
                <a:cs typeface="Arial"/>
              </a:rPr>
              <a:t>Full Bath .721</a:t>
            </a:r>
          </a:p>
          <a:p>
            <a:pPr marL="0" lvl="0" indent="0" algn="ctr" rtl="0">
              <a:lnSpc>
                <a:spcPct val="110000"/>
              </a:lnSpc>
              <a:spcBef>
                <a:spcPts val="0"/>
              </a:spcBef>
              <a:spcAft>
                <a:spcPts val="0"/>
              </a:spcAft>
              <a:buClr>
                <a:srgbClr val="000000"/>
              </a:buClr>
              <a:buSzPts val="1800"/>
              <a:buNone/>
            </a:pPr>
            <a:r>
              <a:rPr lang="en-US" sz="1800" dirty="0" err="1">
                <a:latin typeface="Arial"/>
                <a:cs typeface="Arial"/>
              </a:rPr>
              <a:t>TotRmsAbvGrd</a:t>
            </a:r>
            <a:r>
              <a:rPr lang="en-US" sz="1800" dirty="0">
                <a:latin typeface="Arial"/>
                <a:cs typeface="Arial"/>
              </a:rPr>
              <a:t> .699</a:t>
            </a:r>
          </a:p>
          <a:p>
            <a:pPr marL="0" lvl="0" indent="0" algn="ctr" rtl="0">
              <a:lnSpc>
                <a:spcPct val="110000"/>
              </a:lnSpc>
              <a:spcBef>
                <a:spcPts val="0"/>
              </a:spcBef>
              <a:spcAft>
                <a:spcPts val="0"/>
              </a:spcAft>
              <a:buClr>
                <a:srgbClr val="000000"/>
              </a:buClr>
              <a:buSzPts val="1800"/>
              <a:buNone/>
            </a:pPr>
            <a:r>
              <a:rPr lang="en-US" sz="1800" dirty="0" err="1">
                <a:latin typeface="Arial"/>
                <a:cs typeface="Arial"/>
              </a:rPr>
              <a:t>YearBuilt</a:t>
            </a:r>
            <a:r>
              <a:rPr lang="en-US" sz="1800" dirty="0">
                <a:latin typeface="Arial"/>
                <a:cs typeface="Arial"/>
              </a:rPr>
              <a:t> .699</a:t>
            </a:r>
            <a:endParaRPr sz="1800" dirty="0">
              <a:latin typeface="Arial"/>
              <a:cs typeface="Arial"/>
            </a:endParaRPr>
          </a:p>
        </p:txBody>
      </p:sp>
      <p:sp>
        <p:nvSpPr>
          <p:cNvPr id="2" name="Google Shape;137;p7">
            <a:extLst>
              <a:ext uri="{FF2B5EF4-FFF2-40B4-BE49-F238E27FC236}">
                <a16:creationId xmlns:a16="http://schemas.microsoft.com/office/drawing/2014/main" id="{A3A51297-AE3F-806E-B3CC-5EAB6E900F6C}"/>
              </a:ext>
            </a:extLst>
          </p:cNvPr>
          <p:cNvSpPr txBox="1">
            <a:spLocks/>
          </p:cNvSpPr>
          <p:nvPr/>
        </p:nvSpPr>
        <p:spPr>
          <a:xfrm>
            <a:off x="4462499" y="6356351"/>
            <a:ext cx="218998" cy="358139"/>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dirty="0"/>
          </a:p>
        </p:txBody>
      </p:sp>
      <p:sp>
        <p:nvSpPr>
          <p:cNvPr id="138" name="Google Shape;138;p7"/>
          <p:cNvSpPr txBox="1">
            <a:spLocks noGrp="1"/>
          </p:cNvSpPr>
          <p:nvPr>
            <p:ph type="body" idx="1"/>
          </p:nvPr>
        </p:nvSpPr>
        <p:spPr>
          <a:xfrm>
            <a:off x="606340" y="958914"/>
            <a:ext cx="7931316" cy="1885886"/>
          </a:xfrm>
          <a:prstGeom prst="rect">
            <a:avLst/>
          </a:prstGeom>
          <a:noFill/>
          <a:ln>
            <a:noFill/>
          </a:ln>
        </p:spPr>
        <p:txBody>
          <a:bodyPr spcFirstLastPara="1" wrap="square" lIns="45700" tIns="45700" rIns="45700" bIns="45700" anchor="t" anchorCtr="0">
            <a:normAutofit fontScale="92500" lnSpcReduction="20000"/>
          </a:bodyPr>
          <a:lstStyle/>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The ask was to fine a </a:t>
            </a:r>
            <a:r>
              <a:rPr lang="en-US" sz="1800" b="0" i="0" u="none" strike="noStrike" cap="none" dirty="0">
                <a:solidFill>
                  <a:srgbClr val="000000"/>
                </a:solidFill>
                <a:latin typeface="Arial"/>
                <a:ea typeface="Arial"/>
                <a:cs typeface="Arial"/>
                <a:sym typeface="Arial"/>
              </a:rPr>
              <a:t>linear regression to help determine the </a:t>
            </a:r>
            <a:r>
              <a:rPr lang="en-US" sz="1800" dirty="0">
                <a:latin typeface="Arial"/>
                <a:ea typeface="Arial"/>
                <a:cs typeface="Arial"/>
                <a:sym typeface="Arial"/>
              </a:rPr>
              <a:t>R² value. This value is between 0 and 1 and falls in the correlation coefficient range of 90%</a:t>
            </a:r>
          </a:p>
          <a:p>
            <a:pPr marL="0" lvl="0" indent="0" algn="ctr"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 For reference: our 20 sample size  Sale Price data looks like this via house prices via histogram. With the proper independent values we can input values and assume our own prices once we have strong enough evidence.</a:t>
            </a: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(no skew added here / no attempt to use log instead either) </a:t>
            </a: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075" name="Picture 3">
            <a:extLst>
              <a:ext uri="{FF2B5EF4-FFF2-40B4-BE49-F238E27FC236}">
                <a16:creationId xmlns:a16="http://schemas.microsoft.com/office/drawing/2014/main" id="{D5C9B0BD-C8FC-B7CF-24D3-3932EAC7C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626" y="3121069"/>
            <a:ext cx="4361746" cy="277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sp>
        <p:nvSpPr>
          <p:cNvPr id="146" name="Google Shape;146;p8"/>
          <p:cNvSpPr txBox="1">
            <a:spLocks noGrp="1"/>
          </p:cNvSpPr>
          <p:nvPr>
            <p:ph type="body" idx="1"/>
          </p:nvPr>
        </p:nvSpPr>
        <p:spPr>
          <a:xfrm>
            <a:off x="487387" y="1250205"/>
            <a:ext cx="8050270" cy="889256"/>
          </a:xfrm>
          <a:prstGeom prst="rect">
            <a:avLst/>
          </a:prstGeom>
          <a:noFill/>
          <a:ln>
            <a:noFill/>
          </a:ln>
        </p:spPr>
        <p:txBody>
          <a:bodyPr spcFirstLastPara="1" wrap="square" lIns="45700" tIns="45700" rIns="45700" bIns="45700" anchor="t" anchorCtr="0">
            <a:normAutofit fontScale="92500"/>
          </a:bodyPr>
          <a:lstStyle/>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Using the beforementioned top 5 correlated variables, we are able to draw a VERY strong correlation of .908 to determining sales price. This is the R² value</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1027" name="Picture 3">
            <a:extLst>
              <a:ext uri="{FF2B5EF4-FFF2-40B4-BE49-F238E27FC236}">
                <a16:creationId xmlns:a16="http://schemas.microsoft.com/office/drawing/2014/main" id="{0170E0F8-2000-C0F1-FC31-263B85DFD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491" y="1988896"/>
            <a:ext cx="4552587" cy="288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Utilizing the 5 best correlated attributes to verify a STRONG correlation along with each other has proven to be great choice. I had ideas on what to decide but using statistical data can be tested and proven.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Using the variable nulls I verified the attributes (x values) I chose has a low number of nulls. One would not want to analyze with a higher null count as it would be considered dirty data and not best correlate.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TotalTime>
  <Words>711</Words>
  <Application>Microsoft Office PowerPoint</Application>
  <PresentationFormat>On-screen Show (4:3)</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Georgia</vt:lpstr>
      <vt:lpstr>Office Theme</vt:lpstr>
      <vt:lpstr>   Matthew’s Analysis’ </vt:lpstr>
      <vt:lpstr>Introduction</vt:lpstr>
      <vt:lpstr>The Data</vt:lpstr>
      <vt:lpstr>Data Exploration</vt:lpstr>
      <vt:lpstr>Data Preparation</vt:lpstr>
      <vt:lpstr>Correlation</vt:lpstr>
      <vt:lpstr>Project Description</vt:lpstr>
      <vt:lpstr>Analysis and Results</vt:lpstr>
      <vt:lpstr>Verification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Better Analysis </dc:title>
  <dc:creator>Britni Epstein</dc:creator>
  <cp:lastModifiedBy>Hall, Matthew</cp:lastModifiedBy>
  <cp:revision>5</cp:revision>
  <dcterms:modified xsi:type="dcterms:W3CDTF">2023-03-29T19:57:43Z</dcterms:modified>
</cp:coreProperties>
</file>