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7559675" cx="10080625"/>
  <p:notesSz cx="7556500" cy="10691800"/>
  <p:embeddedFontLst>
    <p:embeddedFont>
      <p:font typeface="Nunito"/>
      <p:regular r:id="rId75"/>
      <p:bold r:id="rId76"/>
      <p:italic r:id="rId77"/>
      <p:boldItalic r:id="rId78"/>
    </p:embeddedFont>
    <p:embeddedFont>
      <p:font typeface="Rasa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1" roundtripDataSignature="AMtx7mjbVA0zrYYkdp/WuxRQzlyxj7T4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asa-bold.fntdata"/><Relationship Id="rId8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Nunito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Nunito-italic.fntdata"/><Relationship Id="rId32" Type="http://schemas.openxmlformats.org/officeDocument/2006/relationships/slide" Target="slides/slide27.xml"/><Relationship Id="rId76" Type="http://schemas.openxmlformats.org/officeDocument/2006/relationships/font" Target="fonts/Nunito-bold.fntdata"/><Relationship Id="rId35" Type="http://schemas.openxmlformats.org/officeDocument/2006/relationships/slide" Target="slides/slide30.xml"/><Relationship Id="rId79" Type="http://schemas.openxmlformats.org/officeDocument/2006/relationships/font" Target="fonts/Rasa-regular.fntdata"/><Relationship Id="rId34" Type="http://schemas.openxmlformats.org/officeDocument/2006/relationships/slide" Target="slides/slide29.xml"/><Relationship Id="rId78" Type="http://schemas.openxmlformats.org/officeDocument/2006/relationships/font" Target="fonts/Nunito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957ac894_0_46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957ac894_0_46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8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21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p25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26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p27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957ac894_0_10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957ac894_0_10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6" name="Google Shape;416;p28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p29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30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p31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p32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p33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p34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8" name="Google Shape;458;p35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4" name="Google Shape;464;p36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p37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6" name="Google Shape;476;p38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p39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40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4" name="Google Shape;494;p41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0" name="Google Shape;500;p42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3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p43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2" name="Google Shape;512;p44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8" name="Google Shape;518;p45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6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46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0" name="Google Shape;530;p47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3957ac894_0_0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d3957ac894_0_0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6" name="Google Shape;536;p48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2" name="Google Shape;542;p49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3957ac894_1_79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d3957ac894_1_79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3957ac894_1_84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d3957ac894_1_84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3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1" name="Google Shape;561;p53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d3957ac894_1_150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d3957ac894_1_150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2" name="Google Shape;572;p54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55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3957ac894_1_165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4" name="Google Shape;584;gd3957ac894_1_165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3957ac894_1_264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4" name="Google Shape;594;gd3957ac894_1_264:notes"/>
          <p:cNvSpPr/>
          <p:nvPr>
            <p:ph idx="2" type="sldImg"/>
          </p:nvPr>
        </p:nvSpPr>
        <p:spPr>
          <a:xfrm>
            <a:off x="1259658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3957ac894_1_383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9" name="Google Shape;659;gd3957ac894_1_383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5f7295147_0_0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5f7295147_0_0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9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0" name="Google Shape;670;p59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0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8" name="Google Shape;678;p60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1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4" name="Google Shape;684;p61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0" name="Google Shape;690;p62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3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6" name="Google Shape;696;p63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4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2" name="Google Shape;702;p64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5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9" name="Google Shape;709;p65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6:notes"/>
          <p:cNvSpPr txBox="1"/>
          <p:nvPr>
            <p:ph idx="1" type="body"/>
          </p:nvPr>
        </p:nvSpPr>
        <p:spPr>
          <a:xfrm>
            <a:off x="755650" y="5078600"/>
            <a:ext cx="60453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6" name="Google Shape;716;p66:notes"/>
          <p:cNvSpPr/>
          <p:nvPr>
            <p:ph idx="2" type="sldImg"/>
          </p:nvPr>
        </p:nvSpPr>
        <p:spPr>
          <a:xfrm>
            <a:off x="1259650" y="801875"/>
            <a:ext cx="50379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755650" y="5078600"/>
            <a:ext cx="6045200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259650" y="801875"/>
            <a:ext cx="5037900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3"/>
          <p:cNvSpPr txBox="1"/>
          <p:nvPr>
            <p:ph idx="1" type="subTitle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2"/>
          <p:cNvSpPr txBox="1"/>
          <p:nvPr>
            <p:ph idx="1"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2"/>
          <p:cNvSpPr txBox="1"/>
          <p:nvPr>
            <p:ph idx="2"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3"/>
          <p:cNvSpPr txBox="1"/>
          <p:nvPr>
            <p:ph idx="1" type="body"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3"/>
          <p:cNvSpPr txBox="1"/>
          <p:nvPr>
            <p:ph idx="2" type="body"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3"/>
          <p:cNvSpPr txBox="1"/>
          <p:nvPr>
            <p:ph idx="3" type="body"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3"/>
          <p:cNvSpPr txBox="1"/>
          <p:nvPr>
            <p:ph idx="4" type="body"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4"/>
          <p:cNvSpPr txBox="1"/>
          <p:nvPr>
            <p:ph idx="1" type="body"/>
          </p:nvPr>
        </p:nvSpPr>
        <p:spPr>
          <a:xfrm>
            <a:off x="504000" y="1769040"/>
            <a:ext cx="292068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4"/>
          <p:cNvSpPr txBox="1"/>
          <p:nvPr>
            <p:ph idx="2" type="body"/>
          </p:nvPr>
        </p:nvSpPr>
        <p:spPr>
          <a:xfrm>
            <a:off x="3571200" y="1769040"/>
            <a:ext cx="292068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4"/>
          <p:cNvSpPr txBox="1"/>
          <p:nvPr>
            <p:ph idx="3" type="body"/>
          </p:nvPr>
        </p:nvSpPr>
        <p:spPr>
          <a:xfrm>
            <a:off x="6638040" y="1769040"/>
            <a:ext cx="292068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4"/>
          <p:cNvSpPr txBox="1"/>
          <p:nvPr>
            <p:ph idx="4" type="body"/>
          </p:nvPr>
        </p:nvSpPr>
        <p:spPr>
          <a:xfrm>
            <a:off x="504000" y="4375080"/>
            <a:ext cx="292068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4"/>
          <p:cNvSpPr txBox="1"/>
          <p:nvPr>
            <p:ph idx="5" type="body"/>
          </p:nvPr>
        </p:nvSpPr>
        <p:spPr>
          <a:xfrm>
            <a:off x="3571200" y="4375080"/>
            <a:ext cx="292068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4"/>
          <p:cNvSpPr txBox="1"/>
          <p:nvPr>
            <p:ph idx="6" type="body"/>
          </p:nvPr>
        </p:nvSpPr>
        <p:spPr>
          <a:xfrm>
            <a:off x="6638040" y="4375080"/>
            <a:ext cx="292068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957ac894_1_102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d3957ac894_1_102"/>
          <p:cNvSpPr txBox="1"/>
          <p:nvPr>
            <p:ph idx="1" type="subTitle"/>
          </p:nvPr>
        </p:nvSpPr>
        <p:spPr>
          <a:xfrm>
            <a:off x="504000" y="1769040"/>
            <a:ext cx="9071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3957ac894_1_106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d3957ac894_1_106"/>
          <p:cNvSpPr txBox="1"/>
          <p:nvPr>
            <p:ph idx="1" type="body"/>
          </p:nvPr>
        </p:nvSpPr>
        <p:spPr>
          <a:xfrm>
            <a:off x="504000" y="1769040"/>
            <a:ext cx="9071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957ac894_1_109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d3957ac894_1_109"/>
          <p:cNvSpPr txBox="1"/>
          <p:nvPr>
            <p:ph idx="1" type="body"/>
          </p:nvPr>
        </p:nvSpPr>
        <p:spPr>
          <a:xfrm>
            <a:off x="504000" y="1769040"/>
            <a:ext cx="44268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d3957ac894_1_109"/>
          <p:cNvSpPr txBox="1"/>
          <p:nvPr>
            <p:ph idx="2" type="body"/>
          </p:nvPr>
        </p:nvSpPr>
        <p:spPr>
          <a:xfrm>
            <a:off x="5152680" y="1769040"/>
            <a:ext cx="44268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3957ac894_1_113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957ac894_1_115"/>
          <p:cNvSpPr txBox="1"/>
          <p:nvPr>
            <p:ph idx="1" type="subTitle"/>
          </p:nvPr>
        </p:nvSpPr>
        <p:spPr>
          <a:xfrm>
            <a:off x="504000" y="301320"/>
            <a:ext cx="907170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957ac894_1_117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d3957ac894_1_117"/>
          <p:cNvSpPr txBox="1"/>
          <p:nvPr>
            <p:ph idx="1" type="body"/>
          </p:nvPr>
        </p:nvSpPr>
        <p:spPr>
          <a:xfrm>
            <a:off x="504000" y="176904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d3957ac894_1_117"/>
          <p:cNvSpPr txBox="1"/>
          <p:nvPr>
            <p:ph idx="2" type="body"/>
          </p:nvPr>
        </p:nvSpPr>
        <p:spPr>
          <a:xfrm>
            <a:off x="5152680" y="1769040"/>
            <a:ext cx="44268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d3957ac894_1_117"/>
          <p:cNvSpPr txBox="1"/>
          <p:nvPr>
            <p:ph idx="3" type="body"/>
          </p:nvPr>
        </p:nvSpPr>
        <p:spPr>
          <a:xfrm>
            <a:off x="504000" y="437508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957ac894_1_122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d3957ac894_1_122"/>
          <p:cNvSpPr txBox="1"/>
          <p:nvPr>
            <p:ph idx="1" type="body"/>
          </p:nvPr>
        </p:nvSpPr>
        <p:spPr>
          <a:xfrm>
            <a:off x="504000" y="1769040"/>
            <a:ext cx="44268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d3957ac894_1_122"/>
          <p:cNvSpPr txBox="1"/>
          <p:nvPr>
            <p:ph idx="2" type="body"/>
          </p:nvPr>
        </p:nvSpPr>
        <p:spPr>
          <a:xfrm>
            <a:off x="5152680" y="176904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d3957ac894_1_122"/>
          <p:cNvSpPr txBox="1"/>
          <p:nvPr>
            <p:ph idx="3" type="body"/>
          </p:nvPr>
        </p:nvSpPr>
        <p:spPr>
          <a:xfrm>
            <a:off x="5152680" y="437508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957ac894_1_127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d3957ac894_1_127"/>
          <p:cNvSpPr txBox="1"/>
          <p:nvPr>
            <p:ph idx="1" type="body"/>
          </p:nvPr>
        </p:nvSpPr>
        <p:spPr>
          <a:xfrm>
            <a:off x="504000" y="176904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d3957ac894_1_127"/>
          <p:cNvSpPr txBox="1"/>
          <p:nvPr>
            <p:ph idx="2" type="body"/>
          </p:nvPr>
        </p:nvSpPr>
        <p:spPr>
          <a:xfrm>
            <a:off x="5152680" y="176904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d3957ac894_1_127"/>
          <p:cNvSpPr txBox="1"/>
          <p:nvPr>
            <p:ph idx="3" type="body"/>
          </p:nvPr>
        </p:nvSpPr>
        <p:spPr>
          <a:xfrm>
            <a:off x="504000" y="4375080"/>
            <a:ext cx="90717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957ac894_1_132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d3957ac894_1_132"/>
          <p:cNvSpPr txBox="1"/>
          <p:nvPr>
            <p:ph idx="1" type="body"/>
          </p:nvPr>
        </p:nvSpPr>
        <p:spPr>
          <a:xfrm>
            <a:off x="504000" y="1769040"/>
            <a:ext cx="90717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d3957ac894_1_132"/>
          <p:cNvSpPr txBox="1"/>
          <p:nvPr>
            <p:ph idx="2" type="body"/>
          </p:nvPr>
        </p:nvSpPr>
        <p:spPr>
          <a:xfrm>
            <a:off x="504000" y="4375080"/>
            <a:ext cx="90717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957ac894_1_136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d3957ac894_1_136"/>
          <p:cNvSpPr txBox="1"/>
          <p:nvPr>
            <p:ph idx="1" type="body"/>
          </p:nvPr>
        </p:nvSpPr>
        <p:spPr>
          <a:xfrm>
            <a:off x="504000" y="176904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d3957ac894_1_136"/>
          <p:cNvSpPr txBox="1"/>
          <p:nvPr>
            <p:ph idx="2" type="body"/>
          </p:nvPr>
        </p:nvSpPr>
        <p:spPr>
          <a:xfrm>
            <a:off x="5152680" y="176904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d3957ac894_1_136"/>
          <p:cNvSpPr txBox="1"/>
          <p:nvPr>
            <p:ph idx="3" type="body"/>
          </p:nvPr>
        </p:nvSpPr>
        <p:spPr>
          <a:xfrm>
            <a:off x="504000" y="437508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d3957ac894_1_136"/>
          <p:cNvSpPr txBox="1"/>
          <p:nvPr>
            <p:ph idx="4" type="body"/>
          </p:nvPr>
        </p:nvSpPr>
        <p:spPr>
          <a:xfrm>
            <a:off x="5152680" y="4375080"/>
            <a:ext cx="4426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3957ac894_1_142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d3957ac894_1_142"/>
          <p:cNvSpPr txBox="1"/>
          <p:nvPr>
            <p:ph idx="1" type="body"/>
          </p:nvPr>
        </p:nvSpPr>
        <p:spPr>
          <a:xfrm>
            <a:off x="504000" y="1769040"/>
            <a:ext cx="2920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d3957ac894_1_142"/>
          <p:cNvSpPr txBox="1"/>
          <p:nvPr>
            <p:ph idx="2" type="body"/>
          </p:nvPr>
        </p:nvSpPr>
        <p:spPr>
          <a:xfrm>
            <a:off x="3571200" y="1769040"/>
            <a:ext cx="2920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d3957ac894_1_142"/>
          <p:cNvSpPr txBox="1"/>
          <p:nvPr>
            <p:ph idx="3" type="body"/>
          </p:nvPr>
        </p:nvSpPr>
        <p:spPr>
          <a:xfrm>
            <a:off x="6638040" y="1769040"/>
            <a:ext cx="2920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d3957ac894_1_142"/>
          <p:cNvSpPr txBox="1"/>
          <p:nvPr>
            <p:ph idx="4" type="body"/>
          </p:nvPr>
        </p:nvSpPr>
        <p:spPr>
          <a:xfrm>
            <a:off x="504000" y="4375080"/>
            <a:ext cx="2920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d3957ac894_1_142"/>
          <p:cNvSpPr txBox="1"/>
          <p:nvPr>
            <p:ph idx="5" type="body"/>
          </p:nvPr>
        </p:nvSpPr>
        <p:spPr>
          <a:xfrm>
            <a:off x="3571200" y="4375080"/>
            <a:ext cx="2920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d3957ac894_1_142"/>
          <p:cNvSpPr txBox="1"/>
          <p:nvPr>
            <p:ph idx="6" type="body"/>
          </p:nvPr>
        </p:nvSpPr>
        <p:spPr>
          <a:xfrm>
            <a:off x="6638040" y="4375080"/>
            <a:ext cx="29208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5"/>
          <p:cNvSpPr txBox="1"/>
          <p:nvPr>
            <p:ph idx="1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6"/>
          <p:cNvSpPr txBox="1"/>
          <p:nvPr>
            <p:ph idx="1" type="body"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6"/>
          <p:cNvSpPr txBox="1"/>
          <p:nvPr>
            <p:ph idx="2" type="body"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8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9"/>
          <p:cNvSpPr txBox="1"/>
          <p:nvPr>
            <p:ph idx="1" type="body"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9"/>
          <p:cNvSpPr txBox="1"/>
          <p:nvPr>
            <p:ph idx="2" type="body"/>
          </p:nvPr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9"/>
          <p:cNvSpPr txBox="1"/>
          <p:nvPr>
            <p:ph idx="3" type="body"/>
          </p:nvPr>
        </p:nvSpPr>
        <p:spPr>
          <a:xfrm>
            <a:off x="50400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0"/>
          <p:cNvSpPr txBox="1"/>
          <p:nvPr>
            <p:ph idx="1" type="body"/>
          </p:nvPr>
        </p:nvSpPr>
        <p:spPr>
          <a:xfrm>
            <a:off x="50400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0"/>
          <p:cNvSpPr txBox="1"/>
          <p:nvPr>
            <p:ph idx="2" type="body"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0"/>
          <p:cNvSpPr txBox="1"/>
          <p:nvPr>
            <p:ph idx="3" type="body"/>
          </p:nvPr>
        </p:nvSpPr>
        <p:spPr>
          <a:xfrm>
            <a:off x="5152680" y="437508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1"/>
          <p:cNvSpPr txBox="1"/>
          <p:nvPr>
            <p:ph idx="1" type="body"/>
          </p:nvPr>
        </p:nvSpPr>
        <p:spPr>
          <a:xfrm>
            <a:off x="50400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1"/>
          <p:cNvSpPr txBox="1"/>
          <p:nvPr>
            <p:ph idx="2" type="body"/>
          </p:nvPr>
        </p:nvSpPr>
        <p:spPr>
          <a:xfrm>
            <a:off x="5152680" y="1769040"/>
            <a:ext cx="442692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1"/>
          <p:cNvSpPr txBox="1"/>
          <p:nvPr>
            <p:ph idx="3"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2"/>
          <p:cNvSpPr/>
          <p:nvPr/>
        </p:nvSpPr>
        <p:spPr>
          <a:xfrm>
            <a:off x="-360" y="0"/>
            <a:ext cx="10080000" cy="3780000"/>
          </a:xfrm>
          <a:prstGeom prst="rect">
            <a:avLst/>
          </a:prstGeom>
          <a:gradFill>
            <a:gsLst>
              <a:gs pos="0">
                <a:srgbClr val="CCCCCC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2"/>
          <p:cNvSpPr txBox="1"/>
          <p:nvPr>
            <p:ph idx="1"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2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2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2"/>
          <p:cNvSpPr txBox="1"/>
          <p:nvPr>
            <p:ph idx="12"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3957ac894_1_95"/>
          <p:cNvSpPr/>
          <p:nvPr/>
        </p:nvSpPr>
        <p:spPr>
          <a:xfrm>
            <a:off x="-360" y="0"/>
            <a:ext cx="10080000" cy="3780000"/>
          </a:xfrm>
          <a:prstGeom prst="rect">
            <a:avLst/>
          </a:prstGeom>
          <a:gradFill>
            <a:gsLst>
              <a:gs pos="0">
                <a:srgbClr val="CCCCCC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d3957ac894_1_95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gd3957ac894_1_95"/>
          <p:cNvSpPr txBox="1"/>
          <p:nvPr>
            <p:ph idx="1" type="body"/>
          </p:nvPr>
        </p:nvSpPr>
        <p:spPr>
          <a:xfrm>
            <a:off x="504000" y="1769040"/>
            <a:ext cx="9071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gd3957ac894_1_95"/>
          <p:cNvSpPr txBox="1"/>
          <p:nvPr>
            <p:ph idx="10" type="dt"/>
          </p:nvPr>
        </p:nvSpPr>
        <p:spPr>
          <a:xfrm>
            <a:off x="504000" y="6887160"/>
            <a:ext cx="2348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gd3957ac894_1_95"/>
          <p:cNvSpPr txBox="1"/>
          <p:nvPr>
            <p:ph idx="11" type="ftr"/>
          </p:nvPr>
        </p:nvSpPr>
        <p:spPr>
          <a:xfrm>
            <a:off x="3447360" y="6887160"/>
            <a:ext cx="3195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gd3957ac894_1_95"/>
          <p:cNvSpPr txBox="1"/>
          <p:nvPr>
            <p:ph idx="12" type="sldNum"/>
          </p:nvPr>
        </p:nvSpPr>
        <p:spPr>
          <a:xfrm>
            <a:off x="7227000" y="6887160"/>
            <a:ext cx="2348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lvaro.fazenda@unifesp.br" TargetMode="External"/><Relationship Id="rId4" Type="http://schemas.openxmlformats.org/officeDocument/2006/relationships/hyperlink" Target="mailto:luis.pereira@unifesp.br" TargetMode="External"/><Relationship Id="rId5" Type="http://schemas.openxmlformats.org/officeDocument/2006/relationships/hyperlink" Target="mailto:luis.pereira@unifesp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6.jpg"/><Relationship Id="rId4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/>
        </p:nvSpPr>
        <p:spPr>
          <a:xfrm>
            <a:off x="504720" y="30204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Ordenação Interna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04720" y="176976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i-FI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Disciplina: Algoritmos e Estruturas de Dados II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i-FI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Álvaro Luiz Fazenda 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i-FI" sz="3200"/>
              <a:t>Luis A. M. Pereira</a:t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i-FI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alvaro.fazenda@unifesp.br</a:t>
            </a:r>
            <a:endParaRPr sz="32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i-FI" sz="3200" u="sng">
                <a:solidFill>
                  <a:schemeClr val="hlink"/>
                </a:solidFill>
                <a:hlinkClick r:id="rId4"/>
              </a:rPr>
              <a:t>luis.pereira</a:t>
            </a:r>
            <a:r>
              <a:rPr lang="fi-FI" sz="3200" u="sng">
                <a:solidFill>
                  <a:schemeClr val="hlink"/>
                </a:solidFill>
                <a:hlinkClick r:id="rId5"/>
              </a:rPr>
              <a:t>@unifesp.br</a:t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Métodos </a:t>
            </a:r>
            <a:r>
              <a:rPr b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simples vs. eficientes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504000" y="1769040"/>
            <a:ext cx="9071640" cy="522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 simples: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Adequados para pequenas quantidades de registros;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Requerem, normalmente, </a:t>
            </a:r>
            <a:r>
              <a:rPr b="0" i="1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="0" baseline="30000" i="1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comparações;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Produzem programas </a:t>
            </a:r>
            <a:r>
              <a:rPr lang="fi-FI" sz="2800">
                <a:latin typeface="Times New Roman"/>
                <a:ea typeface="Times New Roman"/>
                <a:cs typeface="Times New Roman"/>
                <a:sym typeface="Times New Roman"/>
              </a:rPr>
              <a:t>com poucas linhas de código;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 eficientes: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Adequados para grandes quantidades de registros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Requerem, normalmente, </a:t>
            </a:r>
            <a:r>
              <a:rPr b="0" i="1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O(nlogn)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comparações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Usam menos comparações.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comparações são mais complexas nos detalhes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Qual a</a:t>
            </a: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lgoritmo de </a:t>
            </a:r>
            <a:r>
              <a:rPr b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o</a:t>
            </a: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rdenação escolher?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504000" y="1769040"/>
            <a:ext cx="9071640" cy="57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escolha de um algoritmo de ordenação interna deve ser considerado o tempo gasto pela ordenação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Sendo </a:t>
            </a:r>
            <a:r>
              <a:rPr b="1" i="1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número registros no arquivo, as medidas de complexidade relevantes são: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2" marL="129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080"/>
              <a:buFont typeface="Noto Sans Symbols"/>
              <a:buChar char="■"/>
            </a:pPr>
            <a:r>
              <a:rPr b="0" i="0" lang="fi-FI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comparações entre chaves;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6000" lvl="2" marL="129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57900"/>
              </a:buClr>
              <a:buSzPts val="1080"/>
              <a:buFont typeface="Noto Sans Symbols"/>
              <a:buChar char="■"/>
            </a:pPr>
            <a:r>
              <a:rPr b="0" i="0" lang="fi-FI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Número de movimentações de registros;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uso econômico da memória disponível é um requisito primordial na ordenação interna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3957ac894_0_46"/>
          <p:cNvSpPr txBox="1"/>
          <p:nvPr>
            <p:ph idx="1" type="subTitle"/>
          </p:nvPr>
        </p:nvSpPr>
        <p:spPr>
          <a:xfrm>
            <a:off x="504463" y="1052915"/>
            <a:ext cx="9071700" cy="49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48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504000" y="252720"/>
            <a:ext cx="9071640" cy="13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Algoritmo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504000" y="1769040"/>
            <a:ext cx="9071640" cy="546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1-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Começamos varrendo 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a lista de chaves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inteir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encontrar o menor elemento e permutá–lo com o primeiro elemento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 da lista;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Então, varremos a lista, começando pelo segundo elemento, para encontrar o menor dentre os 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n–1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últimos elementos e permutá–lo com o segundo elemento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3-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Repita a operação anterior até que reste apenas um elemento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8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504000" y="252720"/>
            <a:ext cx="9071640" cy="13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Algoritmo 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504000" y="2032325"/>
            <a:ext cx="94371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define</a:t>
            </a: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i-FI" sz="3800">
                <a:latin typeface="Nunito"/>
                <a:ea typeface="Nunito"/>
                <a:cs typeface="Nunito"/>
                <a:sym typeface="Nunito"/>
              </a:rPr>
              <a:t>selection_sort(V, n):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	for </a:t>
            </a:r>
            <a:r>
              <a:rPr lang="fi-FI" sz="3800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 in </a:t>
            </a:r>
            <a:r>
              <a:rPr lang="fi-FI" sz="3800">
                <a:latin typeface="Nunito"/>
                <a:ea typeface="Nunito"/>
                <a:cs typeface="Nunito"/>
                <a:sym typeface="Nunito"/>
              </a:rPr>
              <a:t>1:n-1: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		</a:t>
            </a:r>
            <a:r>
              <a:rPr b="1" lang="fi-FI" sz="3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set </a:t>
            </a:r>
            <a:r>
              <a:rPr lang="fi-FI" sz="3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min_j</a:t>
            </a:r>
            <a:r>
              <a:rPr b="1" lang="fi-FI" sz="3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fi-FI" sz="3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		</a:t>
            </a: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fi-FI" sz="3800">
                <a:latin typeface="Nunito"/>
                <a:ea typeface="Nunito"/>
                <a:cs typeface="Nunito"/>
                <a:sym typeface="Nunito"/>
              </a:rPr>
              <a:t> j </a:t>
            </a: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in</a:t>
            </a:r>
            <a:r>
              <a:rPr lang="fi-FI" sz="3800">
                <a:latin typeface="Nunito"/>
                <a:ea typeface="Nunito"/>
                <a:cs typeface="Nunito"/>
                <a:sym typeface="Nunito"/>
              </a:rPr>
              <a:t> i+1:n: 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			if</a:t>
            </a:r>
            <a:r>
              <a:rPr lang="fi-FI" sz="3800">
                <a:latin typeface="Nunito"/>
                <a:ea typeface="Nunito"/>
                <a:cs typeface="Nunito"/>
                <a:sym typeface="Nunito"/>
              </a:rPr>
              <a:t> V[min_j] &gt; V[j]: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				</a:t>
            </a: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set</a:t>
            </a:r>
            <a:r>
              <a:rPr lang="fi-FI" sz="3800">
                <a:latin typeface="Nunito"/>
                <a:ea typeface="Nunito"/>
                <a:cs typeface="Nunito"/>
                <a:sym typeface="Nunito"/>
              </a:rPr>
              <a:t> min_j </a:t>
            </a: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to</a:t>
            </a:r>
            <a:r>
              <a:rPr lang="fi-FI" sz="3800">
                <a:latin typeface="Nunito"/>
                <a:ea typeface="Nunito"/>
                <a:cs typeface="Nunito"/>
                <a:sym typeface="Nunito"/>
              </a:rPr>
              <a:t> j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3800">
                <a:latin typeface="Nunito"/>
                <a:ea typeface="Nunito"/>
                <a:cs typeface="Nunito"/>
                <a:sym typeface="Nunito"/>
              </a:rPr>
              <a:t>		</a:t>
            </a:r>
            <a:r>
              <a:rPr lang="fi-FI" sz="3800">
                <a:latin typeface="Nunito"/>
                <a:ea typeface="Nunito"/>
                <a:cs typeface="Nunito"/>
                <a:sym typeface="Nunito"/>
              </a:rPr>
              <a:t>swap(V[min_j],V[i])</a:t>
            </a:r>
            <a:endParaRPr sz="3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Select-sort with Gypsy folk dance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https://youtu.be/Ns4TPTC8whw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763" y="3052350"/>
            <a:ext cx="7575091" cy="4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pSp>
        <p:nvGrpSpPr>
          <p:cNvPr id="231" name="Google Shape;231;p14"/>
          <p:cNvGrpSpPr/>
          <p:nvPr/>
        </p:nvGrpSpPr>
        <p:grpSpPr>
          <a:xfrm>
            <a:off x="2022972" y="3231385"/>
            <a:ext cx="6034680" cy="1096920"/>
            <a:chOff x="2475360" y="3171960"/>
            <a:chExt cx="6034680" cy="1096920"/>
          </a:xfrm>
        </p:grpSpPr>
        <p:sp>
          <p:nvSpPr>
            <p:cNvPr id="232" name="Google Shape;232;p14"/>
            <p:cNvSpPr/>
            <p:nvPr/>
          </p:nvSpPr>
          <p:spPr>
            <a:xfrm>
              <a:off x="2475360" y="372060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7961760" y="372060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4"/>
            <p:cNvGrpSpPr/>
            <p:nvPr/>
          </p:nvGrpSpPr>
          <p:grpSpPr>
            <a:xfrm>
              <a:off x="2475360" y="3171960"/>
              <a:ext cx="6034680" cy="548280"/>
              <a:chOff x="2475360" y="3171960"/>
              <a:chExt cx="6034680" cy="548280"/>
            </a:xfrm>
          </p:grpSpPr>
          <p:sp>
            <p:nvSpPr>
              <p:cNvPr id="235" name="Google Shape;235;p14"/>
              <p:cNvSpPr/>
              <p:nvPr/>
            </p:nvSpPr>
            <p:spPr>
              <a:xfrm>
                <a:off x="247536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302400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357264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412128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466992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521856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576720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631584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99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686448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741312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7961760" y="317196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pSp>
        <p:nvGrpSpPr>
          <p:cNvPr id="251" name="Google Shape;251;p15"/>
          <p:cNvGrpSpPr/>
          <p:nvPr/>
        </p:nvGrpSpPr>
        <p:grpSpPr>
          <a:xfrm>
            <a:off x="2022972" y="2948780"/>
            <a:ext cx="6034680" cy="1662120"/>
            <a:chOff x="2475360" y="2609280"/>
            <a:chExt cx="6034680" cy="1662120"/>
          </a:xfrm>
        </p:grpSpPr>
        <p:sp>
          <p:nvSpPr>
            <p:cNvPr id="252" name="Google Shape;252;p15"/>
            <p:cNvSpPr/>
            <p:nvPr/>
          </p:nvSpPr>
          <p:spPr>
            <a:xfrm>
              <a:off x="247536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96176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" name="Google Shape;254;p15"/>
            <p:cNvGrpSpPr/>
            <p:nvPr/>
          </p:nvGrpSpPr>
          <p:grpSpPr>
            <a:xfrm>
              <a:off x="2475360" y="3174480"/>
              <a:ext cx="6034680" cy="548280"/>
              <a:chOff x="2475360" y="3174480"/>
              <a:chExt cx="6034680" cy="548280"/>
            </a:xfrm>
          </p:grpSpPr>
          <p:sp>
            <p:nvSpPr>
              <p:cNvPr id="255" name="Google Shape;255;p15"/>
              <p:cNvSpPr/>
              <p:nvPr/>
            </p:nvSpPr>
            <p:spPr>
              <a:xfrm>
                <a:off x="24753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302400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35726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41212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466992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52185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576720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63158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99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68644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741312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79617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" name="Google Shape;266;p15"/>
            <p:cNvSpPr/>
            <p:nvPr/>
          </p:nvSpPr>
          <p:spPr>
            <a:xfrm>
              <a:off x="2475360" y="260928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pSp>
        <p:nvGrpSpPr>
          <p:cNvPr id="272" name="Google Shape;272;p16"/>
          <p:cNvGrpSpPr/>
          <p:nvPr/>
        </p:nvGrpSpPr>
        <p:grpSpPr>
          <a:xfrm>
            <a:off x="2788343" y="2948780"/>
            <a:ext cx="6034680" cy="1662120"/>
            <a:chOff x="2477880" y="2609280"/>
            <a:chExt cx="6034680" cy="1662120"/>
          </a:xfrm>
        </p:grpSpPr>
        <p:sp>
          <p:nvSpPr>
            <p:cNvPr id="273" name="Google Shape;273;p16"/>
            <p:cNvSpPr/>
            <p:nvPr/>
          </p:nvSpPr>
          <p:spPr>
            <a:xfrm>
              <a:off x="247788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96428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2477880" y="3174480"/>
              <a:ext cx="6034680" cy="548280"/>
              <a:chOff x="2477880" y="3174480"/>
              <a:chExt cx="6034680" cy="548280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2477880" y="3174480"/>
                <a:ext cx="548280" cy="548280"/>
              </a:xfrm>
              <a:prstGeom prst="rect">
                <a:avLst/>
              </a:prstGeom>
              <a:solidFill>
                <a:srgbClr val="F2DCD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302652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35751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12380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46724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52210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576972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63183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99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686700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74156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79642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" name="Google Shape;287;p16"/>
            <p:cNvSpPr/>
            <p:nvPr/>
          </p:nvSpPr>
          <p:spPr>
            <a:xfrm>
              <a:off x="2477880" y="260928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1257622" y="2950220"/>
            <a:ext cx="928800" cy="1112040"/>
            <a:chOff x="947160" y="2610720"/>
            <a:chExt cx="928800" cy="1112040"/>
          </a:xfrm>
        </p:grpSpPr>
        <p:sp>
          <p:nvSpPr>
            <p:cNvPr id="289" name="Google Shape;289;p16"/>
            <p:cNvSpPr/>
            <p:nvPr/>
          </p:nvSpPr>
          <p:spPr>
            <a:xfrm>
              <a:off x="1119240" y="3174480"/>
              <a:ext cx="548280" cy="54828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fi-FI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947160" y="2610720"/>
              <a:ext cx="92880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menor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pSp>
        <p:nvGrpSpPr>
          <p:cNvPr id="296" name="Google Shape;296;p17"/>
          <p:cNvGrpSpPr/>
          <p:nvPr/>
        </p:nvGrpSpPr>
        <p:grpSpPr>
          <a:xfrm>
            <a:off x="2477880" y="2609280"/>
            <a:ext cx="6034680" cy="1662120"/>
            <a:chOff x="2477880" y="2609280"/>
            <a:chExt cx="6034680" cy="1662120"/>
          </a:xfrm>
        </p:grpSpPr>
        <p:sp>
          <p:nvSpPr>
            <p:cNvPr id="297" name="Google Shape;297;p17"/>
            <p:cNvSpPr/>
            <p:nvPr/>
          </p:nvSpPr>
          <p:spPr>
            <a:xfrm>
              <a:off x="247788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796428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7"/>
            <p:cNvGrpSpPr/>
            <p:nvPr/>
          </p:nvGrpSpPr>
          <p:grpSpPr>
            <a:xfrm>
              <a:off x="2477880" y="3174480"/>
              <a:ext cx="6034680" cy="548280"/>
              <a:chOff x="2477880" y="3174480"/>
              <a:chExt cx="6034680" cy="548280"/>
            </a:xfrm>
          </p:grpSpPr>
          <p:sp>
            <p:nvSpPr>
              <p:cNvPr id="300" name="Google Shape;300;p17"/>
              <p:cNvSpPr/>
              <p:nvPr/>
            </p:nvSpPr>
            <p:spPr>
              <a:xfrm>
                <a:off x="2477880" y="3174480"/>
                <a:ext cx="548280" cy="548280"/>
              </a:xfrm>
              <a:prstGeom prst="rect">
                <a:avLst/>
              </a:prstGeom>
              <a:solidFill>
                <a:srgbClr val="F2DCD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7"/>
              <p:cNvSpPr/>
              <p:nvPr/>
            </p:nvSpPr>
            <p:spPr>
              <a:xfrm>
                <a:off x="3026520" y="3174480"/>
                <a:ext cx="548280" cy="548280"/>
              </a:xfrm>
              <a:prstGeom prst="rect">
                <a:avLst/>
              </a:prstGeom>
              <a:solidFill>
                <a:srgbClr val="EBF1DE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66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35751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7"/>
              <p:cNvSpPr/>
              <p:nvPr/>
            </p:nvSpPr>
            <p:spPr>
              <a:xfrm>
                <a:off x="412380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46724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52210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576972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7"/>
              <p:cNvSpPr/>
              <p:nvPr/>
            </p:nvSpPr>
            <p:spPr>
              <a:xfrm>
                <a:off x="63183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99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686700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74156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79642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" name="Google Shape;311;p17"/>
            <p:cNvSpPr/>
            <p:nvPr/>
          </p:nvSpPr>
          <p:spPr>
            <a:xfrm>
              <a:off x="2477880" y="260928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17"/>
          <p:cNvGrpSpPr/>
          <p:nvPr/>
        </p:nvGrpSpPr>
        <p:grpSpPr>
          <a:xfrm>
            <a:off x="947160" y="2610720"/>
            <a:ext cx="928800" cy="1112040"/>
            <a:chOff x="947160" y="2610720"/>
            <a:chExt cx="928800" cy="1112040"/>
          </a:xfrm>
        </p:grpSpPr>
        <p:sp>
          <p:nvSpPr>
            <p:cNvPr id="313" name="Google Shape;313;p17"/>
            <p:cNvSpPr/>
            <p:nvPr/>
          </p:nvSpPr>
          <p:spPr>
            <a:xfrm>
              <a:off x="1119240" y="3174480"/>
              <a:ext cx="548280" cy="54828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fi-FI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947160" y="2610720"/>
              <a:ext cx="92880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menor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7"/>
          <p:cNvSpPr/>
          <p:nvPr/>
        </p:nvSpPr>
        <p:spPr>
          <a:xfrm>
            <a:off x="3026520" y="2625840"/>
            <a:ext cx="548280" cy="548280"/>
          </a:xfrm>
          <a:prstGeom prst="rect">
            <a:avLst/>
          </a:prstGeom>
          <a:noFill/>
          <a:ln>
            <a:noFill/>
          </a:ln>
          <a:effectLst>
            <a:outerShdw dir="5400000" dist="23040">
              <a:srgbClr val="000000">
                <a:alpha val="34509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fi-FI" sz="2000" u="none" cap="none" strike="noStrike">
                <a:solidFill>
                  <a:srgbClr val="006633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/>
        </p:nvSpPr>
        <p:spPr>
          <a:xfrm>
            <a:off x="504720" y="30132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Bibliografia básica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504720" y="1769040"/>
            <a:ext cx="9071640" cy="489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Projeto de algoritmos – com implementações em PASCAL e C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Nívio Ziviani – 2ª Edição – Thomson – 2004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Cap. 4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990" lvl="0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Algoritmos – Teoria e Prática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Thomas H. Cormem et al – Elsevier – 2002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Cap. 2, 6, 7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pSp>
        <p:nvGrpSpPr>
          <p:cNvPr id="321" name="Google Shape;321;p18"/>
          <p:cNvGrpSpPr/>
          <p:nvPr/>
        </p:nvGrpSpPr>
        <p:grpSpPr>
          <a:xfrm>
            <a:off x="2788343" y="2948780"/>
            <a:ext cx="6034680" cy="1662120"/>
            <a:chOff x="2477880" y="2609280"/>
            <a:chExt cx="6034680" cy="1662120"/>
          </a:xfrm>
        </p:grpSpPr>
        <p:sp>
          <p:nvSpPr>
            <p:cNvPr id="322" name="Google Shape;322;p18"/>
            <p:cNvSpPr/>
            <p:nvPr/>
          </p:nvSpPr>
          <p:spPr>
            <a:xfrm>
              <a:off x="247788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796428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4" name="Google Shape;324;p18"/>
            <p:cNvGrpSpPr/>
            <p:nvPr/>
          </p:nvGrpSpPr>
          <p:grpSpPr>
            <a:xfrm>
              <a:off x="2477880" y="3174480"/>
              <a:ext cx="6034680" cy="548280"/>
              <a:chOff x="2477880" y="3174480"/>
              <a:chExt cx="6034680" cy="548280"/>
            </a:xfrm>
          </p:grpSpPr>
          <p:sp>
            <p:nvSpPr>
              <p:cNvPr id="325" name="Google Shape;325;p18"/>
              <p:cNvSpPr/>
              <p:nvPr/>
            </p:nvSpPr>
            <p:spPr>
              <a:xfrm>
                <a:off x="2477880" y="3174480"/>
                <a:ext cx="548280" cy="548280"/>
              </a:xfrm>
              <a:prstGeom prst="rect">
                <a:avLst/>
              </a:prstGeom>
              <a:solidFill>
                <a:srgbClr val="F2DCD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302652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3575160" y="3174480"/>
                <a:ext cx="548280" cy="548280"/>
              </a:xfrm>
              <a:prstGeom prst="rect">
                <a:avLst/>
              </a:prstGeom>
              <a:solidFill>
                <a:srgbClr val="EBF1DE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66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412380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46724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52210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576972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63183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99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686700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74156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79642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" name="Google Shape;336;p18"/>
            <p:cNvSpPr/>
            <p:nvPr/>
          </p:nvSpPr>
          <p:spPr>
            <a:xfrm>
              <a:off x="2477880" y="260928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18"/>
          <p:cNvGrpSpPr/>
          <p:nvPr/>
        </p:nvGrpSpPr>
        <p:grpSpPr>
          <a:xfrm>
            <a:off x="1257622" y="2950220"/>
            <a:ext cx="928800" cy="1112040"/>
            <a:chOff x="947160" y="2610720"/>
            <a:chExt cx="928800" cy="1112040"/>
          </a:xfrm>
        </p:grpSpPr>
        <p:sp>
          <p:nvSpPr>
            <p:cNvPr id="338" name="Google Shape;338;p18"/>
            <p:cNvSpPr/>
            <p:nvPr/>
          </p:nvSpPr>
          <p:spPr>
            <a:xfrm>
              <a:off x="1119240" y="3174480"/>
              <a:ext cx="548280" cy="54828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fi-FI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947160" y="2610720"/>
              <a:ext cx="92880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menor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18"/>
          <p:cNvSpPr/>
          <p:nvPr/>
        </p:nvSpPr>
        <p:spPr>
          <a:xfrm>
            <a:off x="3885623" y="2948780"/>
            <a:ext cx="548400" cy="548400"/>
          </a:xfrm>
          <a:prstGeom prst="rect">
            <a:avLst/>
          </a:prstGeom>
          <a:noFill/>
          <a:ln>
            <a:noFill/>
          </a:ln>
          <a:effectLst>
            <a:outerShdw dir="5400000" dist="23040">
              <a:srgbClr val="000000">
                <a:alpha val="34509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fi-FI" sz="2000" u="none" cap="none" strike="noStrike">
                <a:solidFill>
                  <a:srgbClr val="006633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pSp>
        <p:nvGrpSpPr>
          <p:cNvPr id="346" name="Google Shape;346;p19"/>
          <p:cNvGrpSpPr/>
          <p:nvPr/>
        </p:nvGrpSpPr>
        <p:grpSpPr>
          <a:xfrm>
            <a:off x="2788343" y="2948780"/>
            <a:ext cx="6034680" cy="1662120"/>
            <a:chOff x="2477880" y="2609280"/>
            <a:chExt cx="6034680" cy="1662120"/>
          </a:xfrm>
        </p:grpSpPr>
        <p:sp>
          <p:nvSpPr>
            <p:cNvPr id="347" name="Google Shape;347;p19"/>
            <p:cNvSpPr/>
            <p:nvPr/>
          </p:nvSpPr>
          <p:spPr>
            <a:xfrm>
              <a:off x="247788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7964280" y="372312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19"/>
            <p:cNvGrpSpPr/>
            <p:nvPr/>
          </p:nvGrpSpPr>
          <p:grpSpPr>
            <a:xfrm>
              <a:off x="2477880" y="3174480"/>
              <a:ext cx="6034680" cy="548280"/>
              <a:chOff x="2477880" y="3174480"/>
              <a:chExt cx="6034680" cy="54828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2477880" y="3174480"/>
                <a:ext cx="548280" cy="548280"/>
              </a:xfrm>
              <a:prstGeom prst="rect">
                <a:avLst/>
              </a:prstGeom>
              <a:solidFill>
                <a:srgbClr val="F2DCDB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302652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35751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4123800" y="3174480"/>
                <a:ext cx="548280" cy="548280"/>
              </a:xfrm>
              <a:prstGeom prst="rect">
                <a:avLst/>
              </a:prstGeom>
              <a:solidFill>
                <a:srgbClr val="EBF1DE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66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46724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52210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576972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38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631836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99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686700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41564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964280" y="3174480"/>
                <a:ext cx="548280" cy="54828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dir="5400000" dist="23040">
                  <a:srgbClr val="000000">
                    <a:alpha val="34509"/>
                  </a:srgbClr>
                </a:outerShdw>
              </a:effectLst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fi-FI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" name="Google Shape;361;p19"/>
            <p:cNvSpPr/>
            <p:nvPr/>
          </p:nvSpPr>
          <p:spPr>
            <a:xfrm>
              <a:off x="2477880" y="2609280"/>
              <a:ext cx="54828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9"/>
          <p:cNvGrpSpPr/>
          <p:nvPr/>
        </p:nvGrpSpPr>
        <p:grpSpPr>
          <a:xfrm>
            <a:off x="1257622" y="2950220"/>
            <a:ext cx="928800" cy="1112040"/>
            <a:chOff x="947160" y="2610720"/>
            <a:chExt cx="928800" cy="1112040"/>
          </a:xfrm>
        </p:grpSpPr>
        <p:sp>
          <p:nvSpPr>
            <p:cNvPr id="363" name="Google Shape;363;p19"/>
            <p:cNvSpPr/>
            <p:nvPr/>
          </p:nvSpPr>
          <p:spPr>
            <a:xfrm>
              <a:off x="1119240" y="3174480"/>
              <a:ext cx="548280" cy="54828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1" lang="fi-FI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947160" y="2610720"/>
              <a:ext cx="928800" cy="548280"/>
            </a:xfrm>
            <a:prstGeom prst="rect">
              <a:avLst/>
            </a:prstGeom>
            <a:noFill/>
            <a:ln>
              <a:noFill/>
            </a:ln>
            <a:effectLst>
              <a:outerShdw dir="5400000" dist="23040">
                <a:srgbClr val="000000">
                  <a:alpha val="34509"/>
                </a:srgbClr>
              </a:outerShdw>
            </a:effectLst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1" lang="fi-FI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menor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19"/>
          <p:cNvSpPr/>
          <p:nvPr/>
        </p:nvSpPr>
        <p:spPr>
          <a:xfrm>
            <a:off x="4434263" y="2965340"/>
            <a:ext cx="548400" cy="548400"/>
          </a:xfrm>
          <a:prstGeom prst="rect">
            <a:avLst/>
          </a:prstGeom>
          <a:noFill/>
          <a:ln>
            <a:noFill/>
          </a:ln>
          <a:effectLst>
            <a:outerShdw dir="5400000" dist="23040">
              <a:srgbClr val="000000">
                <a:alpha val="34509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fi-FI" sz="2000" u="none" cap="none" strike="noStrike">
                <a:solidFill>
                  <a:srgbClr val="006633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371" name="Google Shape;3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125" y="2936880"/>
            <a:ext cx="75723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325" y="2913068"/>
            <a:ext cx="7639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383" name="Google Shape;3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325" y="2913068"/>
            <a:ext cx="7639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88" y="2913068"/>
            <a:ext cx="7639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395" name="Google Shape;3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88" y="2913068"/>
            <a:ext cx="7639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01" name="Google Shape;4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88" y="2913068"/>
            <a:ext cx="7639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07" name="Google Shape;4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88" y="2913068"/>
            <a:ext cx="7639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13" name="Google Shape;4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88" y="2913068"/>
            <a:ext cx="7639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3957ac894_0_10"/>
          <p:cNvSpPr txBox="1"/>
          <p:nvPr>
            <p:ph idx="1" type="subTitle"/>
          </p:nvPr>
        </p:nvSpPr>
        <p:spPr>
          <a:xfrm>
            <a:off x="504463" y="1052915"/>
            <a:ext cx="9071700" cy="49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i-FI" sz="48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Introdução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19" name="Google Shape;4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25" name="Google Shape;4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31" name="Google Shape;4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325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37" name="Google Shape;4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43" name="Google Shape;4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49" name="Google Shape;4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55" name="Google Shape;4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61" name="Google Shape;4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67" name="Google Shape;4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73" name="Google Shape;4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Definição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504000" y="1769040"/>
            <a:ext cx="9071640" cy="51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None/>
            </a:pPr>
            <a:r>
              <a:rPr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Ordenar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 é</a:t>
            </a:r>
            <a:r>
              <a:rPr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processo de rearranjar (n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umérica ou lexicalmente</a:t>
            </a:r>
            <a:r>
              <a:rPr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um conjunto de objetos em uma ordem ascendente ou descendente.</a:t>
            </a:r>
            <a:endParaRPr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79" name="Google Shape;4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85" name="Google Shape;48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91" name="Google Shape;4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497" name="Google Shape;4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503" name="Google Shape;50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509" name="Google Shape;5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515" name="Google Shape;5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521" name="Google Shape;5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527" name="Google Shape;5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533" name="Google Shape;53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325" y="2913068"/>
            <a:ext cx="81819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957ac894_0_0"/>
          <p:cNvSpPr txBox="1"/>
          <p:nvPr/>
        </p:nvSpPr>
        <p:spPr>
          <a:xfrm>
            <a:off x="504000" y="346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Porque Ordenar?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43" name="Google Shape;143;gd3957ac894_0_0"/>
          <p:cNvSpPr txBox="1"/>
          <p:nvPr/>
        </p:nvSpPr>
        <p:spPr>
          <a:xfrm>
            <a:off x="504000" y="1769040"/>
            <a:ext cx="9071700" cy="5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ordenação visa facilitar a recuperação posterior de itens do conjunto ordenado;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</a:t>
            </a:r>
            <a:r>
              <a:rPr lang="fi-FI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ificuldade de se utilizar um catálogo telefônico se os nomes das pessoas não estivessem listados em ordem alfabética;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Tarefa muito comum em problemas a serem resolvidos por computadores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8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539" name="Google Shape;5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2913068"/>
            <a:ext cx="6115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9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passo a passo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545" name="Google Shape;5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788" y="3194055"/>
            <a:ext cx="61150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3957ac894_1_79"/>
          <p:cNvSpPr txBox="1"/>
          <p:nvPr/>
        </p:nvSpPr>
        <p:spPr>
          <a:xfrm>
            <a:off x="504000" y="252720"/>
            <a:ext cx="90717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/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Cálculo da eficiência: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551" name="Google Shape;551;gd3957ac894_1_79"/>
          <p:cNvSpPr txBox="1"/>
          <p:nvPr/>
        </p:nvSpPr>
        <p:spPr>
          <a:xfrm>
            <a:off x="504000" y="1769040"/>
            <a:ext cx="9071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3200"/>
              <a:t>define</a:t>
            </a:r>
            <a:r>
              <a:rPr lang="fi-FI" sz="3200"/>
              <a:t> selection_sort(V, n):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</a:t>
            </a:r>
            <a:r>
              <a:rPr b="1" lang="fi-FI" sz="3200"/>
              <a:t>for</a:t>
            </a:r>
            <a:r>
              <a:rPr lang="fi-FI" sz="3200"/>
              <a:t> i from 1 </a:t>
            </a:r>
            <a:r>
              <a:rPr b="1" lang="fi-FI" sz="3200"/>
              <a:t>to</a:t>
            </a:r>
            <a:r>
              <a:rPr lang="fi-FI" sz="3200"/>
              <a:t> n-1:				</a:t>
            </a:r>
            <a:r>
              <a:rPr lang="fi-FI" sz="2300"/>
              <a:t>n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min_j=i								</a:t>
            </a:r>
            <a:r>
              <a:rPr lang="fi-FI" sz="2300"/>
              <a:t>n-1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</a:t>
            </a:r>
            <a:r>
              <a:rPr b="1" lang="fi-FI" sz="3200"/>
              <a:t>for</a:t>
            </a:r>
            <a:r>
              <a:rPr lang="fi-FI" sz="3200"/>
              <a:t> j </a:t>
            </a:r>
            <a:r>
              <a:rPr b="1" lang="fi-FI" sz="3200"/>
              <a:t>from</a:t>
            </a:r>
            <a:r>
              <a:rPr lang="fi-FI" sz="3200"/>
              <a:t> i+1 </a:t>
            </a:r>
            <a:r>
              <a:rPr b="1" lang="fi-FI" sz="3200"/>
              <a:t>to</a:t>
            </a:r>
            <a:r>
              <a:rPr lang="fi-FI" sz="3200"/>
              <a:t> n:			</a:t>
            </a:r>
            <a:r>
              <a:rPr lang="fi-FI" sz="2300"/>
              <a:t>(n-1)(3+n)/2</a:t>
            </a:r>
            <a:r>
              <a:rPr lang="fi-FI" sz="3200"/>
              <a:t> 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	</a:t>
            </a:r>
            <a:r>
              <a:rPr b="1" lang="fi-FI" sz="3200"/>
              <a:t>if </a:t>
            </a:r>
            <a:r>
              <a:rPr lang="fi-FI" sz="3200"/>
              <a:t>V[min_j] &gt; V[j]:			</a:t>
            </a:r>
            <a:r>
              <a:rPr lang="fi-FI" sz="2300">
                <a:solidFill>
                  <a:schemeClr val="dk1"/>
                </a:solidFill>
              </a:rPr>
              <a:t>(n-1)(2+n)/2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		min_j = j					</a:t>
            </a:r>
            <a:r>
              <a:rPr lang="fi-FI" sz="2300">
                <a:solidFill>
                  <a:schemeClr val="dk1"/>
                </a:solidFill>
              </a:rPr>
              <a:t>(n-1)(2+n)/2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swap(V[i],V[min_idx])   	</a:t>
            </a:r>
            <a:r>
              <a:rPr lang="fi-FI" sz="2300">
                <a:solidFill>
                  <a:schemeClr val="dk1"/>
                </a:solidFill>
              </a:rPr>
              <a:t>n-1          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											+____________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5029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a</a:t>
            </a:r>
            <a:r>
              <a:rPr lang="fi-FI" sz="3200"/>
              <a:t>n² + bn + c</a:t>
            </a:r>
            <a:endParaRPr sz="3200"/>
          </a:p>
          <a:p>
            <a:pPr indent="457200" lvl="0" marL="5029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 a, b e c são constantes.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3957ac894_1_84"/>
          <p:cNvSpPr txBox="1"/>
          <p:nvPr/>
        </p:nvSpPr>
        <p:spPr>
          <a:xfrm>
            <a:off x="504000" y="252720"/>
            <a:ext cx="90717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br>
              <a:rPr b="0" i="0" lang="fi-FI" sz="1800" u="none" cap="none" strike="noStrike"/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Cálculo da eficiência: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557" name="Google Shape;557;gd3957ac894_1_84"/>
          <p:cNvSpPr txBox="1"/>
          <p:nvPr/>
        </p:nvSpPr>
        <p:spPr>
          <a:xfrm>
            <a:off x="504000" y="1769050"/>
            <a:ext cx="95040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3200"/>
              <a:t>define</a:t>
            </a:r>
            <a:r>
              <a:rPr lang="fi-FI" sz="3200"/>
              <a:t> selection_sort(V, n):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</a:t>
            </a:r>
            <a:r>
              <a:rPr b="1" lang="fi-FI" sz="3200"/>
              <a:t>for</a:t>
            </a:r>
            <a:r>
              <a:rPr lang="fi-FI" sz="3200"/>
              <a:t> i </a:t>
            </a:r>
            <a:r>
              <a:rPr b="1" lang="fi-FI" sz="3200"/>
              <a:t>from</a:t>
            </a:r>
            <a:r>
              <a:rPr lang="fi-FI" sz="3200"/>
              <a:t> 1 to n-1:				</a:t>
            </a:r>
            <a:r>
              <a:rPr lang="fi-FI" sz="2300"/>
              <a:t>n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min_j=i								</a:t>
            </a:r>
            <a:r>
              <a:rPr lang="fi-FI" sz="2300"/>
              <a:t>n-1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</a:t>
            </a:r>
            <a:r>
              <a:rPr b="1" lang="fi-FI" sz="3200"/>
              <a:t>for</a:t>
            </a:r>
            <a:r>
              <a:rPr lang="fi-FI" sz="3200"/>
              <a:t> j </a:t>
            </a:r>
            <a:r>
              <a:rPr b="1" lang="fi-FI" sz="3200"/>
              <a:t>from</a:t>
            </a:r>
            <a:r>
              <a:rPr lang="fi-FI" sz="3200"/>
              <a:t> i+1 </a:t>
            </a:r>
            <a:r>
              <a:rPr b="1" lang="fi-FI" sz="3200"/>
              <a:t>to</a:t>
            </a:r>
            <a:r>
              <a:rPr lang="fi-FI" sz="3200"/>
              <a:t> n:			</a:t>
            </a:r>
            <a:r>
              <a:rPr lang="fi-FI" sz="2300"/>
              <a:t>(n-1)(3+n)/2</a:t>
            </a:r>
            <a:r>
              <a:rPr lang="fi-FI" sz="3200"/>
              <a:t> </a:t>
            </a:r>
            <a:endParaRPr sz="3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	</a:t>
            </a:r>
            <a:r>
              <a:rPr b="1" lang="fi-FI" sz="3200"/>
              <a:t>if</a:t>
            </a:r>
            <a:r>
              <a:rPr lang="fi-FI" sz="3200"/>
              <a:t> V[min_j] &gt; V[j]:			</a:t>
            </a:r>
            <a:r>
              <a:rPr lang="fi-FI" sz="2300">
                <a:solidFill>
                  <a:schemeClr val="dk1"/>
                </a:solidFill>
              </a:rPr>
              <a:t>(n-1)(2+n)/2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		min_j = j					</a:t>
            </a:r>
            <a:r>
              <a:rPr lang="fi-FI" sz="2300">
                <a:solidFill>
                  <a:schemeClr val="dk1"/>
                </a:solidFill>
              </a:rPr>
              <a:t>(n-1)(2+n)/2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		swap(V[i],V[min_idx])   	</a:t>
            </a:r>
            <a:r>
              <a:rPr lang="fi-FI" sz="2300">
                <a:solidFill>
                  <a:schemeClr val="dk1"/>
                </a:solidFill>
              </a:rPr>
              <a:t>n-1          </a:t>
            </a:r>
            <a:endParaRPr sz="2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											+____________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5029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/>
              <a:t>a</a:t>
            </a:r>
            <a:r>
              <a:rPr lang="fi-FI" sz="3200"/>
              <a:t>n² + bn + c➝ O(</a:t>
            </a:r>
            <a:r>
              <a:rPr lang="fi-FI" sz="3200">
                <a:solidFill>
                  <a:schemeClr val="dk1"/>
                </a:solidFill>
              </a:rPr>
              <a:t>n²</a:t>
            </a:r>
            <a:r>
              <a:rPr lang="fi-FI" sz="3200"/>
              <a:t>)</a:t>
            </a:r>
            <a:endParaRPr sz="3200"/>
          </a:p>
          <a:p>
            <a:pPr indent="457200" lvl="0" marL="5029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 a, b e c são constantes.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gd3957ac894_1_84"/>
          <p:cNvSpPr/>
          <p:nvPr/>
        </p:nvSpPr>
        <p:spPr>
          <a:xfrm>
            <a:off x="6272375" y="6196650"/>
            <a:ext cx="511200" cy="37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/>
        </p:nvSpPr>
        <p:spPr>
          <a:xfrm>
            <a:off x="504000" y="252720"/>
            <a:ext cx="9071640" cy="136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Selection Sort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564" name="Google Shape;564;p53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Vantagens: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 linear no tamanho da entrada para o número de movimentos de registros;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muito interessante para arquivos pequenos;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Desvantagens: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fato de o arquivo já estar ordenado não ajuda em nada, pois o custo continua quadrático;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algoritmo não é estável;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d3957ac894_1_150"/>
          <p:cNvSpPr txBox="1"/>
          <p:nvPr>
            <p:ph idx="1" type="subTitle"/>
          </p:nvPr>
        </p:nvSpPr>
        <p:spPr>
          <a:xfrm>
            <a:off x="504463" y="1052915"/>
            <a:ext cx="9071700" cy="49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48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Bubble</a:t>
            </a:r>
            <a:r>
              <a:rPr b="1" lang="fi-FI" sz="48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 Sort</a:t>
            </a:r>
            <a:endParaRPr sz="4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Bubble Sort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575" name="Google Shape;575;p54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Comparar elementos adjacentes de uma lista e         permutá–los se eles estiverem fora de ordem;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Fazendo isso repetidamente, acabamos “empurrando” (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bubbling up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 maior elemento para a última posição da lista;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próxima passagem “empurra” o segundo maior e assim por diante, até 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n–1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passos, a lista ser ordenada.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5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Bubble Sort</a:t>
            </a:r>
            <a:endParaRPr b="1" i="1" sz="4400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animado</a:t>
            </a:r>
            <a:endParaRPr b="1" i="1" sz="4400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55"/>
          <p:cNvSpPr txBox="1"/>
          <p:nvPr>
            <p:ph idx="1" type="body"/>
          </p:nvPr>
        </p:nvSpPr>
        <p:spPr>
          <a:xfrm>
            <a:off x="504000" y="1769040"/>
            <a:ext cx="9071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i-FI" sz="3000">
                <a:solidFill>
                  <a:schemeClr val="dk1"/>
                </a:solidFill>
              </a:rPr>
              <a:t>Bubble-sort with Hungarian ("Csángó") folk dance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i-FI" sz="3000"/>
              <a:t>https://youtu.be/lyZQPjUT5B4</a:t>
            </a:r>
            <a:endParaRPr sz="3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3957ac894_1_165"/>
          <p:cNvSpPr txBox="1"/>
          <p:nvPr/>
        </p:nvSpPr>
        <p:spPr>
          <a:xfrm>
            <a:off x="504000" y="252720"/>
            <a:ext cx="90717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Bubble</a:t>
            </a:r>
            <a:r>
              <a:rPr b="1" i="1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Algoritmo e complexidade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587" name="Google Shape;587;gd3957ac894_1_165"/>
          <p:cNvSpPr txBox="1"/>
          <p:nvPr/>
        </p:nvSpPr>
        <p:spPr>
          <a:xfrm>
            <a:off x="504000" y="2032325"/>
            <a:ext cx="9437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define</a:t>
            </a: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bubble_sort(V, n):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 </a:t>
            </a:r>
            <a:r>
              <a:rPr b="1"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from</a:t>
            </a: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1 </a:t>
            </a:r>
            <a:r>
              <a:rPr b="1"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</a:t>
            </a: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n-1:					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		</a:t>
            </a:r>
            <a:r>
              <a:rPr b="1"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j </a:t>
            </a:r>
            <a:r>
              <a:rPr b="1"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from</a:t>
            </a: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1 </a:t>
            </a:r>
            <a:r>
              <a:rPr b="1"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</a:t>
            </a: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n-1-i:				 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			</a:t>
            </a:r>
            <a:r>
              <a:rPr b="1"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V[j] &gt; V[j+1]:			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					swap(V[j],V[j+1])</a:t>
            </a:r>
            <a:r>
              <a:rPr lang="fi-FI" sz="3500">
                <a:solidFill>
                  <a:schemeClr val="dk1"/>
                </a:solidFill>
              </a:rPr>
              <a:t> 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</p:txBody>
      </p:sp>
      <p:grpSp>
        <p:nvGrpSpPr>
          <p:cNvPr id="588" name="Google Shape;588;gd3957ac894_1_165"/>
          <p:cNvGrpSpPr/>
          <p:nvPr/>
        </p:nvGrpSpPr>
        <p:grpSpPr>
          <a:xfrm>
            <a:off x="446300" y="5734950"/>
            <a:ext cx="6051700" cy="1392900"/>
            <a:chOff x="2616825" y="6255600"/>
            <a:chExt cx="6051700" cy="1392900"/>
          </a:xfrm>
        </p:grpSpPr>
        <p:sp>
          <p:nvSpPr>
            <p:cNvPr id="589" name="Google Shape;589;gd3957ac894_1_165"/>
            <p:cNvSpPr/>
            <p:nvPr/>
          </p:nvSpPr>
          <p:spPr>
            <a:xfrm>
              <a:off x="2616825" y="6255600"/>
              <a:ext cx="5044200" cy="139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gd3957ac894_1_165"/>
            <p:cNvSpPr txBox="1"/>
            <p:nvPr/>
          </p:nvSpPr>
          <p:spPr>
            <a:xfrm>
              <a:off x="2772325" y="6471025"/>
              <a:ext cx="52335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i-FI" sz="3200">
                  <a:solidFill>
                    <a:schemeClr val="dk1"/>
                  </a:solidFill>
                </a:rPr>
                <a:t>f(n) = an² + bn ➝ O(n²)</a:t>
              </a:r>
              <a:endParaRPr/>
            </a:p>
          </p:txBody>
        </p:sp>
        <p:sp>
          <p:nvSpPr>
            <p:cNvPr id="591" name="Google Shape;591;gd3957ac894_1_165"/>
            <p:cNvSpPr txBox="1"/>
            <p:nvPr/>
          </p:nvSpPr>
          <p:spPr>
            <a:xfrm>
              <a:off x="2772325" y="6971400"/>
              <a:ext cx="5896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i-FI" sz="2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Onde a e b  são constantes.</a:t>
              </a:r>
              <a:r>
                <a:rPr lang="fi-FI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3957ac894_1_264"/>
          <p:cNvSpPr txBox="1"/>
          <p:nvPr/>
        </p:nvSpPr>
        <p:spPr>
          <a:xfrm>
            <a:off x="504000" y="252360"/>
            <a:ext cx="90717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1" lang="fi-FI" sz="45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Bubble Sort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5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Exemplo:</a:t>
            </a:r>
            <a:endParaRPr b="1" i="0" sz="45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597" name="Google Shape;597;gd3957ac894_1_264"/>
          <p:cNvSpPr/>
          <p:nvPr/>
        </p:nvSpPr>
        <p:spPr>
          <a:xfrm>
            <a:off x="3737310" y="3017877"/>
            <a:ext cx="399000" cy="3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3125" lIns="93125" spcFirstLastPara="1" rIns="93125" wrap="square" tIns="93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/>
              <a:t>1</a:t>
            </a:r>
            <a:endParaRPr sz="1500"/>
          </a:p>
        </p:txBody>
      </p:sp>
      <p:sp>
        <p:nvSpPr>
          <p:cNvPr id="598" name="Google Shape;598;gd3957ac894_1_264"/>
          <p:cNvSpPr/>
          <p:nvPr/>
        </p:nvSpPr>
        <p:spPr>
          <a:xfrm>
            <a:off x="4214285" y="3017877"/>
            <a:ext cx="399000" cy="3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3125" lIns="93125" spcFirstLastPara="1" rIns="93125" wrap="square" tIns="93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/>
              <a:t>6</a:t>
            </a:r>
            <a:endParaRPr sz="1500"/>
          </a:p>
        </p:txBody>
      </p:sp>
      <p:sp>
        <p:nvSpPr>
          <p:cNvPr id="599" name="Google Shape;599;gd3957ac894_1_264"/>
          <p:cNvSpPr/>
          <p:nvPr/>
        </p:nvSpPr>
        <p:spPr>
          <a:xfrm>
            <a:off x="4691260" y="3017877"/>
            <a:ext cx="399000" cy="3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3125" lIns="93125" spcFirstLastPara="1" rIns="93125" wrap="square" tIns="93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/>
              <a:t>5</a:t>
            </a:r>
            <a:endParaRPr sz="1500"/>
          </a:p>
        </p:txBody>
      </p:sp>
      <p:sp>
        <p:nvSpPr>
          <p:cNvPr id="600" name="Google Shape;600;gd3957ac894_1_264"/>
          <p:cNvSpPr/>
          <p:nvPr/>
        </p:nvSpPr>
        <p:spPr>
          <a:xfrm>
            <a:off x="5168235" y="3017877"/>
            <a:ext cx="399000" cy="3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3125" lIns="93125" spcFirstLastPara="1" rIns="93125" wrap="square" tIns="93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/>
              <a:t>2</a:t>
            </a:r>
            <a:endParaRPr sz="1500"/>
          </a:p>
        </p:txBody>
      </p:sp>
      <p:sp>
        <p:nvSpPr>
          <p:cNvPr id="601" name="Google Shape;601;gd3957ac894_1_264"/>
          <p:cNvSpPr/>
          <p:nvPr/>
        </p:nvSpPr>
        <p:spPr>
          <a:xfrm>
            <a:off x="5645210" y="3017877"/>
            <a:ext cx="399000" cy="3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3125" lIns="93125" spcFirstLastPara="1" rIns="93125" wrap="square" tIns="93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/>
              <a:t>4</a:t>
            </a:r>
            <a:endParaRPr sz="1500"/>
          </a:p>
        </p:txBody>
      </p:sp>
      <p:sp>
        <p:nvSpPr>
          <p:cNvPr id="602" name="Google Shape;602;gd3957ac894_1_264"/>
          <p:cNvSpPr/>
          <p:nvPr/>
        </p:nvSpPr>
        <p:spPr>
          <a:xfrm>
            <a:off x="6122185" y="3017877"/>
            <a:ext cx="399000" cy="3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3125" lIns="93125" spcFirstLastPara="1" rIns="93125" wrap="square" tIns="93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500"/>
              <a:t>3</a:t>
            </a:r>
            <a:endParaRPr sz="1500"/>
          </a:p>
        </p:txBody>
      </p:sp>
      <p:grpSp>
        <p:nvGrpSpPr>
          <p:cNvPr id="603" name="Google Shape;603;gd3957ac894_1_264"/>
          <p:cNvGrpSpPr/>
          <p:nvPr/>
        </p:nvGrpSpPr>
        <p:grpSpPr>
          <a:xfrm>
            <a:off x="343690" y="3021922"/>
            <a:ext cx="2783875" cy="399000"/>
            <a:chOff x="2650625" y="2441000"/>
            <a:chExt cx="2783875" cy="399000"/>
          </a:xfrm>
        </p:grpSpPr>
        <p:sp>
          <p:nvSpPr>
            <p:cNvPr id="604" name="Google Shape;604;gd3957ac894_1_264"/>
            <p:cNvSpPr/>
            <p:nvPr/>
          </p:nvSpPr>
          <p:spPr>
            <a:xfrm>
              <a:off x="26506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6</a:t>
              </a:r>
              <a:endParaRPr sz="1500"/>
            </a:p>
          </p:txBody>
        </p:sp>
        <p:sp>
          <p:nvSpPr>
            <p:cNvPr id="605" name="Google Shape;605;gd3957ac894_1_264"/>
            <p:cNvSpPr/>
            <p:nvPr/>
          </p:nvSpPr>
          <p:spPr>
            <a:xfrm>
              <a:off x="31276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1</a:t>
              </a:r>
              <a:endParaRPr sz="1500"/>
            </a:p>
          </p:txBody>
        </p:sp>
        <p:sp>
          <p:nvSpPr>
            <p:cNvPr id="606" name="Google Shape;606;gd3957ac894_1_264"/>
            <p:cNvSpPr/>
            <p:nvPr/>
          </p:nvSpPr>
          <p:spPr>
            <a:xfrm>
              <a:off x="360457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6</a:t>
              </a:r>
              <a:endParaRPr sz="1500"/>
            </a:p>
          </p:txBody>
        </p:sp>
        <p:sp>
          <p:nvSpPr>
            <p:cNvPr id="607" name="Google Shape;607;gd3957ac894_1_264"/>
            <p:cNvSpPr/>
            <p:nvPr/>
          </p:nvSpPr>
          <p:spPr>
            <a:xfrm>
              <a:off x="408155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2</a:t>
              </a:r>
              <a:endParaRPr sz="1500"/>
            </a:p>
          </p:txBody>
        </p:sp>
        <p:sp>
          <p:nvSpPr>
            <p:cNvPr id="608" name="Google Shape;608;gd3957ac894_1_264"/>
            <p:cNvSpPr/>
            <p:nvPr/>
          </p:nvSpPr>
          <p:spPr>
            <a:xfrm>
              <a:off x="45585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4</a:t>
              </a:r>
              <a:endParaRPr sz="1500"/>
            </a:p>
          </p:txBody>
        </p:sp>
        <p:sp>
          <p:nvSpPr>
            <p:cNvPr id="609" name="Google Shape;609;gd3957ac894_1_264"/>
            <p:cNvSpPr/>
            <p:nvPr/>
          </p:nvSpPr>
          <p:spPr>
            <a:xfrm>
              <a:off x="50355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3</a:t>
              </a:r>
              <a:endParaRPr sz="1500"/>
            </a:p>
          </p:txBody>
        </p:sp>
      </p:grpSp>
      <p:grpSp>
        <p:nvGrpSpPr>
          <p:cNvPr id="610" name="Google Shape;610;gd3957ac894_1_264"/>
          <p:cNvGrpSpPr/>
          <p:nvPr/>
        </p:nvGrpSpPr>
        <p:grpSpPr>
          <a:xfrm>
            <a:off x="6951896" y="3006014"/>
            <a:ext cx="2783875" cy="399000"/>
            <a:chOff x="2650625" y="2441000"/>
            <a:chExt cx="2783875" cy="399000"/>
          </a:xfrm>
        </p:grpSpPr>
        <p:sp>
          <p:nvSpPr>
            <p:cNvPr id="611" name="Google Shape;611;gd3957ac894_1_264"/>
            <p:cNvSpPr/>
            <p:nvPr/>
          </p:nvSpPr>
          <p:spPr>
            <a:xfrm>
              <a:off x="26506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1</a:t>
              </a:r>
              <a:endParaRPr sz="1500"/>
            </a:p>
          </p:txBody>
        </p:sp>
        <p:sp>
          <p:nvSpPr>
            <p:cNvPr id="612" name="Google Shape;612;gd3957ac894_1_264"/>
            <p:cNvSpPr/>
            <p:nvPr/>
          </p:nvSpPr>
          <p:spPr>
            <a:xfrm>
              <a:off x="31276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5</a:t>
              </a:r>
              <a:endParaRPr sz="1500"/>
            </a:p>
          </p:txBody>
        </p:sp>
        <p:sp>
          <p:nvSpPr>
            <p:cNvPr id="613" name="Google Shape;613;gd3957ac894_1_264"/>
            <p:cNvSpPr/>
            <p:nvPr/>
          </p:nvSpPr>
          <p:spPr>
            <a:xfrm>
              <a:off x="360457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6</a:t>
              </a:r>
              <a:endParaRPr sz="1500"/>
            </a:p>
          </p:txBody>
        </p:sp>
        <p:sp>
          <p:nvSpPr>
            <p:cNvPr id="614" name="Google Shape;614;gd3957ac894_1_264"/>
            <p:cNvSpPr/>
            <p:nvPr/>
          </p:nvSpPr>
          <p:spPr>
            <a:xfrm>
              <a:off x="408155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2</a:t>
              </a:r>
              <a:endParaRPr sz="1500"/>
            </a:p>
          </p:txBody>
        </p:sp>
        <p:sp>
          <p:nvSpPr>
            <p:cNvPr id="615" name="Google Shape;615;gd3957ac894_1_264"/>
            <p:cNvSpPr/>
            <p:nvPr/>
          </p:nvSpPr>
          <p:spPr>
            <a:xfrm>
              <a:off x="45585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4</a:t>
              </a:r>
              <a:endParaRPr sz="1500"/>
            </a:p>
          </p:txBody>
        </p:sp>
        <p:sp>
          <p:nvSpPr>
            <p:cNvPr id="616" name="Google Shape;616;gd3957ac894_1_264"/>
            <p:cNvSpPr/>
            <p:nvPr/>
          </p:nvSpPr>
          <p:spPr>
            <a:xfrm>
              <a:off x="50355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3</a:t>
              </a:r>
              <a:endParaRPr sz="1500"/>
            </a:p>
          </p:txBody>
        </p:sp>
      </p:grpSp>
      <p:grpSp>
        <p:nvGrpSpPr>
          <p:cNvPr id="617" name="Google Shape;617;gd3957ac894_1_264"/>
          <p:cNvGrpSpPr/>
          <p:nvPr/>
        </p:nvGrpSpPr>
        <p:grpSpPr>
          <a:xfrm>
            <a:off x="343706" y="4930729"/>
            <a:ext cx="2783875" cy="399000"/>
            <a:chOff x="2650625" y="2441000"/>
            <a:chExt cx="2783875" cy="399000"/>
          </a:xfrm>
        </p:grpSpPr>
        <p:sp>
          <p:nvSpPr>
            <p:cNvPr id="618" name="Google Shape;618;gd3957ac894_1_264"/>
            <p:cNvSpPr/>
            <p:nvPr/>
          </p:nvSpPr>
          <p:spPr>
            <a:xfrm>
              <a:off x="26506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1</a:t>
              </a:r>
              <a:endParaRPr sz="1500"/>
            </a:p>
          </p:txBody>
        </p:sp>
        <p:sp>
          <p:nvSpPr>
            <p:cNvPr id="619" name="Google Shape;619;gd3957ac894_1_264"/>
            <p:cNvSpPr/>
            <p:nvPr/>
          </p:nvSpPr>
          <p:spPr>
            <a:xfrm>
              <a:off x="31276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5</a:t>
              </a:r>
              <a:endParaRPr sz="1500"/>
            </a:p>
          </p:txBody>
        </p:sp>
        <p:sp>
          <p:nvSpPr>
            <p:cNvPr id="620" name="Google Shape;620;gd3957ac894_1_264"/>
            <p:cNvSpPr/>
            <p:nvPr/>
          </p:nvSpPr>
          <p:spPr>
            <a:xfrm>
              <a:off x="360457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2</a:t>
              </a:r>
              <a:endParaRPr sz="1500"/>
            </a:p>
          </p:txBody>
        </p:sp>
        <p:sp>
          <p:nvSpPr>
            <p:cNvPr id="621" name="Google Shape;621;gd3957ac894_1_264"/>
            <p:cNvSpPr/>
            <p:nvPr/>
          </p:nvSpPr>
          <p:spPr>
            <a:xfrm>
              <a:off x="408155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6</a:t>
              </a:r>
              <a:endParaRPr sz="1500"/>
            </a:p>
          </p:txBody>
        </p:sp>
        <p:sp>
          <p:nvSpPr>
            <p:cNvPr id="622" name="Google Shape;622;gd3957ac894_1_264"/>
            <p:cNvSpPr/>
            <p:nvPr/>
          </p:nvSpPr>
          <p:spPr>
            <a:xfrm>
              <a:off x="45585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4</a:t>
              </a:r>
              <a:endParaRPr sz="1500"/>
            </a:p>
          </p:txBody>
        </p:sp>
        <p:sp>
          <p:nvSpPr>
            <p:cNvPr id="623" name="Google Shape;623;gd3957ac894_1_264"/>
            <p:cNvSpPr/>
            <p:nvPr/>
          </p:nvSpPr>
          <p:spPr>
            <a:xfrm>
              <a:off x="50355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3</a:t>
              </a:r>
              <a:endParaRPr sz="1500"/>
            </a:p>
          </p:txBody>
        </p:sp>
      </p:grpSp>
      <p:grpSp>
        <p:nvGrpSpPr>
          <p:cNvPr id="624" name="Google Shape;624;gd3957ac894_1_264"/>
          <p:cNvGrpSpPr/>
          <p:nvPr/>
        </p:nvGrpSpPr>
        <p:grpSpPr>
          <a:xfrm>
            <a:off x="3695646" y="4930729"/>
            <a:ext cx="2783875" cy="399000"/>
            <a:chOff x="2650625" y="2441000"/>
            <a:chExt cx="2783875" cy="399000"/>
          </a:xfrm>
        </p:grpSpPr>
        <p:sp>
          <p:nvSpPr>
            <p:cNvPr id="625" name="Google Shape;625;gd3957ac894_1_264"/>
            <p:cNvSpPr/>
            <p:nvPr/>
          </p:nvSpPr>
          <p:spPr>
            <a:xfrm>
              <a:off x="26506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1</a:t>
              </a:r>
              <a:endParaRPr sz="1500"/>
            </a:p>
          </p:txBody>
        </p:sp>
        <p:sp>
          <p:nvSpPr>
            <p:cNvPr id="626" name="Google Shape;626;gd3957ac894_1_264"/>
            <p:cNvSpPr/>
            <p:nvPr/>
          </p:nvSpPr>
          <p:spPr>
            <a:xfrm>
              <a:off x="31276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5</a:t>
              </a:r>
              <a:endParaRPr sz="1500"/>
            </a:p>
          </p:txBody>
        </p:sp>
        <p:sp>
          <p:nvSpPr>
            <p:cNvPr id="627" name="Google Shape;627;gd3957ac894_1_264"/>
            <p:cNvSpPr/>
            <p:nvPr/>
          </p:nvSpPr>
          <p:spPr>
            <a:xfrm>
              <a:off x="360457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2</a:t>
              </a:r>
              <a:endParaRPr sz="1500"/>
            </a:p>
          </p:txBody>
        </p:sp>
        <p:sp>
          <p:nvSpPr>
            <p:cNvPr id="628" name="Google Shape;628;gd3957ac894_1_264"/>
            <p:cNvSpPr/>
            <p:nvPr/>
          </p:nvSpPr>
          <p:spPr>
            <a:xfrm>
              <a:off x="408155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4</a:t>
              </a:r>
              <a:endParaRPr sz="1500"/>
            </a:p>
          </p:txBody>
        </p:sp>
        <p:sp>
          <p:nvSpPr>
            <p:cNvPr id="629" name="Google Shape;629;gd3957ac894_1_264"/>
            <p:cNvSpPr/>
            <p:nvPr/>
          </p:nvSpPr>
          <p:spPr>
            <a:xfrm>
              <a:off x="45585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6</a:t>
              </a:r>
              <a:endParaRPr sz="1500"/>
            </a:p>
          </p:txBody>
        </p:sp>
        <p:sp>
          <p:nvSpPr>
            <p:cNvPr id="630" name="Google Shape;630;gd3957ac894_1_264"/>
            <p:cNvSpPr/>
            <p:nvPr/>
          </p:nvSpPr>
          <p:spPr>
            <a:xfrm>
              <a:off x="50355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3</a:t>
              </a:r>
              <a:endParaRPr sz="1500"/>
            </a:p>
          </p:txBody>
        </p:sp>
      </p:grpSp>
      <p:cxnSp>
        <p:nvCxnSpPr>
          <p:cNvPr id="631" name="Google Shape;631;gd3957ac894_1_264"/>
          <p:cNvCxnSpPr>
            <a:stCxn id="599" idx="2"/>
            <a:endCxn id="598" idx="2"/>
          </p:cNvCxnSpPr>
          <p:nvPr/>
        </p:nvCxnSpPr>
        <p:spPr>
          <a:xfrm rot="5400000">
            <a:off x="4651960" y="3178677"/>
            <a:ext cx="600" cy="477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gd3957ac894_1_264"/>
          <p:cNvCxnSpPr>
            <a:stCxn id="599" idx="2"/>
            <a:endCxn id="598" idx="2"/>
          </p:cNvCxnSpPr>
          <p:nvPr/>
        </p:nvCxnSpPr>
        <p:spPr>
          <a:xfrm rot="5400000">
            <a:off x="4651960" y="3178677"/>
            <a:ext cx="600" cy="477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gd3957ac894_1_264"/>
          <p:cNvCxnSpPr>
            <a:stCxn id="598" idx="0"/>
            <a:endCxn id="599" idx="0"/>
          </p:cNvCxnSpPr>
          <p:nvPr/>
        </p:nvCxnSpPr>
        <p:spPr>
          <a:xfrm flipH="1" rot="-5400000">
            <a:off x="4651985" y="2779677"/>
            <a:ext cx="600" cy="4770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gd3957ac894_1_264"/>
          <p:cNvCxnSpPr>
            <a:stCxn id="613" idx="0"/>
            <a:endCxn id="614" idx="0"/>
          </p:cNvCxnSpPr>
          <p:nvPr/>
        </p:nvCxnSpPr>
        <p:spPr>
          <a:xfrm flipH="1" rot="-5400000">
            <a:off x="8343546" y="2767814"/>
            <a:ext cx="600" cy="4770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gd3957ac894_1_264"/>
          <p:cNvCxnSpPr>
            <a:stCxn id="614" idx="2"/>
            <a:endCxn id="613" idx="2"/>
          </p:cNvCxnSpPr>
          <p:nvPr/>
        </p:nvCxnSpPr>
        <p:spPr>
          <a:xfrm rot="5400000">
            <a:off x="8343521" y="3166814"/>
            <a:ext cx="600" cy="477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gd3957ac894_1_264"/>
          <p:cNvCxnSpPr>
            <a:stCxn id="621" idx="0"/>
            <a:endCxn id="622" idx="0"/>
          </p:cNvCxnSpPr>
          <p:nvPr/>
        </p:nvCxnSpPr>
        <p:spPr>
          <a:xfrm flipH="1" rot="-5400000">
            <a:off x="2212331" y="4692529"/>
            <a:ext cx="600" cy="4770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gd3957ac894_1_264"/>
          <p:cNvCxnSpPr>
            <a:stCxn id="622" idx="2"/>
            <a:endCxn id="621" idx="2"/>
          </p:cNvCxnSpPr>
          <p:nvPr/>
        </p:nvCxnSpPr>
        <p:spPr>
          <a:xfrm rot="5400000">
            <a:off x="2212306" y="5091529"/>
            <a:ext cx="600" cy="477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gd3957ac894_1_264"/>
          <p:cNvCxnSpPr>
            <a:stCxn id="629" idx="2"/>
            <a:endCxn id="630" idx="2"/>
          </p:cNvCxnSpPr>
          <p:nvPr/>
        </p:nvCxnSpPr>
        <p:spPr>
          <a:xfrm flipH="1" rot="-5400000">
            <a:off x="6041246" y="5091529"/>
            <a:ext cx="600" cy="477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9" name="Google Shape;639;gd3957ac894_1_264"/>
          <p:cNvCxnSpPr>
            <a:stCxn id="629" idx="0"/>
            <a:endCxn id="630" idx="0"/>
          </p:cNvCxnSpPr>
          <p:nvPr/>
        </p:nvCxnSpPr>
        <p:spPr>
          <a:xfrm flipH="1" rot="-5400000">
            <a:off x="6041246" y="4692529"/>
            <a:ext cx="600" cy="4770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gd3957ac894_1_264"/>
          <p:cNvCxnSpPr>
            <a:stCxn id="604" idx="0"/>
            <a:endCxn id="605" idx="0"/>
          </p:cNvCxnSpPr>
          <p:nvPr/>
        </p:nvCxnSpPr>
        <p:spPr>
          <a:xfrm flipH="1" rot="-5400000">
            <a:off x="781390" y="2783722"/>
            <a:ext cx="600" cy="4770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gd3957ac894_1_264"/>
          <p:cNvCxnSpPr>
            <a:stCxn id="605" idx="2"/>
            <a:endCxn id="604" idx="2"/>
          </p:cNvCxnSpPr>
          <p:nvPr/>
        </p:nvCxnSpPr>
        <p:spPr>
          <a:xfrm rot="5400000">
            <a:off x="781365" y="3182722"/>
            <a:ext cx="600" cy="4770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gd3957ac894_1_264"/>
          <p:cNvSpPr txBox="1"/>
          <p:nvPr/>
        </p:nvSpPr>
        <p:spPr>
          <a:xfrm>
            <a:off x="1491092" y="2393897"/>
            <a:ext cx="2999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643" name="Google Shape;643;gd3957ac894_1_264"/>
          <p:cNvGrpSpPr/>
          <p:nvPr/>
        </p:nvGrpSpPr>
        <p:grpSpPr>
          <a:xfrm>
            <a:off x="7047587" y="4930729"/>
            <a:ext cx="2783875" cy="399000"/>
            <a:chOff x="2650625" y="2441000"/>
            <a:chExt cx="2783875" cy="399000"/>
          </a:xfrm>
        </p:grpSpPr>
        <p:sp>
          <p:nvSpPr>
            <p:cNvPr id="644" name="Google Shape;644;gd3957ac894_1_264"/>
            <p:cNvSpPr/>
            <p:nvPr/>
          </p:nvSpPr>
          <p:spPr>
            <a:xfrm>
              <a:off x="26506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1</a:t>
              </a:r>
              <a:endParaRPr sz="1500"/>
            </a:p>
          </p:txBody>
        </p:sp>
        <p:sp>
          <p:nvSpPr>
            <p:cNvPr id="645" name="Google Shape;645;gd3957ac894_1_264"/>
            <p:cNvSpPr/>
            <p:nvPr/>
          </p:nvSpPr>
          <p:spPr>
            <a:xfrm>
              <a:off x="31276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5</a:t>
              </a:r>
              <a:endParaRPr sz="1500"/>
            </a:p>
          </p:txBody>
        </p:sp>
        <p:sp>
          <p:nvSpPr>
            <p:cNvPr id="646" name="Google Shape;646;gd3957ac894_1_264"/>
            <p:cNvSpPr/>
            <p:nvPr/>
          </p:nvSpPr>
          <p:spPr>
            <a:xfrm>
              <a:off x="360457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2</a:t>
              </a:r>
              <a:endParaRPr sz="1500"/>
            </a:p>
          </p:txBody>
        </p:sp>
        <p:sp>
          <p:nvSpPr>
            <p:cNvPr id="647" name="Google Shape;647;gd3957ac894_1_264"/>
            <p:cNvSpPr/>
            <p:nvPr/>
          </p:nvSpPr>
          <p:spPr>
            <a:xfrm>
              <a:off x="408155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4</a:t>
              </a:r>
              <a:endParaRPr sz="1500"/>
            </a:p>
          </p:txBody>
        </p:sp>
        <p:sp>
          <p:nvSpPr>
            <p:cNvPr id="648" name="Google Shape;648;gd3957ac894_1_264"/>
            <p:cNvSpPr/>
            <p:nvPr/>
          </p:nvSpPr>
          <p:spPr>
            <a:xfrm>
              <a:off x="4558525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3</a:t>
              </a:r>
              <a:endParaRPr sz="1500"/>
            </a:p>
          </p:txBody>
        </p:sp>
        <p:sp>
          <p:nvSpPr>
            <p:cNvPr id="649" name="Google Shape;649;gd3957ac894_1_264"/>
            <p:cNvSpPr/>
            <p:nvPr/>
          </p:nvSpPr>
          <p:spPr>
            <a:xfrm>
              <a:off x="5035500" y="2441000"/>
              <a:ext cx="399000" cy="3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3125" lIns="93125" spcFirstLastPara="1" rIns="93125" wrap="square" tIns="931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 sz="1500"/>
                <a:t>6</a:t>
              </a:r>
              <a:endParaRPr sz="1500"/>
            </a:p>
          </p:txBody>
        </p:sp>
      </p:grpSp>
      <p:sp>
        <p:nvSpPr>
          <p:cNvPr id="650" name="Google Shape;650;gd3957ac894_1_264"/>
          <p:cNvSpPr txBox="1"/>
          <p:nvPr/>
        </p:nvSpPr>
        <p:spPr>
          <a:xfrm>
            <a:off x="1020217" y="2155907"/>
            <a:ext cx="628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700"/>
              <a:t>j=1</a:t>
            </a:r>
            <a:endParaRPr sz="1700"/>
          </a:p>
        </p:txBody>
      </p:sp>
      <p:sp>
        <p:nvSpPr>
          <p:cNvPr id="651" name="Google Shape;651;gd3957ac894_1_264"/>
          <p:cNvSpPr txBox="1"/>
          <p:nvPr/>
        </p:nvSpPr>
        <p:spPr>
          <a:xfrm>
            <a:off x="4214275" y="2021131"/>
            <a:ext cx="628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700"/>
              <a:t>j=2</a:t>
            </a:r>
            <a:endParaRPr sz="1700"/>
          </a:p>
        </p:txBody>
      </p:sp>
      <p:sp>
        <p:nvSpPr>
          <p:cNvPr id="652" name="Google Shape;652;gd3957ac894_1_264"/>
          <p:cNvSpPr txBox="1"/>
          <p:nvPr/>
        </p:nvSpPr>
        <p:spPr>
          <a:xfrm>
            <a:off x="7903807" y="2155889"/>
            <a:ext cx="628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700"/>
              <a:t>j=3</a:t>
            </a:r>
            <a:endParaRPr sz="1700"/>
          </a:p>
        </p:txBody>
      </p:sp>
      <p:sp>
        <p:nvSpPr>
          <p:cNvPr id="653" name="Google Shape;653;gd3957ac894_1_264"/>
          <p:cNvSpPr txBox="1"/>
          <p:nvPr/>
        </p:nvSpPr>
        <p:spPr>
          <a:xfrm>
            <a:off x="1823048" y="3992566"/>
            <a:ext cx="628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700"/>
              <a:t>j=4</a:t>
            </a:r>
            <a:endParaRPr sz="1700"/>
          </a:p>
        </p:txBody>
      </p:sp>
      <p:sp>
        <p:nvSpPr>
          <p:cNvPr id="654" name="Google Shape;654;gd3957ac894_1_264"/>
          <p:cNvSpPr txBox="1"/>
          <p:nvPr/>
        </p:nvSpPr>
        <p:spPr>
          <a:xfrm>
            <a:off x="5645202" y="3992566"/>
            <a:ext cx="6282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700"/>
              <a:t>j=5</a:t>
            </a:r>
            <a:endParaRPr sz="1700"/>
          </a:p>
        </p:txBody>
      </p:sp>
      <p:sp>
        <p:nvSpPr>
          <p:cNvPr id="655" name="Google Shape;655;gd3957ac894_1_264"/>
          <p:cNvSpPr/>
          <p:nvPr/>
        </p:nvSpPr>
        <p:spPr>
          <a:xfrm>
            <a:off x="9524173" y="5445766"/>
            <a:ext cx="211800" cy="657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d3957ac894_1_264"/>
          <p:cNvSpPr txBox="1"/>
          <p:nvPr/>
        </p:nvSpPr>
        <p:spPr>
          <a:xfrm>
            <a:off x="7423960" y="6219591"/>
            <a:ext cx="25203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700"/>
              <a:t>Maior número </a:t>
            </a:r>
            <a:r>
              <a:rPr i="1" lang="fi-FI" sz="1700"/>
              <a:t>bubbling up</a:t>
            </a:r>
            <a:endParaRPr i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504000" y="280080"/>
            <a:ext cx="907164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Estrutura dos dados a ordenar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04000" y="1589040"/>
            <a:ext cx="9071640" cy="59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a serem ordenados raramente são valores isolados;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Fazem parte de uma coleção de dados chamada registro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1" lang="fi-FI" sz="2800">
                <a:latin typeface="Times New Roman"/>
                <a:ea typeface="Times New Roman"/>
                <a:cs typeface="Times New Roman"/>
                <a:sym typeface="Times New Roman"/>
              </a:rPr>
              <a:t>Chave</a:t>
            </a:r>
            <a:r>
              <a:rPr lang="fi-FI" sz="2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 a ser ordenado;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1" lang="fi-FI" sz="2800">
                <a:latin typeface="Times New Roman"/>
                <a:ea typeface="Times New Roman"/>
                <a:cs typeface="Times New Roman"/>
                <a:sym typeface="Times New Roman"/>
              </a:rPr>
              <a:t>Dados satélites</a:t>
            </a:r>
            <a:r>
              <a:rPr lang="fi-FI" sz="2800">
                <a:latin typeface="Times New Roman"/>
                <a:ea typeface="Times New Roman"/>
                <a:cs typeface="Times New Roman"/>
                <a:sym typeface="Times New Roman"/>
              </a:rPr>
              <a:t>: outras informações associadas à chave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serão transportados na tarefa de ordenação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None/>
            </a:pPr>
            <a:r>
              <a:rPr b="1" i="0" lang="fi-FI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Item = record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1" i="0" lang="fi-FI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		Chave: ChaveTipo;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1" i="0" lang="fi-FI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		{ outros componentes }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b="1" i="0" lang="fi-FI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3957ac894_1_383"/>
          <p:cNvSpPr txBox="1"/>
          <p:nvPr/>
        </p:nvSpPr>
        <p:spPr>
          <a:xfrm>
            <a:off x="504000" y="346320"/>
            <a:ext cx="9071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Considerações sobre</a:t>
            </a:r>
            <a:r>
              <a:rPr b="1" i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b="1" i="1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Bubble Sort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662" name="Google Shape;662;gd3957ac894_1_383"/>
          <p:cNvSpPr txBox="1"/>
          <p:nvPr/>
        </p:nvSpPr>
        <p:spPr>
          <a:xfrm>
            <a:off x="504000" y="1769040"/>
            <a:ext cx="90717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■"/>
            </a:pPr>
            <a:r>
              <a:rPr b="1" lang="fi-FI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principal vantagem do Bubble Sort é a simplicidade do algoritmo.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■"/>
            </a:pPr>
            <a:r>
              <a:rPr b="1" lang="fi-FI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otimizado, o melhor caso de complexidade de tempo será O(n), quando a lista já está ordenada.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1" i="1" sz="4400">
              <a:solidFill>
                <a:srgbClr val="F579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d5f7295147_0_0"/>
          <p:cNvSpPr txBox="1"/>
          <p:nvPr>
            <p:ph idx="1" type="subTitle"/>
          </p:nvPr>
        </p:nvSpPr>
        <p:spPr>
          <a:xfrm>
            <a:off x="504463" y="1052915"/>
            <a:ext cx="9071700" cy="49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i-FI" sz="48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Insertion Sort</a:t>
            </a:r>
            <a:endParaRPr sz="4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Ordenação por Inserção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673" name="Google Shape;673;p59"/>
          <p:cNvSpPr txBox="1"/>
          <p:nvPr/>
        </p:nvSpPr>
        <p:spPr>
          <a:xfrm>
            <a:off x="504000" y="1769040"/>
            <a:ext cx="44265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 preferido dos jogadores de cartas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8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59"/>
          <p:cNvSpPr txBox="1"/>
          <p:nvPr/>
        </p:nvSpPr>
        <p:spPr>
          <a:xfrm>
            <a:off x="5151960" y="1769040"/>
            <a:ext cx="4426500" cy="5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170"/>
              <a:buFont typeface="Noto Sans Symbols"/>
              <a:buChar char="■"/>
            </a:pPr>
            <a:r>
              <a:rPr b="0" i="0" lang="fi-FI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Algoritmo: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170"/>
              <a:buFont typeface="Noto Sans Symbols"/>
              <a:buChar char="■"/>
            </a:pPr>
            <a:r>
              <a:rPr b="0" i="0" lang="fi-FI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cada passo a partir de </a:t>
            </a:r>
            <a:r>
              <a:rPr b="0" i="1" lang="fi-FI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i=2 </a:t>
            </a:r>
            <a:r>
              <a:rPr b="0" i="0" lang="fi-FI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faça: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170"/>
              <a:buFont typeface="Noto Sans Symbols"/>
              <a:buChar char="■"/>
            </a:pPr>
            <a:r>
              <a:rPr b="0" i="0" lang="fi-FI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Selecione o </a:t>
            </a:r>
            <a:r>
              <a:rPr b="0" i="1" lang="fi-FI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i-ésimo</a:t>
            </a:r>
            <a:r>
              <a:rPr b="0" i="0" lang="fi-FI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item d</a:t>
            </a:r>
            <a:r>
              <a:rPr lang="fi-FI" sz="2600">
                <a:latin typeface="Times New Roman"/>
                <a:ea typeface="Times New Roman"/>
                <a:cs typeface="Times New Roman"/>
                <a:sym typeface="Times New Roman"/>
              </a:rPr>
              <a:t>o conjunto de chaves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170"/>
              <a:buFont typeface="Noto Sans Symbols"/>
              <a:buChar char="■"/>
            </a:pPr>
            <a:r>
              <a:rPr b="0" i="0" lang="fi-FI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Coloque-o no lugar apropriado na seqüência destino de acordo com o critério de ordenação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5" name="Google Shape;67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3060000"/>
            <a:ext cx="4680000" cy="405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Insertion Sort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 animado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681" name="Google Shape;681;p60"/>
          <p:cNvSpPr txBox="1"/>
          <p:nvPr/>
        </p:nvSpPr>
        <p:spPr>
          <a:xfrm>
            <a:off x="504000" y="1769050"/>
            <a:ext cx="86322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Insert-sort with Romanian folk dance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https://youtu.be/ROalU379l3U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1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Ordenação por Inserção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Algoritmo: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687" name="Google Shape;687;p61"/>
          <p:cNvPicPr preferRelativeResize="0"/>
          <p:nvPr/>
        </p:nvPicPr>
        <p:blipFill rotWithShape="1">
          <a:blip r:embed="rId3">
            <a:alphaModFix/>
          </a:blip>
          <a:srcRect b="0" l="0" r="36668" t="0"/>
          <a:stretch/>
        </p:blipFill>
        <p:spPr>
          <a:xfrm>
            <a:off x="1809750" y="1845775"/>
            <a:ext cx="6191252" cy="53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2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Ordenação por Inserção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Exemplo: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693" name="Google Shape;69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13" y="2293455"/>
            <a:ext cx="9775826" cy="34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3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Ordenação por Inserção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Cálculo da eficiência: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699" name="Google Shape;69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7680"/>
            <a:ext cx="9775826" cy="532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4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Ordenação por Inserção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Cálculo da eficiência: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705" name="Google Shape;705;p64"/>
          <p:cNvSpPr txBox="1"/>
          <p:nvPr/>
        </p:nvSpPr>
        <p:spPr>
          <a:xfrm>
            <a:off x="504000" y="1769040"/>
            <a:ext cx="9071700" cy="4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de execução: em função do tamanho da entrada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6" name="Google Shape;70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00" y="3206375"/>
            <a:ext cx="97536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5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Ordenação por Inserção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Melhor Caso: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712" name="Google Shape;712;p65"/>
          <p:cNvSpPr txBox="1"/>
          <p:nvPr/>
        </p:nvSpPr>
        <p:spPr>
          <a:xfrm>
            <a:off x="504000" y="1769040"/>
            <a:ext cx="9071700" cy="4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o arranjo está ordenado (melhor caso):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 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 = 2, 3, ..., n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8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8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8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 pode ser expresso como </a:t>
            </a:r>
            <a:r>
              <a:rPr b="1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+ b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constantes adequadas 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linear de </a:t>
            </a:r>
            <a:r>
              <a:rPr b="1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 O(n)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3" name="Google Shape;7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13" y="3074988"/>
            <a:ext cx="97536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6"/>
          <p:cNvSpPr txBox="1"/>
          <p:nvPr/>
        </p:nvSpPr>
        <p:spPr>
          <a:xfrm>
            <a:off x="504000" y="209880"/>
            <a:ext cx="90717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Ordenação por Inserção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Pior Caso: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719" name="Google Shape;719;p66"/>
          <p:cNvSpPr txBox="1"/>
          <p:nvPr/>
        </p:nvSpPr>
        <p:spPr>
          <a:xfrm>
            <a:off x="504000" y="1769040"/>
            <a:ext cx="9071700" cy="5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o arranjo está inversamente ordenado (pior caso): 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j, 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todo</a:t>
            </a:r>
            <a:r>
              <a:rPr b="0" i="1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j.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Onde: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8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Resolvendo as somatórias tem-se, para o pior caso: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8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8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2558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99" lvl="1" marL="864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forma:</a:t>
            </a:r>
            <a:r>
              <a:rPr b="0" i="1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b="1" baseline="30000" i="1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1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bn + c</a:t>
            </a:r>
            <a:r>
              <a:rPr b="1" i="1" lang="fi-FI" sz="2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fi-FI" sz="2800">
                <a:latin typeface="Times New Roman"/>
                <a:ea typeface="Times New Roman"/>
                <a:cs typeface="Times New Roman"/>
                <a:sym typeface="Times New Roman"/>
              </a:rPr>
              <a:t>tal que a, b e c são constantes.</a:t>
            </a:r>
            <a:endParaRPr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99" lvl="2" marL="1295999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080"/>
              <a:buFont typeface="Noto Sans Symbols"/>
              <a:buChar char="■"/>
            </a:pPr>
            <a:r>
              <a:rPr b="0" i="0" lang="fi-FI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 quadrática de </a:t>
            </a:r>
            <a:r>
              <a:rPr b="0" i="1" lang="fi-FI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 </a:t>
            </a:r>
            <a:r>
              <a:rPr b="1" i="1" lang="fi-FI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O(n²)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0" name="Google Shape;72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000" y="4101120"/>
            <a:ext cx="667188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100" y="2155500"/>
            <a:ext cx="2438374" cy="144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M</a:t>
            </a: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étodos de ordenação in</a:t>
            </a:r>
            <a:r>
              <a:rPr b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terna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504000" y="1769040"/>
            <a:ext cx="9071640" cy="554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1" lang="fi-FI" sz="3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rquivo a ser ordenado cabe todo na memória principal;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61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26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um método de ordenação interna, qualquer registro pode ser imediatamente acessado;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0" marL="4572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57900"/>
              </a:buClr>
              <a:buSzPts val="1480"/>
              <a:buFont typeface="Noto Sans Symbols"/>
              <a:buChar char="■"/>
            </a:pPr>
            <a:r>
              <a:rPr lang="fi-FI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fi-FI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rdenação indireta: 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registros muito grandes</a:t>
            </a:r>
            <a:r>
              <a:rPr lang="fi-FI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são </a:t>
            </a:r>
            <a:r>
              <a:rPr lang="fi-FI" sz="2800">
                <a:latin typeface="Times New Roman"/>
                <a:ea typeface="Times New Roman"/>
                <a:cs typeface="Times New Roman"/>
                <a:sym typeface="Times New Roman"/>
              </a:rPr>
              <a:t>rearranjados</a:t>
            </a:r>
            <a:r>
              <a:rPr lang="fi-FI" sz="2800">
                <a:latin typeface="Times New Roman"/>
                <a:ea typeface="Times New Roman"/>
                <a:cs typeface="Times New Roman"/>
                <a:sym typeface="Times New Roman"/>
              </a:rPr>
              <a:t> mas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sim os </a:t>
            </a:r>
            <a:r>
              <a:rPr lang="fi-FI" sz="2800">
                <a:latin typeface="Times New Roman"/>
                <a:ea typeface="Times New Roman"/>
                <a:cs typeface="Times New Roman"/>
                <a:sym typeface="Times New Roman"/>
              </a:rPr>
              <a:t>ponteiros para os registros;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0359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2800"/>
              <a:buFont typeface="Noto Sans Symbols"/>
              <a:buChar char="■"/>
            </a:pP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método de ordenação é estável se a ordem relativa dos itens com </a:t>
            </a:r>
            <a:r>
              <a:rPr b="1" i="0" lang="fi-FI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chaves iguais</a:t>
            </a:r>
            <a:r>
              <a:rPr b="0" i="0" lang="fi-FI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não se altera durante a ordenação;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Nem todos os 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 de ordenação s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ão estáveis. Alguns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mais eficientes não são estáveis;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440"/>
              <a:buFont typeface="Noto Sans Symbols"/>
              <a:buChar char="■"/>
            </a:pP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estabilidade pode ser forçada quando o método </a:t>
            </a:r>
            <a:r>
              <a:rPr lang="fi-FI" sz="3200">
                <a:latin typeface="Times New Roman"/>
                <a:ea typeface="Times New Roman"/>
                <a:cs typeface="Times New Roman"/>
                <a:sym typeface="Times New Roman"/>
              </a:rPr>
              <a:t>não é </a:t>
            </a:r>
            <a:r>
              <a:rPr b="0" i="0" lang="fi-FI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estável;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504000" y="280080"/>
            <a:ext cx="907164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Método de ordenação estável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4452688" y="2769850"/>
            <a:ext cx="445800" cy="445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4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3722425" y="2769850"/>
            <a:ext cx="4458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2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5913263" y="2769850"/>
            <a:ext cx="4458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7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5182975" y="2769850"/>
            <a:ext cx="4458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1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6643550" y="2769850"/>
            <a:ext cx="445800" cy="445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4</a:t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1297100" y="4124750"/>
            <a:ext cx="4458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1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2027363" y="4124750"/>
            <a:ext cx="4458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2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3481213" y="4124750"/>
            <a:ext cx="445800" cy="445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4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2757663" y="4124750"/>
            <a:ext cx="445800" cy="44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4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4204775" y="4124750"/>
            <a:ext cx="445800" cy="44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7</a:t>
            </a:r>
            <a:endParaRPr/>
          </a:p>
        </p:txBody>
      </p:sp>
      <p:grpSp>
        <p:nvGrpSpPr>
          <p:cNvPr id="172" name="Google Shape;172;p5"/>
          <p:cNvGrpSpPr/>
          <p:nvPr/>
        </p:nvGrpSpPr>
        <p:grpSpPr>
          <a:xfrm>
            <a:off x="6408225" y="4081225"/>
            <a:ext cx="3353475" cy="445800"/>
            <a:chOff x="1425475" y="4239600"/>
            <a:chExt cx="3353475" cy="445800"/>
          </a:xfrm>
        </p:grpSpPr>
        <p:sp>
          <p:nvSpPr>
            <p:cNvPr id="173" name="Google Shape;173;p5"/>
            <p:cNvSpPr/>
            <p:nvPr/>
          </p:nvSpPr>
          <p:spPr>
            <a:xfrm>
              <a:off x="1425475" y="4239600"/>
              <a:ext cx="445800" cy="44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/>
                <a:t>1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155738" y="4239600"/>
              <a:ext cx="445800" cy="44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/>
                <a:t>2</a:t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609588" y="4239600"/>
              <a:ext cx="445800" cy="4458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/>
                <a:t>4</a:t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886038" y="4239600"/>
              <a:ext cx="445800" cy="4458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/>
                <a:t>4</a:t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333150" y="4239600"/>
              <a:ext cx="445800" cy="44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i-FI"/>
                <a:t>7</a:t>
              </a:r>
              <a:endParaRPr/>
            </a:p>
          </p:txBody>
        </p:sp>
      </p:grpSp>
      <p:cxnSp>
        <p:nvCxnSpPr>
          <p:cNvPr id="178" name="Google Shape;178;p5"/>
          <p:cNvCxnSpPr/>
          <p:nvPr/>
        </p:nvCxnSpPr>
        <p:spPr>
          <a:xfrm flipH="1">
            <a:off x="3107550" y="3371125"/>
            <a:ext cx="18444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5"/>
          <p:cNvCxnSpPr/>
          <p:nvPr/>
        </p:nvCxnSpPr>
        <p:spPr>
          <a:xfrm>
            <a:off x="5863975" y="3364350"/>
            <a:ext cx="19254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5"/>
          <p:cNvSpPr txBox="1"/>
          <p:nvPr/>
        </p:nvSpPr>
        <p:spPr>
          <a:xfrm>
            <a:off x="222150" y="4170350"/>
            <a:ext cx="8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Estável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5405875" y="4039850"/>
            <a:ext cx="8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Não </a:t>
            </a:r>
            <a:r>
              <a:rPr lang="fi-FI"/>
              <a:t>Estável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2513125" y="2792650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Conjunto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504000" y="209880"/>
            <a:ext cx="907164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fi-FI" sz="4400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Algoritmos</a:t>
            </a: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 de ordenação</a:t>
            </a:r>
            <a:br>
              <a:rPr b="0" i="0" lang="fi-FI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i-FI" sz="4400" u="none" cap="none" strike="noStrike">
                <a:solidFill>
                  <a:srgbClr val="F57900"/>
                </a:solidFill>
                <a:latin typeface="Rasa"/>
                <a:ea typeface="Rasa"/>
                <a:cs typeface="Rasa"/>
                <a:sym typeface="Rasa"/>
              </a:rPr>
              <a:t>interna</a:t>
            </a:r>
            <a:endParaRPr b="1" i="0" sz="4400" u="none" cap="none" strike="noStrike">
              <a:solidFill>
                <a:srgbClr val="F579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Shell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5152680" y="1769040"/>
            <a:ext cx="4426920" cy="49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Gnome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Bogosort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Bucket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57900"/>
              </a:buClr>
              <a:buSzPts val="1620"/>
              <a:buFont typeface="Noto Sans Symbols"/>
              <a:buChar char="■"/>
            </a:pPr>
            <a:r>
              <a:rPr b="0" i="1" lang="fi-FI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Cocktail sort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