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792"/>
                </a:moveTo>
                <a:lnTo>
                  <a:pt x="9143981" y="3979792"/>
                </a:lnTo>
                <a:lnTo>
                  <a:pt x="9143981" y="0"/>
                </a:lnTo>
                <a:lnTo>
                  <a:pt x="0" y="0"/>
                </a:lnTo>
                <a:lnTo>
                  <a:pt x="0" y="3979792"/>
                </a:lnTo>
                <a:close/>
              </a:path>
            </a:pathLst>
          </a:custGeom>
          <a:solidFill>
            <a:srgbClr val="264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979791"/>
            <a:ext cx="9144000" cy="2878455"/>
          </a:xfrm>
          <a:custGeom>
            <a:avLst/>
            <a:gdLst/>
            <a:ahLst/>
            <a:cxnLst/>
            <a:rect l="l" t="t" r="r" b="b"/>
            <a:pathLst>
              <a:path w="9144000" h="2878454">
                <a:moveTo>
                  <a:pt x="0" y="2878194"/>
                </a:moveTo>
                <a:lnTo>
                  <a:pt x="9143981" y="2878194"/>
                </a:lnTo>
                <a:lnTo>
                  <a:pt x="9143981" y="0"/>
                </a:lnTo>
                <a:lnTo>
                  <a:pt x="0" y="0"/>
                </a:lnTo>
                <a:lnTo>
                  <a:pt x="0" y="2878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90893"/>
            <a:ext cx="4617720" cy="790575"/>
          </a:xfrm>
          <a:custGeom>
            <a:avLst/>
            <a:gdLst/>
            <a:ahLst/>
            <a:cxnLst/>
            <a:rect l="l" t="t" r="r" b="b"/>
            <a:pathLst>
              <a:path w="4617720" h="790575">
                <a:moveTo>
                  <a:pt x="4617365" y="790098"/>
                </a:moveTo>
                <a:lnTo>
                  <a:pt x="1198" y="790098"/>
                </a:lnTo>
                <a:lnTo>
                  <a:pt x="0" y="0"/>
                </a:lnTo>
                <a:lnTo>
                  <a:pt x="4617365" y="790098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980441"/>
            <a:ext cx="4617720" cy="760095"/>
          </a:xfrm>
          <a:custGeom>
            <a:avLst/>
            <a:gdLst/>
            <a:ahLst/>
            <a:cxnLst/>
            <a:rect l="l" t="t" r="r" b="b"/>
            <a:pathLst>
              <a:path w="4617720" h="760095">
                <a:moveTo>
                  <a:pt x="0" y="759623"/>
                </a:moveTo>
                <a:lnTo>
                  <a:pt x="1198" y="0"/>
                </a:lnTo>
                <a:lnTo>
                  <a:pt x="4617365" y="0"/>
                </a:lnTo>
                <a:lnTo>
                  <a:pt x="0" y="759623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7981" y="2390121"/>
            <a:ext cx="6308036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3981" y="0"/>
                </a:lnTo>
                <a:lnTo>
                  <a:pt x="9143981" y="6857986"/>
                </a:lnTo>
                <a:lnTo>
                  <a:pt x="0" y="6857986"/>
                </a:lnTo>
                <a:lnTo>
                  <a:pt x="0" y="0"/>
                </a:lnTo>
                <a:close/>
              </a:path>
            </a:pathLst>
          </a:custGeom>
          <a:solidFill>
            <a:srgbClr val="264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55822" y="1518246"/>
            <a:ext cx="3887092" cy="2508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551305"/>
          </a:xfrm>
          <a:custGeom>
            <a:avLst/>
            <a:gdLst/>
            <a:ahLst/>
            <a:cxnLst/>
            <a:rect l="l" t="t" r="r" b="b"/>
            <a:pathLst>
              <a:path w="9144000" h="1551305">
                <a:moveTo>
                  <a:pt x="0" y="1550996"/>
                </a:moveTo>
                <a:lnTo>
                  <a:pt x="9143981" y="1550996"/>
                </a:lnTo>
                <a:lnTo>
                  <a:pt x="9143981" y="0"/>
                </a:lnTo>
                <a:lnTo>
                  <a:pt x="0" y="0"/>
                </a:lnTo>
                <a:lnTo>
                  <a:pt x="0" y="1550996"/>
                </a:lnTo>
                <a:close/>
              </a:path>
            </a:pathLst>
          </a:custGeom>
          <a:solidFill>
            <a:srgbClr val="264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550996"/>
            <a:ext cx="9144000" cy="5307330"/>
          </a:xfrm>
          <a:custGeom>
            <a:avLst/>
            <a:gdLst/>
            <a:ahLst/>
            <a:cxnLst/>
            <a:rect l="l" t="t" r="r" b="b"/>
            <a:pathLst>
              <a:path w="9144000" h="5307330">
                <a:moveTo>
                  <a:pt x="0" y="5306989"/>
                </a:moveTo>
                <a:lnTo>
                  <a:pt x="9143981" y="5306989"/>
                </a:lnTo>
                <a:lnTo>
                  <a:pt x="9143981" y="0"/>
                </a:lnTo>
                <a:lnTo>
                  <a:pt x="0" y="0"/>
                </a:lnTo>
                <a:lnTo>
                  <a:pt x="0" y="5306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26615" y="761798"/>
            <a:ext cx="4617720" cy="790575"/>
          </a:xfrm>
          <a:custGeom>
            <a:avLst/>
            <a:gdLst/>
            <a:ahLst/>
            <a:cxnLst/>
            <a:rect l="l" t="t" r="r" b="b"/>
            <a:pathLst>
              <a:path w="4617720" h="790575">
                <a:moveTo>
                  <a:pt x="4616165" y="790105"/>
                </a:moveTo>
                <a:lnTo>
                  <a:pt x="0" y="790105"/>
                </a:lnTo>
                <a:lnTo>
                  <a:pt x="4617365" y="0"/>
                </a:lnTo>
                <a:lnTo>
                  <a:pt x="4616165" y="790105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26615" y="1551354"/>
            <a:ext cx="4617720" cy="760095"/>
          </a:xfrm>
          <a:custGeom>
            <a:avLst/>
            <a:gdLst/>
            <a:ahLst/>
            <a:cxnLst/>
            <a:rect l="l" t="t" r="r" b="b"/>
            <a:pathLst>
              <a:path w="4617720" h="760094">
                <a:moveTo>
                  <a:pt x="4617365" y="759610"/>
                </a:moveTo>
                <a:lnTo>
                  <a:pt x="0" y="0"/>
                </a:lnTo>
                <a:lnTo>
                  <a:pt x="4616165" y="0"/>
                </a:lnTo>
                <a:lnTo>
                  <a:pt x="4617365" y="759610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8495" y="295190"/>
            <a:ext cx="25270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841" y="1734181"/>
            <a:ext cx="8164316" cy="4090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0841" y="6490010"/>
            <a:ext cx="244475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pedia.org/wiki/Computad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835025">
              <a:lnSpc>
                <a:spcPct val="100299"/>
              </a:lnSpc>
              <a:spcBef>
                <a:spcPts val="80"/>
              </a:spcBef>
            </a:pPr>
            <a:r>
              <a:rPr spc="-5" dirty="0"/>
              <a:t>01 </a:t>
            </a:r>
            <a:r>
              <a:rPr dirty="0"/>
              <a:t>- </a:t>
            </a:r>
            <a:r>
              <a:rPr spc="-10" dirty="0"/>
              <a:t>Introdução </a:t>
            </a:r>
            <a:r>
              <a:rPr dirty="0"/>
              <a:t>a  </a:t>
            </a:r>
            <a:r>
              <a:rPr spc="-5" dirty="0"/>
              <a:t>Lógica de</a:t>
            </a:r>
            <a:r>
              <a:rPr spc="-100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0905" y="4909200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Prof. </a:t>
            </a:r>
            <a:r>
              <a:rPr lang="en-US" sz="2400" spc="-5" dirty="0" smtClean="0">
                <a:latin typeface="Georgia"/>
                <a:cs typeface="Georgia"/>
              </a:rPr>
              <a:t>Cesar Cardoso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182" y="262830"/>
            <a:ext cx="556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UTFPR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Universidade Tecnológica Federal do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Paraná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705905" y="6326819"/>
            <a:ext cx="1905000" cy="39104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6300AE-0C51-44DC-BCC3-259D38590816}" type="datetime1">
              <a:rPr lang="pt-BR"/>
              <a:pPr>
                <a:defRPr/>
              </a:pPr>
              <a:t>21/02/2021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84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Exemplo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953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Solução 1: </a:t>
            </a:r>
            <a:r>
              <a:rPr sz="3000" spc="-10" dirty="0">
                <a:latin typeface="Georgia"/>
                <a:cs typeface="Georgia"/>
              </a:rPr>
              <a:t>Atravessar </a:t>
            </a:r>
            <a:r>
              <a:rPr sz="3000" spc="-5" dirty="0">
                <a:latin typeface="Georgia"/>
                <a:cs typeface="Georgia"/>
              </a:rPr>
              <a:t>em linha reta do ponto  onde estou </a:t>
            </a:r>
            <a:r>
              <a:rPr sz="3000" spc="-10" dirty="0">
                <a:latin typeface="Georgia"/>
                <a:cs typeface="Georgia"/>
              </a:rPr>
              <a:t>até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outro lado da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rua.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7245" y="2828419"/>
            <a:ext cx="4129466" cy="360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840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Exemplo</a:t>
            </a:r>
            <a:r>
              <a:rPr lang="en-US" spc="-5" dirty="0" smtClean="0"/>
              <a:t/>
            </a:r>
            <a:br>
              <a:rPr lang="en-US" spc="-5" dirty="0" smtClean="0"/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7235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Solução 2: </a:t>
            </a:r>
            <a:r>
              <a:rPr sz="3000" spc="-10" dirty="0">
                <a:latin typeface="Georgia"/>
                <a:cs typeface="Georgia"/>
              </a:rPr>
              <a:t>Andar até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esquina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10" dirty="0">
                <a:latin typeface="Georgia"/>
                <a:cs typeface="Georgia"/>
              </a:rPr>
              <a:t>atravessar  </a:t>
            </a:r>
            <a:r>
              <a:rPr sz="3000" spc="-5" dirty="0">
                <a:latin typeface="Georgia"/>
                <a:cs typeface="Georgia"/>
              </a:rPr>
              <a:t>pela faixa de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pedestres.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2695" y="2856269"/>
            <a:ext cx="4078591" cy="3562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840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Exemplo</a:t>
            </a:r>
            <a:r>
              <a:rPr lang="en-US" spc="-5" dirty="0" smtClean="0"/>
              <a:t/>
            </a:r>
            <a:br>
              <a:rPr lang="en-US" spc="-5" dirty="0" smtClean="0"/>
            </a:b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8027670" cy="454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291465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Considere um cruzamento extremamente  </a:t>
            </a:r>
            <a:r>
              <a:rPr sz="3000" spc="-10" dirty="0">
                <a:latin typeface="Georgia"/>
                <a:cs typeface="Georgia"/>
              </a:rPr>
              <a:t>movimentado </a:t>
            </a:r>
            <a:r>
              <a:rPr sz="3000" spc="-5" dirty="0">
                <a:latin typeface="Georgia"/>
                <a:cs typeface="Georgia"/>
              </a:rPr>
              <a:t>onde você se encontra de um  lado da rua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precisa chegar ao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outro.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Quais possíveis soluções para esse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problema?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Soluções:</a:t>
            </a:r>
            <a:endParaRPr sz="3000" dirty="0">
              <a:latin typeface="Georgia"/>
              <a:cs typeface="Georgia"/>
            </a:endParaRPr>
          </a:p>
          <a:p>
            <a:pPr marL="928369" marR="5080" lvl="1" indent="-412750">
              <a:lnSpc>
                <a:spcPct val="114599"/>
              </a:lnSpc>
              <a:spcBef>
                <a:spcPts val="1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1. Atravessar em linha reta do ponto onde estou até </a:t>
            </a:r>
            <a:r>
              <a:rPr sz="2400" dirty="0">
                <a:latin typeface="Georgia"/>
                <a:cs typeface="Georgia"/>
              </a:rPr>
              <a:t>o  </a:t>
            </a:r>
            <a:r>
              <a:rPr sz="2400" spc="-5" dirty="0">
                <a:latin typeface="Georgia"/>
                <a:cs typeface="Georgia"/>
              </a:rPr>
              <a:t>outro lado da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rua;</a:t>
            </a:r>
            <a:endParaRPr sz="2400" dirty="0">
              <a:latin typeface="Georgia"/>
              <a:cs typeface="Georgia"/>
            </a:endParaRPr>
          </a:p>
          <a:p>
            <a:pPr marL="928369" marR="687070" lvl="1" indent="-412750">
              <a:lnSpc>
                <a:spcPct val="114599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2. Andar até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esquina 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atravessar pela faixa de  pedestres.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Lógica de</a:t>
            </a:r>
            <a:r>
              <a:rPr spc="-100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952740" cy="415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Existem várias formas de solucionar um  problema, porém existe uma que </a:t>
            </a:r>
            <a:r>
              <a:rPr sz="3000" dirty="0">
                <a:latin typeface="Georgia"/>
                <a:cs typeface="Georgia"/>
              </a:rPr>
              <a:t>é a </a:t>
            </a:r>
            <a:r>
              <a:rPr sz="3000" spc="-10" dirty="0">
                <a:latin typeface="Georgia"/>
                <a:cs typeface="Georgia"/>
              </a:rPr>
              <a:t>melhor.  </a:t>
            </a:r>
            <a:r>
              <a:rPr sz="3000" spc="-5" dirty="0">
                <a:latin typeface="Georgia"/>
                <a:cs typeface="Georgia"/>
              </a:rPr>
              <a:t>Qual das soluções </a:t>
            </a:r>
            <a:r>
              <a:rPr sz="3000" dirty="0">
                <a:latin typeface="Georgia"/>
                <a:cs typeface="Georgia"/>
              </a:rPr>
              <a:t>é a </a:t>
            </a:r>
            <a:r>
              <a:rPr sz="3000" spc="-10" dirty="0">
                <a:latin typeface="Georgia"/>
                <a:cs typeface="Georgia"/>
              </a:rPr>
              <a:t>melhor </a:t>
            </a:r>
            <a:r>
              <a:rPr sz="3000" spc="-5" dirty="0">
                <a:latin typeface="Georgia"/>
                <a:cs typeface="Georgia"/>
              </a:rPr>
              <a:t>depende do  contexto onde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problema está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inserido.</a:t>
            </a:r>
            <a:endParaRPr sz="3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35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Fatores que Influenciam no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Contexto: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55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Velocidade;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Segurança;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Performance.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092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Teoria </a:t>
            </a:r>
            <a:r>
              <a:rPr spc="-5" dirty="0"/>
              <a:t>da</a:t>
            </a:r>
            <a:r>
              <a:rPr spc="-85" dirty="0"/>
              <a:t> </a:t>
            </a:r>
            <a:r>
              <a:rPr spc="-5" dirty="0"/>
              <a:t>Computação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8081009" cy="3954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918844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Focada </a:t>
            </a:r>
            <a:r>
              <a:rPr sz="3000" spc="-10" dirty="0">
                <a:latin typeface="Georgia"/>
                <a:cs typeface="Georgia"/>
              </a:rPr>
              <a:t>apenas </a:t>
            </a:r>
            <a:r>
              <a:rPr sz="3000" spc="-5" dirty="0">
                <a:latin typeface="Georgia"/>
                <a:cs typeface="Georgia"/>
              </a:rPr>
              <a:t>no raciocínio lógico para  resolução de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problemas.</a:t>
            </a:r>
            <a:endParaRPr sz="3000" dirty="0">
              <a:latin typeface="Georgia"/>
              <a:cs typeface="Georgia"/>
            </a:endParaRPr>
          </a:p>
          <a:p>
            <a:pPr marL="12700" marR="918844" lvl="1" algn="just">
              <a:spcBef>
                <a:spcPts val="100"/>
              </a:spcBef>
              <a:tabLst>
                <a:tab pos="471170" algn="l"/>
                <a:tab pos="471805" algn="l"/>
              </a:tabLst>
            </a:pPr>
            <a:r>
              <a:rPr lang="pt-BR" sz="3000" spc="-5" dirty="0" smtClean="0">
                <a:latin typeface="Georgia"/>
                <a:cs typeface="Georgia"/>
              </a:rPr>
              <a:t>     </a:t>
            </a:r>
            <a:r>
              <a:rPr lang="pt-BR" sz="3000" spc="-5" dirty="0" err="1" smtClean="0">
                <a:latin typeface="Georgia"/>
                <a:cs typeface="Georgia"/>
              </a:rPr>
              <a:t>Ex</a:t>
            </a:r>
            <a:r>
              <a:rPr lang="pt-BR" sz="3000" spc="-5" dirty="0" smtClean="0">
                <a:latin typeface="Georgia"/>
                <a:cs typeface="Georgia"/>
              </a:rPr>
              <a:t>: Disciplina lógica</a:t>
            </a:r>
          </a:p>
          <a:p>
            <a:pPr marL="12700" marR="918844" lvl="1" algn="just">
              <a:spcBef>
                <a:spcPts val="100"/>
              </a:spcBef>
              <a:tabLst>
                <a:tab pos="471170" algn="l"/>
                <a:tab pos="471805" algn="l"/>
              </a:tabLst>
            </a:pPr>
            <a:endParaRPr sz="3000" spc="-5" dirty="0">
              <a:latin typeface="Georgia"/>
              <a:cs typeface="Georgia"/>
            </a:endParaRPr>
          </a:p>
          <a:p>
            <a:pPr marL="471170" indent="-458470" algn="just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Independente de linguagem de</a:t>
            </a:r>
            <a:r>
              <a:rPr sz="3000" spc="-8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programação.</a:t>
            </a:r>
            <a:endParaRPr sz="3000" dirty="0">
              <a:latin typeface="Georgia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3550" dirty="0">
              <a:latin typeface="Times New Roman"/>
              <a:cs typeface="Times New Roman"/>
            </a:endParaRPr>
          </a:p>
          <a:p>
            <a:pPr marL="471170" marR="1647825" indent="-458470" algn="just">
              <a:lnSpc>
                <a:spcPct val="114599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Auxilia </a:t>
            </a:r>
            <a:r>
              <a:rPr sz="3000" spc="-5" dirty="0">
                <a:latin typeface="Georgia"/>
                <a:cs typeface="Georgia"/>
              </a:rPr>
              <a:t>na </a:t>
            </a:r>
            <a:r>
              <a:rPr sz="3000" spc="-5" dirty="0" err="1">
                <a:latin typeface="Georgia"/>
                <a:cs typeface="Georgia"/>
              </a:rPr>
              <a:t>elaboração</a:t>
            </a:r>
            <a:r>
              <a:rPr sz="3000" spc="-5" dirty="0">
                <a:latin typeface="Georgia"/>
                <a:cs typeface="Georgia"/>
              </a:rPr>
              <a:t> </a:t>
            </a:r>
            <a:r>
              <a:rPr lang="pt-BR" sz="3000" spc="-5" dirty="0" smtClean="0">
                <a:latin typeface="Georgia"/>
                <a:cs typeface="Georgia"/>
              </a:rPr>
              <a:t>de uma s</a:t>
            </a:r>
            <a:r>
              <a:rPr sz="3000" spc="-5" dirty="0" err="1" smtClean="0">
                <a:latin typeface="Georgia"/>
                <a:cs typeface="Georgia"/>
              </a:rPr>
              <a:t>olução</a:t>
            </a:r>
            <a:r>
              <a:rPr sz="3000" spc="-5" dirty="0" smtClean="0">
                <a:latin typeface="Georgia"/>
                <a:cs typeface="Georgia"/>
              </a:rPr>
              <a:t> </a:t>
            </a:r>
            <a:r>
              <a:rPr lang="pt-BR" sz="3000" spc="-5" dirty="0" smtClean="0">
                <a:latin typeface="Georgia"/>
                <a:cs typeface="Georgia"/>
              </a:rPr>
              <a:t>para os </a:t>
            </a:r>
            <a:r>
              <a:rPr sz="3000" spc="-5" dirty="0" err="1" smtClean="0">
                <a:latin typeface="Georgia"/>
                <a:cs typeface="Georgia"/>
              </a:rPr>
              <a:t>problemas</a:t>
            </a:r>
            <a:r>
              <a:rPr sz="3000" spc="-5" dirty="0">
                <a:latin typeface="Georgia"/>
                <a:cs typeface="Georgia"/>
              </a:rPr>
              <a:t>.</a:t>
            </a:r>
            <a:endParaRPr sz="3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01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591306"/>
            <a:ext cx="7777102" cy="3536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Conjunto de </a:t>
            </a:r>
            <a:r>
              <a:rPr sz="3000" spc="-10" dirty="0">
                <a:latin typeface="Georgia"/>
                <a:cs typeface="Georgia"/>
              </a:rPr>
              <a:t>instruções </a:t>
            </a:r>
            <a:r>
              <a:rPr sz="3000" spc="-5" dirty="0">
                <a:latin typeface="Georgia"/>
                <a:cs typeface="Georgia"/>
              </a:rPr>
              <a:t>ordenadas que  executadas em ordem </a:t>
            </a:r>
            <a:r>
              <a:rPr sz="3000" spc="-10" dirty="0">
                <a:latin typeface="Georgia"/>
                <a:cs typeface="Georgia"/>
              </a:rPr>
              <a:t>irá </a:t>
            </a:r>
            <a:r>
              <a:rPr sz="3000" spc="-5" dirty="0">
                <a:latin typeface="Georgia"/>
                <a:cs typeface="Georgia"/>
              </a:rPr>
              <a:t>solucionar um  problema.</a:t>
            </a:r>
            <a:endParaRPr sz="3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400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 err="1">
                <a:latin typeface="Georgia"/>
                <a:cs typeface="Georgia"/>
              </a:rPr>
              <a:t>Exemplos</a:t>
            </a:r>
            <a:r>
              <a:rPr sz="3000" spc="-10" dirty="0">
                <a:latin typeface="Georgia"/>
                <a:cs typeface="Georgia"/>
              </a:rPr>
              <a:t> </a:t>
            </a:r>
            <a:r>
              <a:rPr sz="3000" spc="-5" dirty="0" err="1" smtClean="0">
                <a:latin typeface="Georgia"/>
                <a:cs typeface="Georgia"/>
              </a:rPr>
              <a:t>clássicos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54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Receita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bolo;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4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Manual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instruções.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177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Exemplos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622935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01 </a:t>
            </a:r>
            <a:r>
              <a:rPr sz="3000" dirty="0">
                <a:latin typeface="Georgia"/>
                <a:cs typeface="Georgia"/>
              </a:rPr>
              <a:t>- </a:t>
            </a:r>
            <a:r>
              <a:rPr sz="3000" spc="-5" dirty="0">
                <a:latin typeface="Georgia"/>
                <a:cs typeface="Georgia"/>
              </a:rPr>
              <a:t>Trocar uma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Lâmpada;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02 </a:t>
            </a:r>
            <a:r>
              <a:rPr sz="3000" dirty="0">
                <a:latin typeface="Georgia"/>
                <a:cs typeface="Georgia"/>
              </a:rPr>
              <a:t>- </a:t>
            </a:r>
            <a:r>
              <a:rPr sz="3000" spc="-5" dirty="0">
                <a:latin typeface="Georgia"/>
                <a:cs typeface="Georgia"/>
              </a:rPr>
              <a:t>Calcular Média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Simples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03 </a:t>
            </a:r>
            <a:r>
              <a:rPr sz="3000" dirty="0">
                <a:latin typeface="Georgia"/>
                <a:cs typeface="Georgia"/>
              </a:rPr>
              <a:t>- </a:t>
            </a:r>
            <a:r>
              <a:rPr sz="3000" spc="-5" dirty="0">
                <a:latin typeface="Georgia"/>
                <a:cs typeface="Georgia"/>
              </a:rPr>
              <a:t>Rotina de Sair pra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Faculdade.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95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 </a:t>
            </a:r>
            <a:r>
              <a:rPr spc="-5" dirty="0"/>
              <a:t>Exemplo</a:t>
            </a:r>
            <a:r>
              <a:rPr spc="-95" dirty="0"/>
              <a:t> </a:t>
            </a:r>
            <a:r>
              <a:rPr spc="-5" dirty="0"/>
              <a:t>01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410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Trocar uma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Lâmpada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844" y="2650069"/>
            <a:ext cx="3842385" cy="544830"/>
          </a:xfrm>
          <a:prstGeom prst="rect">
            <a:avLst/>
          </a:prstGeom>
          <a:solidFill>
            <a:srgbClr val="6B9756"/>
          </a:solidFill>
          <a:ln w="9524">
            <a:solidFill>
              <a:srgbClr val="9E9E9E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5824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Solução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844" y="3194868"/>
            <a:ext cx="3842385" cy="29451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39420" indent="-3536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40055" algn="l"/>
              </a:tabLst>
            </a:pPr>
            <a:r>
              <a:rPr sz="1800" spc="-5" dirty="0">
                <a:latin typeface="Georgia"/>
                <a:cs typeface="Georgia"/>
              </a:rPr>
              <a:t>Pegar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escada;</a:t>
            </a:r>
            <a:endParaRPr sz="1800">
              <a:latin typeface="Georgia"/>
              <a:cs typeface="Georgia"/>
            </a:endParaRPr>
          </a:p>
          <a:p>
            <a:pPr marL="469265" indent="-3835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sz="1800" spc="-5" dirty="0">
                <a:latin typeface="Georgia"/>
                <a:cs typeface="Georgia"/>
              </a:rPr>
              <a:t>Posicionar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escada;</a:t>
            </a:r>
            <a:endParaRPr sz="1800">
              <a:latin typeface="Georgia"/>
              <a:cs typeface="Georgia"/>
            </a:endParaRPr>
          </a:p>
          <a:p>
            <a:pPr marL="467359" indent="-3816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7995" algn="l"/>
              </a:tabLst>
            </a:pPr>
            <a:r>
              <a:rPr sz="1800" spc="-5" dirty="0">
                <a:latin typeface="Georgia"/>
                <a:cs typeface="Georgia"/>
              </a:rPr>
              <a:t>Pegar uma lâmpada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nova;</a:t>
            </a:r>
            <a:endParaRPr sz="180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sz="1800" spc="-5" dirty="0">
                <a:latin typeface="Georgia"/>
                <a:cs typeface="Georgia"/>
              </a:rPr>
              <a:t>Subir na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escada;</a:t>
            </a:r>
            <a:endParaRPr sz="1800">
              <a:latin typeface="Georgia"/>
              <a:cs typeface="Georgia"/>
            </a:endParaRPr>
          </a:p>
          <a:p>
            <a:pPr marL="462280" indent="-3765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2915" algn="l"/>
              </a:tabLst>
            </a:pPr>
            <a:r>
              <a:rPr sz="1800" spc="-5" dirty="0">
                <a:latin typeface="Georgia"/>
                <a:cs typeface="Georgia"/>
              </a:rPr>
              <a:t>Retirar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lâmpada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queimada;</a:t>
            </a:r>
            <a:endParaRPr sz="180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sz="1800" spc="-5" dirty="0">
                <a:latin typeface="Georgia"/>
                <a:cs typeface="Georgia"/>
              </a:rPr>
              <a:t>Colocar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lâmpada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nova;</a:t>
            </a:r>
            <a:endParaRPr sz="1800">
              <a:latin typeface="Georgia"/>
              <a:cs typeface="Georgia"/>
            </a:endParaRPr>
          </a:p>
          <a:p>
            <a:pPr marL="455930" indent="-37020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56565" algn="l"/>
              </a:tabLst>
            </a:pPr>
            <a:r>
              <a:rPr sz="1800" spc="-5" dirty="0">
                <a:latin typeface="Georgia"/>
                <a:cs typeface="Georgia"/>
              </a:rPr>
              <a:t>Descer da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escada;</a:t>
            </a:r>
            <a:endParaRPr sz="1800">
              <a:latin typeface="Georgia"/>
              <a:cs typeface="Georgia"/>
            </a:endParaRPr>
          </a:p>
          <a:p>
            <a:pPr marL="477520" indent="-3917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8155" algn="l"/>
              </a:tabLst>
            </a:pPr>
            <a:r>
              <a:rPr sz="1800" spc="-5" dirty="0">
                <a:latin typeface="Georgia"/>
                <a:cs typeface="Georgia"/>
              </a:rPr>
              <a:t>Testar lâmpada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nova;</a:t>
            </a:r>
            <a:endParaRPr sz="180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sz="1800" spc="-5" dirty="0">
                <a:latin typeface="Georgia"/>
                <a:cs typeface="Georgia"/>
              </a:rPr>
              <a:t>Guardar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Escada;</a:t>
            </a:r>
            <a:endParaRPr sz="1800">
              <a:latin typeface="Georgia"/>
              <a:cs typeface="Georgia"/>
            </a:endParaRPr>
          </a:p>
          <a:p>
            <a:pPr marL="8509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Georgia"/>
                <a:cs typeface="Georgia"/>
              </a:rPr>
              <a:t>10. Jogar lâmpada queimada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fora.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773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 </a:t>
            </a:r>
            <a:r>
              <a:rPr spc="-5" dirty="0"/>
              <a:t>Exemplo</a:t>
            </a:r>
            <a:r>
              <a:rPr spc="-95" dirty="0"/>
              <a:t> </a:t>
            </a:r>
            <a:r>
              <a:rPr spc="-5" dirty="0"/>
              <a:t>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4457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Calcular Média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Simples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844" y="2650069"/>
            <a:ext cx="3842385" cy="544830"/>
          </a:xfrm>
          <a:prstGeom prst="rect">
            <a:avLst/>
          </a:prstGeom>
          <a:solidFill>
            <a:srgbClr val="6B9756"/>
          </a:solidFill>
          <a:ln w="9524">
            <a:solidFill>
              <a:srgbClr val="9E9E9E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5824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Solução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844" y="3194868"/>
            <a:ext cx="3842385" cy="128778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39420" indent="-3536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40055" algn="l"/>
              </a:tabLst>
            </a:pPr>
            <a:r>
              <a:rPr sz="1800" spc="-5" dirty="0">
                <a:latin typeface="Georgia"/>
                <a:cs typeface="Georgia"/>
              </a:rPr>
              <a:t>Determinar primeiro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número;</a:t>
            </a:r>
            <a:endParaRPr sz="1800">
              <a:latin typeface="Georgia"/>
              <a:cs typeface="Georgia"/>
            </a:endParaRPr>
          </a:p>
          <a:p>
            <a:pPr marL="469265" indent="-3835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sz="1800" spc="-5" dirty="0">
                <a:latin typeface="Georgia"/>
                <a:cs typeface="Georgia"/>
              </a:rPr>
              <a:t>Determinar segundo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número;</a:t>
            </a:r>
            <a:endParaRPr sz="1800">
              <a:latin typeface="Georgia"/>
              <a:cs typeface="Georgia"/>
            </a:endParaRPr>
          </a:p>
          <a:p>
            <a:pPr marL="467359" indent="-3816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7995" algn="l"/>
              </a:tabLst>
            </a:pPr>
            <a:r>
              <a:rPr sz="1800" spc="-5" dirty="0">
                <a:latin typeface="Georgia"/>
                <a:cs typeface="Georgia"/>
              </a:rPr>
              <a:t>Somar os dois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números;</a:t>
            </a:r>
            <a:endParaRPr sz="180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sz="1800" spc="-5" dirty="0">
                <a:latin typeface="Georgia"/>
                <a:cs typeface="Georgia"/>
              </a:rPr>
              <a:t>Dividir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5" dirty="0">
                <a:latin typeface="Georgia"/>
                <a:cs typeface="Georgia"/>
              </a:rPr>
              <a:t>soma por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dois.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769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 </a:t>
            </a:r>
            <a:r>
              <a:rPr spc="-5" dirty="0"/>
              <a:t>Exemplo</a:t>
            </a:r>
            <a:r>
              <a:rPr spc="-95" dirty="0"/>
              <a:t> </a:t>
            </a:r>
            <a:r>
              <a:rPr spc="-5" dirty="0"/>
              <a:t>03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5832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Rotina de Sair para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Faculdade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8194" y="2689569"/>
            <a:ext cx="3619500" cy="544830"/>
          </a:xfrm>
          <a:prstGeom prst="rect">
            <a:avLst/>
          </a:prstGeom>
          <a:solidFill>
            <a:srgbClr val="6B9756"/>
          </a:solidFill>
          <a:ln w="9524">
            <a:solidFill>
              <a:srgbClr val="9E9E9E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471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Solução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8194" y="3234368"/>
            <a:ext cx="3619500" cy="29451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896619" indent="-3536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897255" algn="l"/>
              </a:tabLst>
            </a:pPr>
            <a:r>
              <a:rPr sz="1800" spc="-5" dirty="0">
                <a:latin typeface="Georgia"/>
                <a:cs typeface="Georgia"/>
              </a:rPr>
              <a:t>Levantar da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cama;</a:t>
            </a:r>
            <a:endParaRPr sz="1800">
              <a:latin typeface="Georgia"/>
              <a:cs typeface="Georgia"/>
            </a:endParaRPr>
          </a:p>
          <a:p>
            <a:pPr marL="926465" indent="-3835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7100" algn="l"/>
              </a:tabLst>
            </a:pPr>
            <a:r>
              <a:rPr sz="1800" spc="-5" dirty="0">
                <a:latin typeface="Georgia"/>
                <a:cs typeface="Georgia"/>
              </a:rPr>
              <a:t>Lavar </a:t>
            </a:r>
            <a:r>
              <a:rPr sz="1800" dirty="0">
                <a:latin typeface="Georgia"/>
                <a:cs typeface="Georgia"/>
              </a:rPr>
              <a:t>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rosto;</a:t>
            </a:r>
            <a:endParaRPr sz="1800">
              <a:latin typeface="Georgia"/>
              <a:cs typeface="Georgia"/>
            </a:endParaRPr>
          </a:p>
          <a:p>
            <a:pPr marL="924560" indent="-3816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5194" algn="l"/>
              </a:tabLst>
            </a:pPr>
            <a:r>
              <a:rPr sz="1800" spc="-5" dirty="0">
                <a:latin typeface="Georgia"/>
                <a:cs typeface="Georgia"/>
              </a:rPr>
              <a:t>Escovar os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dentes;</a:t>
            </a:r>
            <a:endParaRPr sz="1800">
              <a:latin typeface="Georgia"/>
              <a:cs typeface="Georgia"/>
            </a:endParaRPr>
          </a:p>
          <a:p>
            <a:pPr marL="927735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8369" algn="l"/>
              </a:tabLst>
            </a:pPr>
            <a:r>
              <a:rPr sz="1800" spc="-5" dirty="0">
                <a:latin typeface="Georgia"/>
                <a:cs typeface="Georgia"/>
              </a:rPr>
              <a:t>Trocar de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roupa;</a:t>
            </a:r>
            <a:endParaRPr sz="1800">
              <a:latin typeface="Georgia"/>
              <a:cs typeface="Georgia"/>
            </a:endParaRPr>
          </a:p>
          <a:p>
            <a:pPr marL="919480" indent="-3765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0115" algn="l"/>
              </a:tabLst>
            </a:pPr>
            <a:r>
              <a:rPr sz="1800" spc="-5" dirty="0">
                <a:latin typeface="Georgia"/>
                <a:cs typeface="Georgia"/>
              </a:rPr>
              <a:t>Tomar café da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manhã;</a:t>
            </a:r>
            <a:endParaRPr sz="1800">
              <a:latin typeface="Georgia"/>
              <a:cs typeface="Georgia"/>
            </a:endParaRPr>
          </a:p>
          <a:p>
            <a:pPr marL="927735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8369" algn="l"/>
              </a:tabLst>
            </a:pPr>
            <a:r>
              <a:rPr sz="1800" spc="-5" dirty="0">
                <a:latin typeface="Georgia"/>
                <a:cs typeface="Georgia"/>
              </a:rPr>
              <a:t>Escovar os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dentes;</a:t>
            </a:r>
            <a:endParaRPr sz="1800">
              <a:latin typeface="Georgia"/>
              <a:cs typeface="Georgia"/>
            </a:endParaRPr>
          </a:p>
          <a:p>
            <a:pPr marL="913130" indent="-37020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13765" algn="l"/>
              </a:tabLst>
            </a:pPr>
            <a:r>
              <a:rPr sz="1800" spc="-5" dirty="0">
                <a:latin typeface="Georgia"/>
                <a:cs typeface="Georgia"/>
              </a:rPr>
              <a:t>Pegar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mochila;</a:t>
            </a:r>
            <a:endParaRPr sz="1800">
              <a:latin typeface="Georgia"/>
              <a:cs typeface="Georgia"/>
            </a:endParaRPr>
          </a:p>
          <a:p>
            <a:pPr marL="934719" indent="-3917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35355" algn="l"/>
              </a:tabLst>
            </a:pPr>
            <a:r>
              <a:rPr sz="1800" spc="-5" dirty="0">
                <a:latin typeface="Georgia"/>
                <a:cs typeface="Georgia"/>
              </a:rPr>
              <a:t>Andar até </a:t>
            </a:r>
            <a:r>
              <a:rPr sz="1800" dirty="0">
                <a:latin typeface="Georgia"/>
                <a:cs typeface="Georgia"/>
              </a:rPr>
              <a:t>o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ponto;</a:t>
            </a:r>
            <a:endParaRPr sz="1800">
              <a:latin typeface="Georgia"/>
              <a:cs typeface="Georgia"/>
            </a:endParaRPr>
          </a:p>
          <a:p>
            <a:pPr marL="927735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928369" algn="l"/>
              </a:tabLst>
            </a:pPr>
            <a:r>
              <a:rPr sz="1800" spc="-5" dirty="0">
                <a:latin typeface="Georgia"/>
                <a:cs typeface="Georgia"/>
              </a:rPr>
              <a:t>Pegar </a:t>
            </a:r>
            <a:r>
              <a:rPr sz="1800" dirty="0">
                <a:latin typeface="Georgia"/>
                <a:cs typeface="Georgia"/>
              </a:rPr>
              <a:t>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ônibus;</a:t>
            </a:r>
            <a:endParaRPr sz="1800">
              <a:latin typeface="Georgia"/>
              <a:cs typeface="Georgia"/>
            </a:endParaRPr>
          </a:p>
          <a:p>
            <a:pPr marL="54229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Georgia"/>
                <a:cs typeface="Georgia"/>
              </a:rPr>
              <a:t>10. Chegar na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faculdade.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4782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Conceitos</a:t>
            </a:r>
            <a:r>
              <a:rPr spc="-90" dirty="0"/>
              <a:t> </a:t>
            </a:r>
            <a:r>
              <a:rPr spc="-5" dirty="0"/>
              <a:t>Iniciais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889240" cy="4162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  <a:tab pos="859790" algn="l"/>
                <a:tab pos="2723515" algn="l"/>
                <a:tab pos="2763520" algn="l"/>
              </a:tabLst>
            </a:pPr>
            <a:r>
              <a:rPr sz="3000" spc="-5" dirty="0">
                <a:latin typeface="Georgia"/>
                <a:cs typeface="Georgia"/>
              </a:rPr>
              <a:t>Computador: Máquina que processa  </a:t>
            </a:r>
            <a:r>
              <a:rPr sz="3000" spc="-10" dirty="0">
                <a:latin typeface="Georgia"/>
                <a:cs typeface="Georgia"/>
              </a:rPr>
              <a:t>informações	</a:t>
            </a:r>
            <a:r>
              <a:rPr sz="3000" spc="-5" dirty="0">
                <a:latin typeface="Georgia"/>
                <a:cs typeface="Georgia"/>
              </a:rPr>
              <a:t>de forma rápida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eficiente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sob  </a:t>
            </a:r>
            <a:r>
              <a:rPr sz="3000" dirty="0">
                <a:latin typeface="Georgia"/>
                <a:cs typeface="Georgia"/>
              </a:rPr>
              <a:t>o	</a:t>
            </a:r>
            <a:r>
              <a:rPr sz="3000" spc="-5" dirty="0">
                <a:latin typeface="Georgia"/>
                <a:cs typeface="Georgia"/>
              </a:rPr>
              <a:t>controle de grupos de </a:t>
            </a:r>
            <a:r>
              <a:rPr sz="3000" spc="-10" dirty="0">
                <a:latin typeface="Georgia"/>
                <a:cs typeface="Georgia"/>
              </a:rPr>
              <a:t>instruções  </a:t>
            </a:r>
            <a:r>
              <a:rPr sz="3000" spc="-5" dirty="0">
                <a:latin typeface="Georgia"/>
                <a:cs typeface="Georgia"/>
              </a:rPr>
              <a:t>previamente		definidas;</a:t>
            </a:r>
            <a:endParaRPr sz="3000" dirty="0">
              <a:latin typeface="Georgia"/>
              <a:cs typeface="Georgia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 dirty="0">
              <a:latin typeface="Times New Roman"/>
              <a:cs typeface="Times New Roman"/>
            </a:endParaRPr>
          </a:p>
          <a:p>
            <a:pPr marL="471170" indent="-458470" algn="just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Hardware: </a:t>
            </a:r>
            <a:r>
              <a:rPr sz="3000" spc="-5" dirty="0">
                <a:latin typeface="Georgia"/>
                <a:cs typeface="Georgia"/>
              </a:rPr>
              <a:t>Componentes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Físicos.</a:t>
            </a:r>
            <a:endParaRPr sz="3000" dirty="0">
              <a:latin typeface="Georgia"/>
              <a:cs typeface="Georgia"/>
            </a:endParaRPr>
          </a:p>
          <a:p>
            <a:pPr marL="928369" lvl="1" indent="-412750" algn="just">
              <a:lnSpc>
                <a:spcPts val="285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Ex: Placa mãe, processador, placa de vídeo,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etc.</a:t>
            </a:r>
            <a:endParaRPr sz="2400" dirty="0">
              <a:latin typeface="Georgia"/>
              <a:cs typeface="Georgia"/>
            </a:endParaRPr>
          </a:p>
          <a:p>
            <a:pPr marL="471170" indent="-458470" algn="just">
              <a:lnSpc>
                <a:spcPts val="3575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Software: Componentes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Lógicos.</a:t>
            </a:r>
            <a:endParaRPr sz="3000" dirty="0">
              <a:latin typeface="Georgia"/>
              <a:cs typeface="Georgia"/>
            </a:endParaRPr>
          </a:p>
          <a:p>
            <a:pPr marL="928369" lvl="1" indent="-412750" algn="just">
              <a:lnSpc>
                <a:spcPct val="100000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Ex: Sistema Operacional, Navegador,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Programas.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4844" y="6476305"/>
            <a:ext cx="1181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Georgia"/>
                <a:cs typeface="Georgia"/>
              </a:rPr>
              <a:t>2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769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 </a:t>
            </a:r>
            <a:r>
              <a:rPr spc="-5" dirty="0"/>
              <a:t>Exemplo</a:t>
            </a:r>
            <a:r>
              <a:rPr spc="-95" dirty="0"/>
              <a:t> </a:t>
            </a:r>
            <a:r>
              <a:rPr spc="-5" dirty="0"/>
              <a:t>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5832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Rotina de Sair para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Faculdade</a:t>
            </a:r>
            <a:endParaRPr sz="30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2751406"/>
          <a:ext cx="7239000" cy="3850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906144">
                <a:tc>
                  <a:txBody>
                    <a:bodyPr/>
                    <a:lstStyle/>
                    <a:p>
                      <a:pPr marL="1221740" marR="1038860" indent="-170180">
                        <a:lnSpc>
                          <a:spcPts val="285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Solução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01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(Normal)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628650" marR="613410" indent="422275">
                        <a:lnSpc>
                          <a:spcPts val="285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Solução 02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(Priorizar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Tempo)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</a:tr>
              <a:tr h="2944495">
                <a:tc>
                  <a:txBody>
                    <a:bodyPr/>
                    <a:lstStyle/>
                    <a:p>
                      <a:pPr marL="901700" indent="-35433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90233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Levantar da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cama;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0910" indent="-3835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154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Lavar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rosto;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29640" indent="-38227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0275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Escovar os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dentes;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180" indent="-38481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281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Trocar de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roupa;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23925" indent="-37655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2456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Tomar café da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manhã;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815" indent="-38544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345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Escovar os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dentes;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18210" indent="-3708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1884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mochila;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9800" indent="-39243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40435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Andar até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ponto;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815" indent="-38544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3450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Pegar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ônibus;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5473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10. Chegar na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faculdade.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0" indent="-35433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90233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Levantar da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cama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0910" indent="-3835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154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Trocar de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roupa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29640" indent="-38227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027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Tomar café da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manhã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180" indent="-38481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281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Lavar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rosto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23925" indent="-37655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2456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Escovar os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dentes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815" indent="-38544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345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mochila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18210" indent="-3708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1884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carro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9800" indent="-39243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4043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Chegar na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faculdade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769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 </a:t>
            </a:r>
            <a:r>
              <a:rPr spc="-5" dirty="0"/>
              <a:t>Exemplo</a:t>
            </a:r>
            <a:r>
              <a:rPr spc="-95" dirty="0"/>
              <a:t> </a:t>
            </a:r>
            <a:r>
              <a:rPr spc="-5" dirty="0"/>
              <a:t>03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5832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Rotina de Sair para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Faculdade</a:t>
            </a:r>
            <a:endParaRPr sz="30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2751406"/>
          <a:ext cx="7239000" cy="3298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500"/>
                <a:gridCol w="3619500"/>
              </a:tblGrid>
              <a:tr h="906144">
                <a:tc>
                  <a:txBody>
                    <a:bodyPr/>
                    <a:lstStyle/>
                    <a:p>
                      <a:pPr marL="628650" marR="613410" indent="422275">
                        <a:lnSpc>
                          <a:spcPts val="285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Solução 02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(Priorizar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Tempo)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539750" marR="525145" indent="511809">
                        <a:lnSpc>
                          <a:spcPts val="2850"/>
                        </a:lnSpc>
                        <a:spcBef>
                          <a:spcPts val="69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Solução 03 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(Priorizar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+Tempo)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</a:tr>
              <a:tr h="2392045">
                <a:tc>
                  <a:txBody>
                    <a:bodyPr/>
                    <a:lstStyle/>
                    <a:p>
                      <a:pPr marL="901700" indent="-35433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90233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Levantar da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cama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0910" indent="-3835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154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Trocar de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roupa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29640" indent="-38227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0275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Tomar café da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manhã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180" indent="-38481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281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Lavar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rosto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23925" indent="-37655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24560" algn="l"/>
                        </a:tabLst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Escovar os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Georgia"/>
                          <a:cs typeface="Georgia"/>
                        </a:rPr>
                        <a:t>dentes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2815" indent="-38544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3345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mochila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18210" indent="-3708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1884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carro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939800" indent="-39243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94043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Chegar na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faculdade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 indent="-354330">
                        <a:lnSpc>
                          <a:spcPct val="100000"/>
                        </a:lnSpc>
                        <a:spcBef>
                          <a:spcPts val="600"/>
                        </a:spcBef>
                        <a:buAutoNum type="arabicPeriod"/>
                        <a:tabLst>
                          <a:tab pos="445134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Levantar da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cama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73709" indent="-38354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47434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Trocar de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roupa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72440" indent="-38227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47307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Lavar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rosto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74980" indent="-384810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475615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mochila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66725" indent="-37655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467359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Pegar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carro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75615" indent="-385445">
                        <a:lnSpc>
                          <a:spcPct val="100000"/>
                        </a:lnSpc>
                        <a:spcBef>
                          <a:spcPts val="15"/>
                        </a:spcBef>
                        <a:buAutoNum type="arabicPeriod"/>
                        <a:tabLst>
                          <a:tab pos="476250" algn="l"/>
                        </a:tabLst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Chegar na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faculdade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010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8014334" cy="336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Programa </a:t>
            </a:r>
            <a:r>
              <a:rPr sz="3000" spc="-5" dirty="0">
                <a:latin typeface="Georgia"/>
                <a:cs typeface="Georgia"/>
              </a:rPr>
              <a:t>de</a:t>
            </a:r>
            <a:r>
              <a:rPr sz="3000" spc="-1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computador: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Sequência de tarefas em linguagem de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programação.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270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164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Para </a:t>
            </a:r>
            <a:r>
              <a:rPr sz="3000" spc="-5" dirty="0">
                <a:latin typeface="Georgia"/>
                <a:cs typeface="Georgia"/>
              </a:rPr>
              <a:t>desenvolver um programa você</a:t>
            </a:r>
            <a:r>
              <a:rPr sz="3000" spc="-7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precisa: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Saber 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5" dirty="0">
                <a:latin typeface="Georgia"/>
                <a:cs typeface="Georgia"/>
              </a:rPr>
              <a:t>que precisa ser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feito:</a:t>
            </a:r>
            <a:endParaRPr sz="2400" dirty="0">
              <a:latin typeface="Georgia"/>
              <a:cs typeface="Georgia"/>
            </a:endParaRPr>
          </a:p>
          <a:p>
            <a:pPr marL="1385570" lvl="2" indent="-412750">
              <a:lnSpc>
                <a:spcPts val="2850"/>
              </a:lnSpc>
              <a:buFont typeface="Arial"/>
              <a:buChar char="■"/>
              <a:tabLst>
                <a:tab pos="1385570" algn="l"/>
                <a:tab pos="1386205" algn="l"/>
              </a:tabLst>
            </a:pPr>
            <a:r>
              <a:rPr sz="2400" spc="-5" dirty="0">
                <a:latin typeface="Georgia"/>
                <a:cs typeface="Georgia"/>
              </a:rPr>
              <a:t>Lógica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programação.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Saber como isso será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feito:</a:t>
            </a:r>
            <a:endParaRPr sz="2400" dirty="0">
              <a:latin typeface="Georgia"/>
              <a:cs typeface="Georgia"/>
            </a:endParaRPr>
          </a:p>
          <a:p>
            <a:pPr marL="1385570" lvl="2" indent="-412750">
              <a:lnSpc>
                <a:spcPts val="2865"/>
              </a:lnSpc>
              <a:buFont typeface="Arial"/>
              <a:buChar char="■"/>
              <a:tabLst>
                <a:tab pos="1385570" algn="l"/>
                <a:tab pos="1386205" algn="l"/>
              </a:tabLst>
            </a:pPr>
            <a:r>
              <a:rPr sz="2400" spc="-5" dirty="0">
                <a:latin typeface="Georgia"/>
                <a:cs typeface="Georgia"/>
              </a:rPr>
              <a:t>Codificar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lógica em linguagem de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programação.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7243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Componentes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509905" algn="l"/>
                <a:tab pos="510540" algn="l"/>
              </a:tabLst>
            </a:pPr>
            <a:r>
              <a:rPr spc="-5" dirty="0"/>
              <a:t>Composto por três</a:t>
            </a:r>
            <a:r>
              <a:rPr spc="-15" dirty="0"/>
              <a:t> </a:t>
            </a:r>
            <a:r>
              <a:rPr spc="-5" dirty="0"/>
              <a:t>partes:</a:t>
            </a:r>
          </a:p>
          <a:p>
            <a:pPr marL="967105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sz="2400" b="1" spc="-5" dirty="0">
                <a:latin typeface="Georgia"/>
                <a:cs typeface="Georgia"/>
              </a:rPr>
              <a:t>Entrada: </a:t>
            </a:r>
            <a:r>
              <a:rPr sz="2400" spc="-5" dirty="0">
                <a:latin typeface="Georgia"/>
                <a:cs typeface="Georgia"/>
              </a:rPr>
              <a:t>Dados de entrada para serem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processados.</a:t>
            </a:r>
            <a:endParaRPr sz="2400">
              <a:latin typeface="Georgia"/>
              <a:cs typeface="Georgia"/>
            </a:endParaRPr>
          </a:p>
          <a:p>
            <a:pPr marL="967105" marR="295275" lvl="1" indent="-412750">
              <a:lnSpc>
                <a:spcPts val="2850"/>
              </a:lnSpc>
              <a:spcBef>
                <a:spcPts val="105"/>
              </a:spcBef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sz="2400" b="1" spc="-5" dirty="0">
                <a:latin typeface="Georgia"/>
                <a:cs typeface="Georgia"/>
              </a:rPr>
              <a:t>Processamento: </a:t>
            </a:r>
            <a:r>
              <a:rPr sz="2400" spc="-5" dirty="0">
                <a:latin typeface="Georgia"/>
                <a:cs typeface="Georgia"/>
              </a:rPr>
              <a:t>Procedimentos necessários</a:t>
            </a:r>
            <a:r>
              <a:rPr sz="2400" spc="-1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para  obter </a:t>
            </a:r>
            <a:r>
              <a:rPr sz="2400" dirty="0">
                <a:latin typeface="Georgia"/>
                <a:cs typeface="Georgia"/>
              </a:rPr>
              <a:t>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resultado.</a:t>
            </a:r>
            <a:endParaRPr sz="2400">
              <a:latin typeface="Georgia"/>
              <a:cs typeface="Georgia"/>
            </a:endParaRPr>
          </a:p>
          <a:p>
            <a:pPr marL="967105" lvl="1" indent="-412750">
              <a:lnSpc>
                <a:spcPts val="2760"/>
              </a:lnSpc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sz="2400" b="1" spc="-5" dirty="0">
                <a:latin typeface="Georgia"/>
                <a:cs typeface="Georgia"/>
              </a:rPr>
              <a:t>Saída: </a:t>
            </a:r>
            <a:r>
              <a:rPr sz="2400" spc="-5" dirty="0">
                <a:latin typeface="Georgia"/>
                <a:cs typeface="Georgia"/>
              </a:rPr>
              <a:t>Resultado dos dados de entrada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processados.</a:t>
            </a:r>
            <a:endParaRPr sz="2400">
              <a:latin typeface="Georgia"/>
              <a:cs typeface="Georgia"/>
            </a:endParaRPr>
          </a:p>
          <a:p>
            <a:pPr marL="38735" lvl="1">
              <a:lnSpc>
                <a:spcPct val="100000"/>
              </a:lnSpc>
              <a:buFont typeface="Arial"/>
              <a:buChar char="○"/>
            </a:pPr>
            <a:endParaRPr sz="2700">
              <a:latin typeface="Times New Roman"/>
              <a:cs typeface="Times New Roman"/>
            </a:endParaRPr>
          </a:p>
          <a:p>
            <a:pPr marL="509905" indent="-458470">
              <a:lnSpc>
                <a:spcPct val="100000"/>
              </a:lnSpc>
              <a:spcBef>
                <a:spcPts val="1645"/>
              </a:spcBef>
              <a:buFont typeface="Arial"/>
              <a:buChar char="●"/>
              <a:tabLst>
                <a:tab pos="509905" algn="l"/>
                <a:tab pos="510540" algn="l"/>
              </a:tabLst>
            </a:pPr>
            <a:r>
              <a:rPr spc="-5" dirty="0"/>
              <a:t>Exemplo 01 </a:t>
            </a:r>
            <a:r>
              <a:rPr dirty="0"/>
              <a:t>- </a:t>
            </a:r>
            <a:r>
              <a:rPr spc="-5" dirty="0"/>
              <a:t>Receita de</a:t>
            </a:r>
            <a:r>
              <a:rPr spc="-30" dirty="0"/>
              <a:t> </a:t>
            </a:r>
            <a:r>
              <a:rPr spc="-5" dirty="0"/>
              <a:t>Bolo</a:t>
            </a:r>
          </a:p>
          <a:p>
            <a:pPr marL="967105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sz="2400" spc="-5" dirty="0">
                <a:latin typeface="Georgia"/>
                <a:cs typeface="Georgia"/>
              </a:rPr>
              <a:t>Entrada: Ingredientes </a:t>
            </a:r>
            <a:r>
              <a:rPr sz="2400" dirty="0">
                <a:latin typeface="Georgia"/>
                <a:cs typeface="Georgia"/>
              </a:rPr>
              <a:t>(Farinha, </a:t>
            </a:r>
            <a:r>
              <a:rPr sz="2400" spc="-5" dirty="0">
                <a:latin typeface="Georgia"/>
                <a:cs typeface="Georgia"/>
              </a:rPr>
              <a:t>ovos,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chocolate);</a:t>
            </a:r>
            <a:endParaRPr sz="2400">
              <a:latin typeface="Georgia"/>
              <a:cs typeface="Georgia"/>
            </a:endParaRPr>
          </a:p>
          <a:p>
            <a:pPr marL="967105" lvl="1" indent="-412750">
              <a:lnSpc>
                <a:spcPts val="2850"/>
              </a:lnSpc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sz="2400" spc="-5" dirty="0">
                <a:latin typeface="Georgia"/>
                <a:cs typeface="Georgia"/>
              </a:rPr>
              <a:t>Processamento: Misturar Ingredientes, Assar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massa;</a:t>
            </a:r>
            <a:endParaRPr sz="2400">
              <a:latin typeface="Georgia"/>
              <a:cs typeface="Georgia"/>
            </a:endParaRPr>
          </a:p>
          <a:p>
            <a:pPr marL="967105" lvl="1" indent="-412750">
              <a:lnSpc>
                <a:spcPts val="2865"/>
              </a:lnSpc>
              <a:buFont typeface="Arial"/>
              <a:buChar char="○"/>
              <a:tabLst>
                <a:tab pos="967105" algn="l"/>
                <a:tab pos="967740" algn="l"/>
              </a:tabLst>
            </a:pPr>
            <a:r>
              <a:rPr sz="2400" spc="-5" dirty="0">
                <a:latin typeface="Georgia"/>
                <a:cs typeface="Georgia"/>
              </a:rPr>
              <a:t>Saída: Bolo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chocolate.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7243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Algoritmos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Componentes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8055609" cy="372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 02: Cálculo de Média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Simples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Entrada: Dois números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inteiros;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Processamento: Somar os números 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dividir por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2;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Saída: Média dos dois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números.</a:t>
            </a:r>
            <a:endParaRPr sz="2400" dirty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270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1645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 03 </a:t>
            </a:r>
            <a:r>
              <a:rPr sz="3000" dirty="0">
                <a:latin typeface="Georgia"/>
                <a:cs typeface="Georgia"/>
              </a:rPr>
              <a:t>- </a:t>
            </a:r>
            <a:r>
              <a:rPr sz="3000" spc="-5" dirty="0">
                <a:latin typeface="Georgia"/>
                <a:cs typeface="Georgia"/>
              </a:rPr>
              <a:t>Rotina de ir </a:t>
            </a:r>
            <a:r>
              <a:rPr sz="3000" spc="-10" dirty="0">
                <a:latin typeface="Georgia"/>
                <a:cs typeface="Georgia"/>
              </a:rPr>
              <a:t>Pra</a:t>
            </a:r>
            <a:r>
              <a:rPr sz="3000" spc="-6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Faculdade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Entrada: Aluno desarrumado 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em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casa;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Processamento: Levantar, comer, limpar,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locomover;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Saída: Aluno arrumado 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na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faculdade.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776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581900" cy="3223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Escreva um </a:t>
            </a:r>
            <a:r>
              <a:rPr sz="3000" spc="-10" dirty="0">
                <a:latin typeface="Georgia"/>
                <a:cs typeface="Georgia"/>
              </a:rPr>
              <a:t>algoritmo</a:t>
            </a:r>
            <a:r>
              <a:rPr sz="3000" spc="-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para: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 err="1" smtClean="0">
                <a:latin typeface="Georgia"/>
                <a:cs typeface="Georgia"/>
              </a:rPr>
              <a:t>Somar</a:t>
            </a:r>
            <a:r>
              <a:rPr sz="2400" spc="-5" dirty="0" smtClean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dois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 err="1">
                <a:latin typeface="Georgia"/>
                <a:cs typeface="Georgia"/>
              </a:rPr>
              <a:t>números</a:t>
            </a:r>
            <a:r>
              <a:rPr sz="2400" spc="-5" dirty="0" smtClean="0">
                <a:latin typeface="Georgia"/>
                <a:cs typeface="Georgia"/>
              </a:rPr>
              <a:t>;</a:t>
            </a:r>
            <a:endParaRPr lang="en-US" sz="2400" spc="-5" dirty="0" smtClean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z="2400" spc="-5" dirty="0" smtClean="0">
                <a:latin typeface="Georgia"/>
                <a:cs typeface="Georgia"/>
              </a:rPr>
              <a:t>Trocar um pneu</a:t>
            </a:r>
            <a:r>
              <a:rPr lang="pt-BR" sz="2400" spc="-15" dirty="0" smtClean="0">
                <a:latin typeface="Georgia"/>
                <a:cs typeface="Georgia"/>
              </a:rPr>
              <a:t> </a:t>
            </a:r>
            <a:r>
              <a:rPr lang="pt-BR" sz="2400" spc="-5" dirty="0" smtClean="0">
                <a:latin typeface="Georgia"/>
                <a:cs typeface="Georgia"/>
              </a:rPr>
              <a:t>furado;</a:t>
            </a:r>
            <a:endParaRPr lang="pt-BR" sz="2400" dirty="0" smtClean="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2700" marR="277495">
              <a:lnSpc>
                <a:spcPct val="100000"/>
              </a:lnSpc>
              <a:spcBef>
                <a:spcPts val="1645"/>
              </a:spcBef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Escreva os elementos de entrada,  processamento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saída para cada um dos  exercícios</a:t>
            </a:r>
            <a:r>
              <a:rPr sz="3000" spc="-10" dirty="0">
                <a:latin typeface="Georgia"/>
                <a:cs typeface="Georgia"/>
              </a:rPr>
              <a:t> acima.</a:t>
            </a:r>
            <a:endParaRPr sz="3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773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 smtClean="0"/>
              <a:t>Resolução</a:t>
            </a:r>
            <a:r>
              <a:rPr lang="en-US" spc="-10" dirty="0" smtClean="0"/>
              <a:t> dos </a:t>
            </a:r>
            <a:r>
              <a:rPr lang="en-US" spc="-10" dirty="0" err="1" smtClean="0"/>
              <a:t>Exercícios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44577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lang="en-US" sz="3000" spc="-5" dirty="0" err="1" smtClean="0">
                <a:latin typeface="Georgia"/>
                <a:cs typeface="Georgia"/>
              </a:rPr>
              <a:t>Somar</a:t>
            </a:r>
            <a:r>
              <a:rPr lang="en-US" sz="3000" spc="-5" dirty="0" smtClean="0">
                <a:latin typeface="Georgia"/>
                <a:cs typeface="Georgia"/>
              </a:rPr>
              <a:t> 2 </a:t>
            </a:r>
            <a:r>
              <a:rPr lang="en-US" sz="3000" spc="-5" dirty="0" err="1" smtClean="0">
                <a:latin typeface="Georgia"/>
                <a:cs typeface="Georgia"/>
              </a:rPr>
              <a:t>números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844" y="2650069"/>
            <a:ext cx="3842385" cy="443070"/>
          </a:xfrm>
          <a:prstGeom prst="rect">
            <a:avLst/>
          </a:prstGeom>
          <a:solidFill>
            <a:srgbClr val="6B9756"/>
          </a:solidFill>
          <a:ln w="9524">
            <a:solidFill>
              <a:srgbClr val="9E9E9E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58240">
              <a:lnSpc>
                <a:spcPct val="100000"/>
              </a:lnSpc>
              <a:spcBef>
                <a:spcPts val="575"/>
              </a:spcBef>
            </a:pPr>
            <a:r>
              <a:rPr sz="2400" spc="-5" dirty="0" err="1">
                <a:latin typeface="Arial"/>
                <a:cs typeface="Arial"/>
              </a:rPr>
              <a:t>Solução</a:t>
            </a:r>
            <a:r>
              <a:rPr sz="2400" spc="-20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844" y="3194868"/>
            <a:ext cx="3842385" cy="907941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39420" indent="-3536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40055" algn="l"/>
              </a:tabLst>
            </a:pPr>
            <a:r>
              <a:rPr sz="1800" spc="-5" dirty="0">
                <a:latin typeface="Georgia"/>
                <a:cs typeface="Georgia"/>
              </a:rPr>
              <a:t>Determinar primeiro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número;</a:t>
            </a:r>
            <a:endParaRPr sz="1800" dirty="0">
              <a:latin typeface="Georgia"/>
              <a:cs typeface="Georgia"/>
            </a:endParaRPr>
          </a:p>
          <a:p>
            <a:pPr marL="469265" indent="-3835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sz="1800" spc="-5" dirty="0">
                <a:latin typeface="Georgia"/>
                <a:cs typeface="Georgia"/>
              </a:rPr>
              <a:t>Determinar segundo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número;</a:t>
            </a:r>
            <a:endParaRPr sz="1800" dirty="0">
              <a:latin typeface="Georgia"/>
              <a:cs typeface="Georgia"/>
            </a:endParaRPr>
          </a:p>
          <a:p>
            <a:pPr marL="467359" indent="-3816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7995" algn="l"/>
              </a:tabLst>
            </a:pPr>
            <a:r>
              <a:rPr sz="1800" spc="-5" dirty="0">
                <a:latin typeface="Georgia"/>
                <a:cs typeface="Georgia"/>
              </a:rPr>
              <a:t>Somar os dois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5" dirty="0" err="1">
                <a:latin typeface="Georgia"/>
                <a:cs typeface="Georgia"/>
              </a:rPr>
              <a:t>números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257336" y="4419600"/>
            <a:ext cx="6629400" cy="1485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lang="pt-BR" spc="-5" dirty="0">
                <a:latin typeface="Georgia"/>
                <a:cs typeface="Georgia"/>
              </a:rPr>
              <a:t>Somar 2 números</a:t>
            </a:r>
            <a:endParaRPr lang="pt-BR" spc="-5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pc="-5" dirty="0">
                <a:latin typeface="Georgia"/>
                <a:cs typeface="Georgia"/>
              </a:rPr>
              <a:t>Entrada: Dois números inteiros;</a:t>
            </a: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pc="-5" dirty="0">
                <a:latin typeface="Georgia"/>
                <a:cs typeface="Georgia"/>
              </a:rPr>
              <a:t>Processamento: Somar os </a:t>
            </a:r>
            <a:r>
              <a:rPr lang="pt-BR" spc="-5" dirty="0" smtClean="0">
                <a:latin typeface="Georgia"/>
                <a:cs typeface="Georgia"/>
              </a:rPr>
              <a:t>números;</a:t>
            </a:r>
            <a:endParaRPr lang="pt-BR" spc="-5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pc="-5" dirty="0">
                <a:latin typeface="Georgia"/>
                <a:cs typeface="Georgia"/>
              </a:rPr>
              <a:t>Saída: </a:t>
            </a:r>
            <a:r>
              <a:rPr lang="pt-BR" spc="-5" dirty="0" smtClean="0">
                <a:latin typeface="Georgia"/>
                <a:cs typeface="Georgia"/>
              </a:rPr>
              <a:t>Soma </a:t>
            </a:r>
            <a:r>
              <a:rPr lang="pt-BR" spc="-5" dirty="0">
                <a:latin typeface="Georgia"/>
                <a:cs typeface="Georgia"/>
              </a:rPr>
              <a:t>dos dois números</a:t>
            </a:r>
          </a:p>
        </p:txBody>
      </p:sp>
    </p:spTree>
    <p:extLst>
      <p:ext uri="{BB962C8B-B14F-4D97-AF65-F5344CB8AC3E}">
        <p14:creationId xmlns:p14="http://schemas.microsoft.com/office/powerpoint/2010/main" val="332648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2" y="442340"/>
            <a:ext cx="769937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/>
              <a:t>Resolução</a:t>
            </a:r>
            <a:r>
              <a:rPr lang="en-US" spc="-10" dirty="0"/>
              <a:t> dos </a:t>
            </a:r>
            <a:r>
              <a:rPr lang="en-US" spc="-10" dirty="0" err="1"/>
              <a:t>Exercícios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39610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Trocar </a:t>
            </a:r>
            <a:r>
              <a:rPr lang="en-US" sz="3000" spc="-5" dirty="0" smtClean="0">
                <a:latin typeface="Georgia"/>
                <a:cs typeface="Georgia"/>
              </a:rPr>
              <a:t>o </a:t>
            </a:r>
            <a:r>
              <a:rPr lang="en-US" sz="3000" spc="-5" dirty="0" err="1" smtClean="0">
                <a:latin typeface="Georgia"/>
                <a:cs typeface="Georgia"/>
              </a:rPr>
              <a:t>pneu</a:t>
            </a:r>
            <a:r>
              <a:rPr lang="en-US" sz="3000" spc="-5" dirty="0" smtClean="0">
                <a:latin typeface="Georgia"/>
                <a:cs typeface="Georgia"/>
              </a:rPr>
              <a:t> </a:t>
            </a:r>
            <a:r>
              <a:rPr lang="en-US" sz="3000" spc="-5" dirty="0" err="1" smtClean="0">
                <a:latin typeface="Georgia"/>
                <a:cs typeface="Georgia"/>
              </a:rPr>
              <a:t>furado</a:t>
            </a:r>
            <a:r>
              <a:rPr lang="en-US" sz="3000" spc="-5" dirty="0" smtClean="0">
                <a:latin typeface="Georgia"/>
                <a:cs typeface="Georgia"/>
              </a:rPr>
              <a:t> </a:t>
            </a:r>
            <a:r>
              <a:rPr lang="en-US" spc="-5" dirty="0" smtClean="0">
                <a:latin typeface="Georgia"/>
                <a:cs typeface="Georgia"/>
              </a:rPr>
              <a:t>(</a:t>
            </a:r>
            <a:r>
              <a:rPr lang="en-US" spc="-5" dirty="0" err="1" smtClean="0">
                <a:latin typeface="Georgia"/>
                <a:cs typeface="Georgia"/>
              </a:rPr>
              <a:t>carro</a:t>
            </a:r>
            <a:r>
              <a:rPr lang="en-US" spc="-5" dirty="0" smtClean="0">
                <a:latin typeface="Georgia"/>
                <a:cs typeface="Georgia"/>
              </a:rPr>
              <a:t> </a:t>
            </a:r>
            <a:r>
              <a:rPr lang="en-US" spc="-5" dirty="0" err="1" smtClean="0">
                <a:latin typeface="Georgia"/>
                <a:cs typeface="Georgia"/>
              </a:rPr>
              <a:t>sem</a:t>
            </a:r>
            <a:r>
              <a:rPr lang="en-US" spc="-5" dirty="0" smtClean="0">
                <a:latin typeface="Georgia"/>
                <a:cs typeface="Georgia"/>
              </a:rPr>
              <a:t> </a:t>
            </a:r>
            <a:r>
              <a:rPr lang="en-US" spc="-5" dirty="0" err="1" smtClean="0">
                <a:latin typeface="Georgia"/>
                <a:cs typeface="Georgia"/>
              </a:rPr>
              <a:t>calota</a:t>
            </a:r>
            <a:r>
              <a:rPr lang="en-US" spc="-5" dirty="0" smtClean="0">
                <a:latin typeface="Georgia"/>
                <a:cs typeface="Georgia"/>
              </a:rPr>
              <a:t>)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844" y="2650069"/>
            <a:ext cx="3842385" cy="443070"/>
          </a:xfrm>
          <a:prstGeom prst="rect">
            <a:avLst/>
          </a:prstGeom>
          <a:solidFill>
            <a:srgbClr val="6B9756"/>
          </a:solidFill>
          <a:ln w="9524">
            <a:solidFill>
              <a:srgbClr val="9E9E9E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158240">
              <a:lnSpc>
                <a:spcPct val="100000"/>
              </a:lnSpc>
              <a:spcBef>
                <a:spcPts val="575"/>
              </a:spcBef>
            </a:pPr>
            <a:r>
              <a:rPr sz="2400" spc="-5" dirty="0" err="1">
                <a:latin typeface="Arial"/>
                <a:cs typeface="Arial"/>
              </a:rPr>
              <a:t>Solução</a:t>
            </a:r>
            <a:r>
              <a:rPr sz="2400" spc="-20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844" y="3194868"/>
            <a:ext cx="3842385" cy="2945130"/>
          </a:xfrm>
          <a:prstGeom prst="rect">
            <a:avLst/>
          </a:prstGeom>
          <a:ln w="9524">
            <a:solidFill>
              <a:srgbClr val="9E9E9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39420" indent="-35369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40055" algn="l"/>
              </a:tabLst>
            </a:pPr>
            <a:r>
              <a:rPr lang="en-US" spc="-5" dirty="0" err="1" smtClean="0">
                <a:latin typeface="Georgia"/>
                <a:cs typeface="Georgia"/>
              </a:rPr>
              <a:t>Afrouxar</a:t>
            </a:r>
            <a:r>
              <a:rPr lang="en-US" spc="-5" dirty="0" smtClean="0">
                <a:latin typeface="Georgia"/>
                <a:cs typeface="Georgia"/>
              </a:rPr>
              <a:t> </a:t>
            </a:r>
            <a:r>
              <a:rPr lang="en-US" spc="-5" dirty="0" err="1" smtClean="0">
                <a:latin typeface="Georgia"/>
                <a:cs typeface="Georgia"/>
              </a:rPr>
              <a:t>os</a:t>
            </a:r>
            <a:r>
              <a:rPr lang="en-US" spc="-5" dirty="0" smtClean="0">
                <a:latin typeface="Georgia"/>
                <a:cs typeface="Georgia"/>
              </a:rPr>
              <a:t> </a:t>
            </a:r>
            <a:r>
              <a:rPr lang="en-US" spc="-5" dirty="0" err="1" smtClean="0">
                <a:latin typeface="Georgia"/>
                <a:cs typeface="Georgia"/>
              </a:rPr>
              <a:t>parafusos</a:t>
            </a:r>
            <a:r>
              <a:rPr lang="en-US" spc="-5" dirty="0" smtClean="0">
                <a:latin typeface="Georgia"/>
                <a:cs typeface="Georgia"/>
              </a:rPr>
              <a:t> do </a:t>
            </a:r>
            <a:r>
              <a:rPr lang="en-US" spc="-5" dirty="0" err="1" smtClean="0">
                <a:latin typeface="Georgia"/>
                <a:cs typeface="Georgia"/>
              </a:rPr>
              <a:t>pneu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69265" indent="-38354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pc="-5" dirty="0" err="1" smtClean="0">
                <a:latin typeface="Georgia"/>
                <a:cs typeface="Georgia"/>
              </a:rPr>
              <a:t>Posicionar</a:t>
            </a:r>
            <a:r>
              <a:rPr lang="en-US" spc="-5" dirty="0" smtClean="0">
                <a:latin typeface="Georgia"/>
                <a:cs typeface="Georgia"/>
              </a:rPr>
              <a:t> o </a:t>
            </a:r>
            <a:r>
              <a:rPr lang="en-US" spc="-5" dirty="0" err="1" smtClean="0">
                <a:latin typeface="Georgia"/>
                <a:cs typeface="Georgia"/>
              </a:rPr>
              <a:t>macaco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67359" indent="-3816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7995" algn="l"/>
              </a:tabLst>
            </a:pPr>
            <a:r>
              <a:rPr lang="en-US" sz="1800" spc="-5" dirty="0" err="1" smtClean="0">
                <a:latin typeface="Georgia"/>
                <a:cs typeface="Georgia"/>
              </a:rPr>
              <a:t>Levantar</a:t>
            </a:r>
            <a:r>
              <a:rPr lang="en-US" sz="1800" spc="-5" dirty="0" smtClean="0">
                <a:latin typeface="Georgia"/>
                <a:cs typeface="Georgia"/>
              </a:rPr>
              <a:t> o </a:t>
            </a:r>
            <a:r>
              <a:rPr lang="en-US" sz="1800" spc="-5" dirty="0" err="1" smtClean="0">
                <a:latin typeface="Georgia"/>
                <a:cs typeface="Georgia"/>
              </a:rPr>
              <a:t>carro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lang="en-US" sz="1800" spc="-5" dirty="0" err="1" smtClean="0">
                <a:latin typeface="Georgia"/>
                <a:cs typeface="Georgia"/>
              </a:rPr>
              <a:t>Retirar</a:t>
            </a:r>
            <a:r>
              <a:rPr lang="en-US" sz="1800" spc="-5" dirty="0" smtClean="0">
                <a:latin typeface="Georgia"/>
                <a:cs typeface="Georgia"/>
              </a:rPr>
              <a:t> </a:t>
            </a:r>
            <a:r>
              <a:rPr lang="en-US" sz="1800" spc="-5" dirty="0" err="1" smtClean="0">
                <a:latin typeface="Georgia"/>
                <a:cs typeface="Georgia"/>
              </a:rPr>
              <a:t>os</a:t>
            </a:r>
            <a:r>
              <a:rPr lang="en-US" sz="1800" spc="-5" dirty="0" smtClean="0">
                <a:latin typeface="Georgia"/>
                <a:cs typeface="Georgia"/>
              </a:rPr>
              <a:t> </a:t>
            </a:r>
            <a:r>
              <a:rPr lang="en-US" sz="1800" spc="-5" dirty="0" err="1" smtClean="0">
                <a:latin typeface="Georgia"/>
                <a:cs typeface="Georgia"/>
              </a:rPr>
              <a:t>parafusos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62280" indent="-37655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62915" algn="l"/>
              </a:tabLst>
            </a:pPr>
            <a:r>
              <a:rPr sz="1800" spc="-5" dirty="0" err="1">
                <a:latin typeface="Georgia"/>
                <a:cs typeface="Georgia"/>
              </a:rPr>
              <a:t>Retirar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lang="en-US" dirty="0" smtClean="0">
                <a:latin typeface="Georgia"/>
                <a:cs typeface="Georgia"/>
              </a:rPr>
              <a:t>o </a:t>
            </a:r>
            <a:r>
              <a:rPr lang="en-US" dirty="0" err="1" smtClean="0">
                <a:latin typeface="Georgia"/>
                <a:cs typeface="Georgia"/>
              </a:rPr>
              <a:t>pneu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lang="en-US" dirty="0" err="1" smtClean="0">
                <a:latin typeface="Georgia"/>
                <a:cs typeface="Georgia"/>
              </a:rPr>
              <a:t>furado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sz="1800" spc="-5" dirty="0" err="1">
                <a:latin typeface="Georgia"/>
                <a:cs typeface="Georgia"/>
              </a:rPr>
              <a:t>Colocar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lang="en-US" sz="1800" dirty="0" smtClean="0">
                <a:latin typeface="Georgia"/>
                <a:cs typeface="Georgia"/>
              </a:rPr>
              <a:t>o </a:t>
            </a:r>
            <a:r>
              <a:rPr lang="en-US" sz="1800" dirty="0" err="1" smtClean="0">
                <a:latin typeface="Georgia"/>
                <a:cs typeface="Georgia"/>
              </a:rPr>
              <a:t>pneu</a:t>
            </a:r>
            <a:r>
              <a:rPr lang="en-US" sz="1800" dirty="0" smtClean="0">
                <a:latin typeface="Georgia"/>
                <a:cs typeface="Georgia"/>
              </a:rPr>
              <a:t> novo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55930" indent="-37020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56565" algn="l"/>
              </a:tabLst>
            </a:pPr>
            <a:r>
              <a:rPr lang="en-US" sz="1800" spc="-5" dirty="0" err="1" smtClean="0">
                <a:latin typeface="Georgia"/>
                <a:cs typeface="Georgia"/>
              </a:rPr>
              <a:t>Apertar</a:t>
            </a:r>
            <a:r>
              <a:rPr lang="en-US" sz="1800" spc="-5" dirty="0" smtClean="0">
                <a:latin typeface="Georgia"/>
                <a:cs typeface="Georgia"/>
              </a:rPr>
              <a:t> </a:t>
            </a:r>
            <a:r>
              <a:rPr lang="en-US" sz="1800" spc="-5" dirty="0" err="1" smtClean="0">
                <a:latin typeface="Georgia"/>
                <a:cs typeface="Georgia"/>
              </a:rPr>
              <a:t>os</a:t>
            </a:r>
            <a:r>
              <a:rPr lang="en-US" sz="1800" spc="-5" dirty="0" smtClean="0">
                <a:latin typeface="Georgia"/>
                <a:cs typeface="Georgia"/>
              </a:rPr>
              <a:t> </a:t>
            </a:r>
            <a:r>
              <a:rPr lang="en-US" sz="1800" spc="-5" dirty="0" err="1" smtClean="0">
                <a:latin typeface="Georgia"/>
                <a:cs typeface="Georgia"/>
              </a:rPr>
              <a:t>parafusos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77520" indent="-39179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8155" algn="l"/>
              </a:tabLst>
            </a:pPr>
            <a:r>
              <a:rPr lang="en-US" sz="1800" spc="-5" dirty="0" err="1" smtClean="0">
                <a:latin typeface="Georgia"/>
                <a:cs typeface="Georgia"/>
              </a:rPr>
              <a:t>Descer</a:t>
            </a:r>
            <a:r>
              <a:rPr lang="en-US" sz="1800" spc="-5" dirty="0" smtClean="0">
                <a:latin typeface="Georgia"/>
                <a:cs typeface="Georgia"/>
              </a:rPr>
              <a:t> o </a:t>
            </a:r>
            <a:r>
              <a:rPr lang="en-US" sz="1800" spc="-5" dirty="0" err="1" smtClean="0">
                <a:latin typeface="Georgia"/>
                <a:cs typeface="Georgia"/>
              </a:rPr>
              <a:t>carro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470534" indent="-38481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471170" algn="l"/>
              </a:tabLst>
            </a:pPr>
            <a:r>
              <a:rPr lang="en-US" sz="1800" spc="-5" dirty="0" err="1" smtClean="0">
                <a:latin typeface="Georgia"/>
                <a:cs typeface="Georgia"/>
              </a:rPr>
              <a:t>Retirar</a:t>
            </a:r>
            <a:r>
              <a:rPr lang="en-US" sz="1800" spc="-5" dirty="0" smtClean="0">
                <a:latin typeface="Georgia"/>
                <a:cs typeface="Georgia"/>
              </a:rPr>
              <a:t> o </a:t>
            </a:r>
            <a:r>
              <a:rPr lang="en-US" sz="1800" spc="-5" dirty="0" err="1" smtClean="0">
                <a:latin typeface="Georgia"/>
                <a:cs typeface="Georgia"/>
              </a:rPr>
              <a:t>macaco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  <a:p>
            <a:pPr marL="8509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Georgia"/>
                <a:cs typeface="Georgia"/>
              </a:rPr>
              <a:t>10. </a:t>
            </a:r>
            <a:r>
              <a:rPr lang="en-US" sz="1800" spc="-5" dirty="0" err="1" smtClean="0">
                <a:latin typeface="Georgia"/>
                <a:cs typeface="Georgia"/>
              </a:rPr>
              <a:t>Concluir</a:t>
            </a:r>
            <a:r>
              <a:rPr lang="en-US" sz="1800" spc="-5" dirty="0" smtClean="0">
                <a:latin typeface="Georgia"/>
                <a:cs typeface="Georgia"/>
              </a:rPr>
              <a:t> o </a:t>
            </a:r>
            <a:r>
              <a:rPr lang="en-US" sz="1800" spc="-5" dirty="0" err="1" smtClean="0">
                <a:latin typeface="Georgia"/>
                <a:cs typeface="Georgia"/>
              </a:rPr>
              <a:t>aperto</a:t>
            </a:r>
            <a:r>
              <a:rPr lang="en-US" sz="1800" spc="-5" dirty="0" smtClean="0">
                <a:latin typeface="Georgia"/>
                <a:cs typeface="Georgia"/>
              </a:rPr>
              <a:t> dos </a:t>
            </a:r>
            <a:r>
              <a:rPr lang="en-US" sz="1800" spc="-5" dirty="0" err="1" smtClean="0">
                <a:latin typeface="Georgia"/>
                <a:cs typeface="Georgia"/>
              </a:rPr>
              <a:t>Parafusos</a:t>
            </a:r>
            <a:r>
              <a:rPr sz="1800" spc="-5" dirty="0" smtClean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9336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2" y="442340"/>
            <a:ext cx="769937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/>
              <a:t>Resolução</a:t>
            </a:r>
            <a:r>
              <a:rPr lang="en-US" spc="-10" dirty="0"/>
              <a:t> dos </a:t>
            </a:r>
            <a:r>
              <a:rPr lang="en-US" spc="-10" dirty="0" err="1"/>
              <a:t>Exercícios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39610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Trocar </a:t>
            </a:r>
            <a:r>
              <a:rPr lang="en-US" sz="3000" spc="-5" dirty="0" smtClean="0">
                <a:latin typeface="Georgia"/>
                <a:cs typeface="Georgia"/>
              </a:rPr>
              <a:t>o </a:t>
            </a:r>
            <a:r>
              <a:rPr lang="en-US" sz="3000" spc="-5" dirty="0" err="1" smtClean="0">
                <a:latin typeface="Georgia"/>
                <a:cs typeface="Georgia"/>
              </a:rPr>
              <a:t>pneu</a:t>
            </a:r>
            <a:r>
              <a:rPr lang="en-US" sz="3000" spc="-5" dirty="0" smtClean="0">
                <a:latin typeface="Georgia"/>
                <a:cs typeface="Georgia"/>
              </a:rPr>
              <a:t> </a:t>
            </a:r>
            <a:r>
              <a:rPr lang="en-US" sz="3000" spc="-5" dirty="0" err="1" smtClean="0">
                <a:latin typeface="Georgia"/>
                <a:cs typeface="Georgia"/>
              </a:rPr>
              <a:t>furado</a:t>
            </a:r>
            <a:r>
              <a:rPr lang="en-US" sz="3000" spc="-5" dirty="0" smtClean="0">
                <a:latin typeface="Georgia"/>
                <a:cs typeface="Georgia"/>
              </a:rPr>
              <a:t> </a:t>
            </a:r>
            <a:r>
              <a:rPr lang="en-US" spc="-5" dirty="0" smtClean="0">
                <a:latin typeface="Georgia"/>
                <a:cs typeface="Georgia"/>
              </a:rPr>
              <a:t>(</a:t>
            </a:r>
            <a:r>
              <a:rPr lang="en-US" spc="-5" dirty="0" err="1" smtClean="0">
                <a:latin typeface="Georgia"/>
                <a:cs typeface="Georgia"/>
              </a:rPr>
              <a:t>carro</a:t>
            </a:r>
            <a:r>
              <a:rPr lang="en-US" spc="-5" dirty="0" smtClean="0">
                <a:latin typeface="Georgia"/>
                <a:cs typeface="Georgia"/>
              </a:rPr>
              <a:t> </a:t>
            </a:r>
            <a:r>
              <a:rPr lang="en-US" spc="-5" dirty="0" err="1" smtClean="0">
                <a:latin typeface="Georgia"/>
                <a:cs typeface="Georgia"/>
              </a:rPr>
              <a:t>sem</a:t>
            </a:r>
            <a:r>
              <a:rPr lang="en-US" spc="-5" dirty="0" smtClean="0">
                <a:latin typeface="Georgia"/>
                <a:cs typeface="Georgia"/>
              </a:rPr>
              <a:t> </a:t>
            </a:r>
            <a:r>
              <a:rPr lang="en-US" spc="-5" dirty="0" err="1" smtClean="0">
                <a:latin typeface="Georgia"/>
                <a:cs typeface="Georgia"/>
              </a:rPr>
              <a:t>calota</a:t>
            </a:r>
            <a:r>
              <a:rPr lang="en-US" spc="-5" dirty="0" smtClean="0">
                <a:latin typeface="Georgia"/>
                <a:cs typeface="Georgia"/>
              </a:rPr>
              <a:t>)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065210" y="2759909"/>
            <a:ext cx="6629400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pc="-5" dirty="0" smtClean="0">
                <a:latin typeface="Georgia"/>
                <a:cs typeface="Georgia"/>
              </a:rPr>
              <a:t>Entrada</a:t>
            </a:r>
            <a:r>
              <a:rPr lang="pt-BR" spc="-5" dirty="0">
                <a:latin typeface="Georgia"/>
                <a:cs typeface="Georgia"/>
              </a:rPr>
              <a:t>: </a:t>
            </a:r>
            <a:r>
              <a:rPr lang="pt-BR" spc="-5" dirty="0" smtClean="0">
                <a:latin typeface="Georgia"/>
                <a:cs typeface="Georgia"/>
              </a:rPr>
              <a:t>Carro com pneu furado;</a:t>
            </a:r>
            <a:endParaRPr lang="pt-BR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pc="-5" dirty="0">
                <a:latin typeface="Georgia"/>
                <a:cs typeface="Georgia"/>
              </a:rPr>
              <a:t>Processamento: Levantar, </a:t>
            </a:r>
            <a:r>
              <a:rPr lang="pt-BR" spc="-5" dirty="0" smtClean="0">
                <a:latin typeface="Georgia"/>
                <a:cs typeface="Georgia"/>
              </a:rPr>
              <a:t>soltar os parafusos, substituir o pneu,</a:t>
            </a:r>
            <a:r>
              <a:rPr lang="pt-BR" spc="-80" dirty="0" smtClean="0">
                <a:latin typeface="Georgia"/>
                <a:cs typeface="Georgia"/>
              </a:rPr>
              <a:t> Apertar os parafusos, </a:t>
            </a:r>
            <a:r>
              <a:rPr lang="pt-BR" spc="-5" dirty="0" smtClean="0">
                <a:latin typeface="Georgia"/>
                <a:cs typeface="Georgia"/>
              </a:rPr>
              <a:t>Baixar o carro;</a:t>
            </a:r>
            <a:endParaRPr lang="pt-BR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lang="pt-BR" spc="-5" dirty="0">
                <a:latin typeface="Georgia"/>
                <a:cs typeface="Georgia"/>
              </a:rPr>
              <a:t>Saída: </a:t>
            </a:r>
            <a:r>
              <a:rPr lang="pt-BR" spc="-5" dirty="0" smtClean="0">
                <a:latin typeface="Georgia"/>
                <a:cs typeface="Georgia"/>
              </a:rPr>
              <a:t>Carro com </a:t>
            </a:r>
            <a:r>
              <a:rPr lang="pt-BR" spc="-5" smtClean="0">
                <a:latin typeface="Georgia"/>
                <a:cs typeface="Georgia"/>
              </a:rPr>
              <a:t>pneu arrumado.</a:t>
            </a:r>
            <a:endParaRPr lang="pt-BR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endParaRPr lang="pt-BR" spc="-5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6949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323278"/>
            <a:ext cx="6533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Exemplos de</a:t>
            </a:r>
            <a:r>
              <a:rPr spc="-95" dirty="0"/>
              <a:t> </a:t>
            </a:r>
            <a:r>
              <a:rPr spc="-5" dirty="0"/>
              <a:t>Programas</a:t>
            </a:r>
          </a:p>
        </p:txBody>
      </p:sp>
      <p:sp>
        <p:nvSpPr>
          <p:cNvPr id="3" name="object 3"/>
          <p:cNvSpPr/>
          <p:nvPr/>
        </p:nvSpPr>
        <p:spPr>
          <a:xfrm>
            <a:off x="5479264" y="1518296"/>
            <a:ext cx="2508894" cy="2508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8286" y="4293241"/>
            <a:ext cx="7827396" cy="2158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52112" y="6385982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ACACAC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72809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Programas </a:t>
            </a:r>
            <a:r>
              <a:rPr spc="-5" dirty="0"/>
              <a:t>de</a:t>
            </a:r>
            <a:r>
              <a:rPr spc="-85" dirty="0"/>
              <a:t> </a:t>
            </a:r>
            <a:r>
              <a:rPr spc="-5" dirty="0"/>
              <a:t>Computador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853302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Programa </a:t>
            </a:r>
            <a:r>
              <a:rPr sz="3000" spc="-5" dirty="0">
                <a:latin typeface="Georgia"/>
                <a:cs typeface="Georgia"/>
              </a:rPr>
              <a:t>de Computador: Sequência de  </a:t>
            </a:r>
            <a:r>
              <a:rPr sz="3000" spc="-10" dirty="0">
                <a:latin typeface="Georgia"/>
                <a:cs typeface="Georgia"/>
              </a:rPr>
              <a:t>instruções </a:t>
            </a:r>
            <a:r>
              <a:rPr sz="3000" spc="-5" dirty="0">
                <a:latin typeface="Georgia"/>
                <a:cs typeface="Georgia"/>
              </a:rPr>
              <a:t>que descrevem uma tarefa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ser  realizada por um</a:t>
            </a:r>
            <a:r>
              <a:rPr sz="3000" spc="-20" dirty="0">
                <a:latin typeface="Georgia"/>
                <a:cs typeface="Georgia"/>
                <a:hlinkClick r:id="rId2"/>
              </a:rPr>
              <a:t> </a:t>
            </a:r>
            <a:r>
              <a:rPr sz="3000" spc="-5" dirty="0">
                <a:latin typeface="Georgia"/>
                <a:cs typeface="Georgia"/>
                <a:hlinkClick r:id="rId2"/>
              </a:rPr>
              <a:t>computador.</a:t>
            </a:r>
            <a:endParaRPr sz="3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Como Criar um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Programa?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Lógica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Programação;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Linguagem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 err="1">
                <a:latin typeface="Georgia"/>
                <a:cs typeface="Georgia"/>
              </a:rPr>
              <a:t>Programação</a:t>
            </a:r>
            <a:r>
              <a:rPr sz="2400" spc="-5" dirty="0" smtClean="0">
                <a:latin typeface="Georgia"/>
                <a:cs typeface="Georgia"/>
              </a:rPr>
              <a:t>.</a:t>
            </a:r>
            <a:endParaRPr lang="en-US" sz="2400" spc="-5" dirty="0" smtClean="0">
              <a:latin typeface="Georgia"/>
              <a:cs typeface="Georgia"/>
            </a:endParaRPr>
          </a:p>
          <a:p>
            <a:pPr marL="515619" lvl="1">
              <a:lnSpc>
                <a:spcPts val="2865"/>
              </a:lnSpc>
              <a:tabLst>
                <a:tab pos="928369" algn="l"/>
                <a:tab pos="929005" algn="l"/>
              </a:tabLst>
            </a:pPr>
            <a:endParaRPr lang="en-US" sz="2400" spc="-5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1793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Lógica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7" y="1734181"/>
            <a:ext cx="8272143" cy="4574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Tudo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que fazemos está ligado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lógica de  </a:t>
            </a:r>
            <a:r>
              <a:rPr sz="3000" spc="-10" dirty="0">
                <a:latin typeface="Georgia"/>
                <a:cs typeface="Georgia"/>
              </a:rPr>
              <a:t>alguma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forma: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Exemplo:</a:t>
            </a:r>
            <a:endParaRPr sz="2400" dirty="0">
              <a:latin typeface="Georgia"/>
              <a:cs typeface="Georgia"/>
            </a:endParaRPr>
          </a:p>
          <a:p>
            <a:pPr marL="1385570" lvl="2" indent="-412750">
              <a:lnSpc>
                <a:spcPts val="2850"/>
              </a:lnSpc>
              <a:buFont typeface="Arial"/>
              <a:buChar char="■"/>
              <a:tabLst>
                <a:tab pos="1385570" algn="l"/>
                <a:tab pos="1386205" algn="l"/>
              </a:tabLst>
            </a:pPr>
            <a:r>
              <a:rPr sz="2400" spc="-5" dirty="0">
                <a:latin typeface="Georgia"/>
                <a:cs typeface="Georgia"/>
              </a:rPr>
              <a:t>Usar casaco quando está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frio;</a:t>
            </a:r>
            <a:endParaRPr sz="2400" dirty="0">
              <a:latin typeface="Georgia"/>
              <a:cs typeface="Georgia"/>
            </a:endParaRPr>
          </a:p>
          <a:p>
            <a:pPr marL="1385570" lvl="2" indent="-412750">
              <a:lnSpc>
                <a:spcPts val="2865"/>
              </a:lnSpc>
              <a:buFont typeface="Arial"/>
              <a:buChar char="■"/>
              <a:tabLst>
                <a:tab pos="1385570" algn="l"/>
                <a:tab pos="1386205" algn="l"/>
              </a:tabLst>
            </a:pPr>
            <a:r>
              <a:rPr sz="2400" spc="-5" dirty="0">
                <a:latin typeface="Georgia"/>
                <a:cs typeface="Georgia"/>
              </a:rPr>
              <a:t>Comer quando sente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fome.</a:t>
            </a:r>
            <a:endParaRPr sz="2400" dirty="0">
              <a:latin typeface="Georgia"/>
              <a:cs typeface="Georgia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■"/>
            </a:pPr>
            <a:endParaRPr sz="3050" dirty="0">
              <a:latin typeface="Times New Roman"/>
              <a:cs typeface="Times New Roman"/>
            </a:endParaRPr>
          </a:p>
          <a:p>
            <a:pPr marL="471170" marR="1073150" indent="-458470" algn="just">
              <a:lnSpc>
                <a:spcPct val="114599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Na </a:t>
            </a:r>
            <a:r>
              <a:rPr sz="3000" spc="-10" dirty="0">
                <a:latin typeface="Georgia"/>
                <a:cs typeface="Georgia"/>
              </a:rPr>
              <a:t>Programação </a:t>
            </a:r>
            <a:r>
              <a:rPr sz="3000" spc="-5" dirty="0">
                <a:latin typeface="Georgia"/>
                <a:cs typeface="Georgia"/>
              </a:rPr>
              <a:t>tudo </a:t>
            </a:r>
            <a:r>
              <a:rPr sz="3000" dirty="0">
                <a:latin typeface="Georgia"/>
                <a:cs typeface="Georgia"/>
              </a:rPr>
              <a:t>é </a:t>
            </a:r>
            <a:r>
              <a:rPr sz="3000" spc="-5" dirty="0">
                <a:latin typeface="Georgia"/>
                <a:cs typeface="Georgia"/>
              </a:rPr>
              <a:t>baseado em  raciocínio</a:t>
            </a:r>
            <a:r>
              <a:rPr sz="3000" spc="-10" dirty="0">
                <a:latin typeface="Georgia"/>
                <a:cs typeface="Georgia"/>
              </a:rPr>
              <a:t> </a:t>
            </a:r>
            <a:r>
              <a:rPr sz="3000" spc="-5" dirty="0" err="1">
                <a:latin typeface="Georgia"/>
                <a:cs typeface="Georgia"/>
              </a:rPr>
              <a:t>lógico</a:t>
            </a:r>
            <a:r>
              <a:rPr sz="3000" spc="-5" dirty="0" smtClean="0">
                <a:latin typeface="Georgia"/>
                <a:cs typeface="Georgia"/>
              </a:rPr>
              <a:t>.</a:t>
            </a:r>
            <a:endParaRPr lang="en-US" sz="3000" spc="-5" dirty="0" smtClean="0">
              <a:latin typeface="Georgia"/>
              <a:cs typeface="Georgia"/>
            </a:endParaRPr>
          </a:p>
          <a:p>
            <a:pPr marL="928370" marR="1073150" lvl="1" indent="-458470">
              <a:lnSpc>
                <a:spcPct val="114599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endParaRPr lang="en-US" sz="2800" spc="-5" dirty="0" smtClean="0">
              <a:latin typeface="Georgia"/>
              <a:cs typeface="Georgia"/>
            </a:endParaRPr>
          </a:p>
          <a:p>
            <a:pPr marL="471170" marR="1073150" indent="-458470">
              <a:lnSpc>
                <a:spcPct val="114599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lang="en-US" sz="2800" spc="-5" dirty="0" err="1" smtClean="0">
                <a:latin typeface="Georgia"/>
                <a:cs typeface="Georgia"/>
              </a:rPr>
              <a:t>Todos</a:t>
            </a:r>
            <a:r>
              <a:rPr lang="en-US" sz="2800" spc="-5" dirty="0" smtClean="0">
                <a:latin typeface="Georgia"/>
                <a:cs typeface="Georgia"/>
              </a:rPr>
              <a:t> </a:t>
            </a:r>
            <a:r>
              <a:rPr lang="en-US" sz="2800" spc="-5" dirty="0" err="1" smtClean="0">
                <a:latin typeface="Georgia"/>
                <a:cs typeface="Georgia"/>
              </a:rPr>
              <a:t>pensam</a:t>
            </a:r>
            <a:r>
              <a:rPr lang="en-US" sz="2800" spc="-5" dirty="0" smtClean="0">
                <a:latin typeface="Georgia"/>
                <a:cs typeface="Georgia"/>
              </a:rPr>
              <a:t> da </a:t>
            </a:r>
            <a:r>
              <a:rPr lang="en-US" sz="2800" spc="-5" dirty="0" err="1" smtClean="0">
                <a:latin typeface="Georgia"/>
                <a:cs typeface="Georgia"/>
              </a:rPr>
              <a:t>mesma</a:t>
            </a:r>
            <a:r>
              <a:rPr lang="en-US" sz="2800" spc="-5" dirty="0" smtClean="0">
                <a:latin typeface="Georgia"/>
                <a:cs typeface="Georgia"/>
              </a:rPr>
              <a:t> forma??</a:t>
            </a:r>
            <a:endParaRPr sz="2800" dirty="0">
              <a:latin typeface="Georgia"/>
              <a:cs typeface="Georgia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18" y="4831081"/>
            <a:ext cx="1882082" cy="16589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Lógica de</a:t>
            </a:r>
            <a:r>
              <a:rPr spc="-100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591306"/>
            <a:ext cx="805307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Lógica de programação </a:t>
            </a:r>
            <a:r>
              <a:rPr sz="3000" dirty="0">
                <a:latin typeface="Georgia"/>
                <a:cs typeface="Georgia"/>
              </a:rPr>
              <a:t>é </a:t>
            </a:r>
            <a:r>
              <a:rPr sz="3000" spc="-5" dirty="0">
                <a:latin typeface="Georgia"/>
                <a:cs typeface="Georgia"/>
              </a:rPr>
              <a:t>desenvolver </a:t>
            </a:r>
            <a:r>
              <a:rPr sz="3000" dirty="0">
                <a:latin typeface="Georgia"/>
                <a:cs typeface="Georgia"/>
              </a:rPr>
              <a:t>o  </a:t>
            </a:r>
            <a:r>
              <a:rPr sz="3000" spc="-5" dirty="0">
                <a:latin typeface="Georgia"/>
                <a:cs typeface="Georgia"/>
              </a:rPr>
              <a:t>raciocínio para elaborar soluções para  problemas da </a:t>
            </a:r>
            <a:r>
              <a:rPr sz="3000" spc="-10" dirty="0">
                <a:latin typeface="Georgia"/>
                <a:cs typeface="Georgia"/>
              </a:rPr>
              <a:t>melhor </a:t>
            </a:r>
            <a:r>
              <a:rPr sz="3000" spc="-5" dirty="0">
                <a:latin typeface="Georgia"/>
                <a:cs typeface="Georgia"/>
              </a:rPr>
              <a:t>forma possível de  </a:t>
            </a:r>
            <a:r>
              <a:rPr sz="3000" spc="-10" dirty="0">
                <a:latin typeface="Georgia"/>
                <a:cs typeface="Georgia"/>
              </a:rPr>
              <a:t>acordo </a:t>
            </a:r>
            <a:r>
              <a:rPr sz="3000" spc="-5" dirty="0">
                <a:latin typeface="Georgia"/>
                <a:cs typeface="Georgia"/>
              </a:rPr>
              <a:t>com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contexto em que se</a:t>
            </a:r>
            <a:r>
              <a:rPr sz="3000" spc="-7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encontram.</a:t>
            </a:r>
            <a:endParaRPr sz="3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Lógica de</a:t>
            </a:r>
            <a:r>
              <a:rPr spc="-100" dirty="0"/>
              <a:t> </a:t>
            </a:r>
            <a:r>
              <a:rPr spc="-5" dirty="0"/>
              <a:t>Programação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591306"/>
            <a:ext cx="8053070" cy="2811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lang="pt-BR" altLang="pt-BR" sz="3200" dirty="0"/>
              <a:t>Raciocínio lógico empregado no desenvolvimento de programas de computador, fazendo uso ordenado dos elementos básicos suportados por um dado estilo de </a:t>
            </a:r>
            <a:r>
              <a:rPr lang="pt-BR" altLang="pt-BR" sz="3200" dirty="0" smtClean="0"/>
              <a:t>programação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376107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 smtClean="0"/>
              <a:t>Elementos</a:t>
            </a:r>
            <a:r>
              <a:rPr lang="en-US" spc="-5" dirty="0" smtClean="0"/>
              <a:t> </a:t>
            </a:r>
            <a:r>
              <a:rPr lang="en-US" spc="-5" dirty="0" err="1" smtClean="0"/>
              <a:t>essenciais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591306"/>
            <a:ext cx="8053070" cy="3054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/>
              <a:t>Organização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/>
              <a:t>Criatividade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/>
              <a:t>Perseverança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/>
              <a:t>Padronização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pt-BR" sz="3200" dirty="0" smtClean="0"/>
              <a:t>Otimização</a:t>
            </a:r>
            <a:endParaRPr lang="pt-BR" altLang="pt-BR" sz="3200" dirty="0"/>
          </a:p>
          <a:p>
            <a:pPr marL="471170" marR="5080" indent="-458470" algn="just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277509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84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 smtClean="0"/>
              <a:t>Exemplo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741284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Considere um cruzamento extremamente  </a:t>
            </a:r>
            <a:r>
              <a:rPr sz="3000" spc="-10" dirty="0">
                <a:latin typeface="Georgia"/>
                <a:cs typeface="Georgia"/>
              </a:rPr>
              <a:t>movimentado </a:t>
            </a:r>
            <a:r>
              <a:rPr sz="3000" spc="-5" dirty="0">
                <a:latin typeface="Georgia"/>
                <a:cs typeface="Georgia"/>
              </a:rPr>
              <a:t>onde você se encontra de um  lado da rua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precisa chegar ao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outro.</a:t>
            </a:r>
            <a:endParaRPr sz="3000" dirty="0">
              <a:latin typeface="Georgia"/>
              <a:cs typeface="Georgia"/>
            </a:endParaRPr>
          </a:p>
          <a:p>
            <a:pPr marL="928369" lvl="1" indent="-412750" algn="just">
              <a:lnSpc>
                <a:spcPct val="100000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Quais possíveis soluções para esse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problema?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9294" y="3678642"/>
            <a:ext cx="3374618" cy="2947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1088</Words>
  <Application>Microsoft Office PowerPoint</Application>
  <PresentationFormat>Apresentação na tela (4:3)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Georgia</vt:lpstr>
      <vt:lpstr>Times New Roman</vt:lpstr>
      <vt:lpstr>Office Theme</vt:lpstr>
      <vt:lpstr>01 - Introdução a  Lógica de Programação</vt:lpstr>
      <vt:lpstr>Conceitos Iniciais</vt:lpstr>
      <vt:lpstr>Exemplos de Programas</vt:lpstr>
      <vt:lpstr>Programas de Computador</vt:lpstr>
      <vt:lpstr>Lógica</vt:lpstr>
      <vt:lpstr>Lógica de Programação</vt:lpstr>
      <vt:lpstr>Lógica de Programação</vt:lpstr>
      <vt:lpstr>Elementos essenciais</vt:lpstr>
      <vt:lpstr>Exemplo</vt:lpstr>
      <vt:lpstr>Exemplo</vt:lpstr>
      <vt:lpstr>Exemplo </vt:lpstr>
      <vt:lpstr>Exemplo </vt:lpstr>
      <vt:lpstr>Lógica de Programação</vt:lpstr>
      <vt:lpstr>Teoria da Computação</vt:lpstr>
      <vt:lpstr>Algoritmos</vt:lpstr>
      <vt:lpstr>Algoritmos - Exemplos</vt:lpstr>
      <vt:lpstr>Algoritmos - Exemplo 01</vt:lpstr>
      <vt:lpstr>Algoritmos - Exemplo 02</vt:lpstr>
      <vt:lpstr>Algoritmos - Exemplo 03</vt:lpstr>
      <vt:lpstr>Algoritmos - Exemplo 03</vt:lpstr>
      <vt:lpstr>Algoritmos - Exemplo 03</vt:lpstr>
      <vt:lpstr>Algoritmos</vt:lpstr>
      <vt:lpstr>Algoritmos - Componentes</vt:lpstr>
      <vt:lpstr>Algoritmos - Componentes</vt:lpstr>
      <vt:lpstr>Exercícios</vt:lpstr>
      <vt:lpstr>Resolução dos Exercícios</vt:lpstr>
      <vt:lpstr>Resolução dos Exercícios</vt:lpstr>
      <vt:lpstr>Resolução dos 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Introdução a  Lógica de Programação</dc:title>
  <dc:creator>Cesar Alfredo Cardoso</dc:creator>
  <cp:lastModifiedBy>Conta da Microsoft</cp:lastModifiedBy>
  <cp:revision>12</cp:revision>
  <dcterms:created xsi:type="dcterms:W3CDTF">2018-08-01T20:53:34Z</dcterms:created>
  <dcterms:modified xsi:type="dcterms:W3CDTF">2021-02-22T03:09:42Z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2018-08-01T00:00:00Z</vt:filetime>
  </property>
</Properties>
</file>