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4" r:id="rId25"/>
    <p:sldId id="279" r:id="rId26"/>
    <p:sldId id="295" r:id="rId27"/>
    <p:sldId id="296" r:id="rId28"/>
    <p:sldId id="293" r:id="rId29"/>
    <p:sldId id="280" r:id="rId30"/>
    <p:sldId id="281" r:id="rId31"/>
    <p:sldId id="282" r:id="rId32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34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980179"/>
          </a:xfrm>
          <a:custGeom>
            <a:avLst/>
            <a:gdLst/>
            <a:ahLst/>
            <a:cxnLst/>
            <a:rect l="l" t="t" r="r" b="b"/>
            <a:pathLst>
              <a:path w="9144000" h="3980179">
                <a:moveTo>
                  <a:pt x="0" y="3979792"/>
                </a:moveTo>
                <a:lnTo>
                  <a:pt x="9143981" y="3979792"/>
                </a:lnTo>
                <a:lnTo>
                  <a:pt x="9143981" y="0"/>
                </a:lnTo>
                <a:lnTo>
                  <a:pt x="0" y="0"/>
                </a:lnTo>
                <a:lnTo>
                  <a:pt x="0" y="3979792"/>
                </a:lnTo>
                <a:close/>
              </a:path>
            </a:pathLst>
          </a:custGeom>
          <a:solidFill>
            <a:srgbClr val="264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979791"/>
            <a:ext cx="9144000" cy="2878455"/>
          </a:xfrm>
          <a:custGeom>
            <a:avLst/>
            <a:gdLst/>
            <a:ahLst/>
            <a:cxnLst/>
            <a:rect l="l" t="t" r="r" b="b"/>
            <a:pathLst>
              <a:path w="9144000" h="2878454">
                <a:moveTo>
                  <a:pt x="0" y="2878194"/>
                </a:moveTo>
                <a:lnTo>
                  <a:pt x="9143981" y="2878194"/>
                </a:lnTo>
                <a:lnTo>
                  <a:pt x="9143981" y="0"/>
                </a:lnTo>
                <a:lnTo>
                  <a:pt x="0" y="0"/>
                </a:lnTo>
                <a:lnTo>
                  <a:pt x="0" y="28781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3190893"/>
            <a:ext cx="4617720" cy="790575"/>
          </a:xfrm>
          <a:custGeom>
            <a:avLst/>
            <a:gdLst/>
            <a:ahLst/>
            <a:cxnLst/>
            <a:rect l="l" t="t" r="r" b="b"/>
            <a:pathLst>
              <a:path w="4617720" h="790575">
                <a:moveTo>
                  <a:pt x="4617365" y="790098"/>
                </a:moveTo>
                <a:lnTo>
                  <a:pt x="1198" y="790098"/>
                </a:lnTo>
                <a:lnTo>
                  <a:pt x="0" y="0"/>
                </a:lnTo>
                <a:lnTo>
                  <a:pt x="4617365" y="790098"/>
                </a:lnTo>
                <a:close/>
              </a:path>
            </a:pathLst>
          </a:custGeom>
          <a:solidFill>
            <a:srgbClr val="FFFFFF">
              <a:alpha val="666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3980441"/>
            <a:ext cx="4617720" cy="760095"/>
          </a:xfrm>
          <a:custGeom>
            <a:avLst/>
            <a:gdLst/>
            <a:ahLst/>
            <a:cxnLst/>
            <a:rect l="l" t="t" r="r" b="b"/>
            <a:pathLst>
              <a:path w="4617720" h="760095">
                <a:moveTo>
                  <a:pt x="0" y="759623"/>
                </a:moveTo>
                <a:lnTo>
                  <a:pt x="1198" y="0"/>
                </a:lnTo>
                <a:lnTo>
                  <a:pt x="4617365" y="0"/>
                </a:lnTo>
                <a:lnTo>
                  <a:pt x="0" y="759623"/>
                </a:lnTo>
                <a:close/>
              </a:path>
            </a:pathLst>
          </a:custGeom>
          <a:solidFill>
            <a:srgbClr val="000000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9345" y="2448288"/>
            <a:ext cx="6305308" cy="1431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28698" y="1734181"/>
            <a:ext cx="3609340" cy="3859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32263" y="1859958"/>
            <a:ext cx="3728720" cy="3859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551305"/>
          </a:xfrm>
          <a:custGeom>
            <a:avLst/>
            <a:gdLst/>
            <a:ahLst/>
            <a:cxnLst/>
            <a:rect l="l" t="t" r="r" b="b"/>
            <a:pathLst>
              <a:path w="9144000" h="1551305">
                <a:moveTo>
                  <a:pt x="0" y="1550996"/>
                </a:moveTo>
                <a:lnTo>
                  <a:pt x="9143981" y="1550996"/>
                </a:lnTo>
                <a:lnTo>
                  <a:pt x="9143981" y="0"/>
                </a:lnTo>
                <a:lnTo>
                  <a:pt x="0" y="0"/>
                </a:lnTo>
                <a:lnTo>
                  <a:pt x="0" y="1550996"/>
                </a:lnTo>
                <a:close/>
              </a:path>
            </a:pathLst>
          </a:custGeom>
          <a:solidFill>
            <a:srgbClr val="264D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550996"/>
            <a:ext cx="9144000" cy="5307330"/>
          </a:xfrm>
          <a:custGeom>
            <a:avLst/>
            <a:gdLst/>
            <a:ahLst/>
            <a:cxnLst/>
            <a:rect l="l" t="t" r="r" b="b"/>
            <a:pathLst>
              <a:path w="9144000" h="5307330">
                <a:moveTo>
                  <a:pt x="0" y="5306989"/>
                </a:moveTo>
                <a:lnTo>
                  <a:pt x="9143981" y="5306989"/>
                </a:lnTo>
                <a:lnTo>
                  <a:pt x="9143981" y="0"/>
                </a:lnTo>
                <a:lnTo>
                  <a:pt x="0" y="0"/>
                </a:lnTo>
                <a:lnTo>
                  <a:pt x="0" y="53069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26615" y="761798"/>
            <a:ext cx="4617720" cy="790575"/>
          </a:xfrm>
          <a:custGeom>
            <a:avLst/>
            <a:gdLst/>
            <a:ahLst/>
            <a:cxnLst/>
            <a:rect l="l" t="t" r="r" b="b"/>
            <a:pathLst>
              <a:path w="4617720" h="790575">
                <a:moveTo>
                  <a:pt x="4616165" y="790105"/>
                </a:moveTo>
                <a:lnTo>
                  <a:pt x="0" y="790105"/>
                </a:lnTo>
                <a:lnTo>
                  <a:pt x="4617365" y="0"/>
                </a:lnTo>
                <a:lnTo>
                  <a:pt x="4616165" y="790105"/>
                </a:lnTo>
                <a:close/>
              </a:path>
            </a:pathLst>
          </a:custGeom>
          <a:solidFill>
            <a:srgbClr val="FFFFFF">
              <a:alpha val="666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26615" y="1551354"/>
            <a:ext cx="4617720" cy="760095"/>
          </a:xfrm>
          <a:custGeom>
            <a:avLst/>
            <a:gdLst/>
            <a:ahLst/>
            <a:cxnLst/>
            <a:rect l="l" t="t" r="r" b="b"/>
            <a:pathLst>
              <a:path w="4617720" h="760094">
                <a:moveTo>
                  <a:pt x="4617365" y="759610"/>
                </a:moveTo>
                <a:lnTo>
                  <a:pt x="0" y="0"/>
                </a:lnTo>
                <a:lnTo>
                  <a:pt x="4616165" y="0"/>
                </a:lnTo>
                <a:lnTo>
                  <a:pt x="4617365" y="759610"/>
                </a:lnTo>
                <a:close/>
              </a:path>
            </a:pathLst>
          </a:custGeom>
          <a:solidFill>
            <a:srgbClr val="000000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8495" y="295190"/>
            <a:ext cx="252700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8698" y="1734181"/>
            <a:ext cx="6894195" cy="1447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22117" y="6490010"/>
            <a:ext cx="223520" cy="213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matheusbainy@utfpr.edu.b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732790">
              <a:lnSpc>
                <a:spcPct val="100499"/>
              </a:lnSpc>
              <a:spcBef>
                <a:spcPts val="70"/>
              </a:spcBef>
            </a:pPr>
            <a:r>
              <a:rPr spc="-5" dirty="0"/>
              <a:t>04 </a:t>
            </a:r>
            <a:r>
              <a:rPr dirty="0"/>
              <a:t>- </a:t>
            </a:r>
            <a:r>
              <a:rPr spc="-10" dirty="0"/>
              <a:t>Introdução </a:t>
            </a:r>
            <a:r>
              <a:rPr spc="-10" dirty="0" err="1"/>
              <a:t>ao</a:t>
            </a:r>
            <a:r>
              <a:rPr spc="-10" dirty="0"/>
              <a:t>  </a:t>
            </a:r>
            <a:r>
              <a:rPr spc="-10" dirty="0" err="1" smtClean="0"/>
              <a:t>Pseudocódigo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610905" y="4909200"/>
            <a:ext cx="27692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Prof. </a:t>
            </a:r>
            <a:r>
              <a:rPr lang="en-US" sz="2400" spc="-5" dirty="0" smtClean="0">
                <a:latin typeface="Georgia"/>
                <a:cs typeface="Georgia"/>
              </a:rPr>
              <a:t>Cesar A. Cardoso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5182" y="262830"/>
            <a:ext cx="5567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UTFPR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Universidade Tecnológica Federal do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Paraná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239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Tipo Primitivo </a:t>
            </a:r>
            <a:r>
              <a:rPr dirty="0"/>
              <a:t>-</a:t>
            </a:r>
            <a:r>
              <a:rPr spc="-85" dirty="0"/>
              <a:t> </a:t>
            </a:r>
            <a:r>
              <a:rPr spc="-5" dirty="0"/>
              <a:t>Lógico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7585709" cy="423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Toda </a:t>
            </a:r>
            <a:r>
              <a:rPr sz="3000" dirty="0">
                <a:latin typeface="Georgia"/>
                <a:cs typeface="Georgia"/>
              </a:rPr>
              <a:t>e </a:t>
            </a:r>
            <a:r>
              <a:rPr sz="3000" spc="-5" dirty="0">
                <a:latin typeface="Georgia"/>
                <a:cs typeface="Georgia"/>
              </a:rPr>
              <a:t>qualquer </a:t>
            </a:r>
            <a:r>
              <a:rPr sz="3000" spc="-10" dirty="0">
                <a:latin typeface="Georgia"/>
                <a:cs typeface="Georgia"/>
              </a:rPr>
              <a:t>informação </a:t>
            </a:r>
            <a:r>
              <a:rPr sz="3000" spc="-5" dirty="0">
                <a:latin typeface="Georgia"/>
                <a:cs typeface="Georgia"/>
              </a:rPr>
              <a:t>que pode  </a:t>
            </a:r>
            <a:r>
              <a:rPr sz="3000" spc="-10" dirty="0">
                <a:latin typeface="Georgia"/>
                <a:cs typeface="Georgia"/>
              </a:rPr>
              <a:t>assumir apenas </a:t>
            </a:r>
            <a:r>
              <a:rPr sz="3000" spc="-5" dirty="0" err="1">
                <a:latin typeface="Georgia"/>
                <a:cs typeface="Georgia"/>
              </a:rPr>
              <a:t>duas</a:t>
            </a:r>
            <a:r>
              <a:rPr sz="3000" spc="-5" dirty="0">
                <a:latin typeface="Georgia"/>
                <a:cs typeface="Georgia"/>
              </a:rPr>
              <a:t> </a:t>
            </a:r>
            <a:r>
              <a:rPr sz="3000" spc="-5" dirty="0" err="1" smtClean="0">
                <a:latin typeface="Georgia"/>
                <a:cs typeface="Georgia"/>
              </a:rPr>
              <a:t>situações</a:t>
            </a:r>
            <a:r>
              <a:rPr sz="3000" dirty="0" smtClean="0">
                <a:latin typeface="Georgia"/>
                <a:cs typeface="Georgia"/>
              </a:rPr>
              <a:t>;</a:t>
            </a:r>
            <a:endParaRPr sz="3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4150" dirty="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10" dirty="0">
                <a:latin typeface="Georgia"/>
                <a:cs typeface="Georgia"/>
              </a:rPr>
              <a:t>Assumi </a:t>
            </a:r>
            <a:r>
              <a:rPr sz="3000" dirty="0">
                <a:latin typeface="Georgia"/>
                <a:cs typeface="Georgia"/>
              </a:rPr>
              <a:t>o </a:t>
            </a:r>
            <a:r>
              <a:rPr sz="3000" spc="-5" dirty="0">
                <a:latin typeface="Georgia"/>
                <a:cs typeface="Georgia"/>
              </a:rPr>
              <a:t>valor: Verdadeiro ou</a:t>
            </a:r>
            <a:r>
              <a:rPr sz="3000" spc="-3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Falso.</a:t>
            </a:r>
            <a:endParaRPr sz="3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4150" dirty="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Exemplos:</a:t>
            </a:r>
            <a:endParaRPr sz="3000" dirty="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spcBef>
                <a:spcPts val="25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porta pode estar Aberta ou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Fechada.</a:t>
            </a:r>
            <a:endParaRPr sz="2400" dirty="0">
              <a:latin typeface="Georgia"/>
              <a:cs typeface="Georgia"/>
            </a:endParaRP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lâmpada pode estar Acesa ou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Apagada.</a:t>
            </a:r>
            <a:endParaRPr sz="2400" dirty="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Uma afirmação </a:t>
            </a:r>
            <a:r>
              <a:rPr sz="2400" dirty="0">
                <a:latin typeface="Georgia"/>
                <a:cs typeface="Georgia"/>
              </a:rPr>
              <a:t>é </a:t>
            </a:r>
            <a:r>
              <a:rPr sz="2400" spc="-5" dirty="0">
                <a:latin typeface="Georgia"/>
                <a:cs typeface="Georgia"/>
              </a:rPr>
              <a:t>Verdadeira ou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Falsa.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32943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</a:t>
            </a:r>
            <a:r>
              <a:rPr spc="-95" dirty="0"/>
              <a:t> </a:t>
            </a:r>
            <a:r>
              <a:rPr spc="-5" dirty="0"/>
              <a:t>01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7973695" cy="3842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113664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562610" algn="l"/>
                <a:tab pos="563245" algn="l"/>
              </a:tabLst>
            </a:pPr>
            <a:r>
              <a:rPr sz="3000" spc="-5" dirty="0">
                <a:latin typeface="Georgia"/>
                <a:cs typeface="Georgia"/>
              </a:rPr>
              <a:t>Determine qual </a:t>
            </a:r>
            <a:r>
              <a:rPr sz="3000" dirty="0">
                <a:latin typeface="Georgia"/>
                <a:cs typeface="Georgia"/>
              </a:rPr>
              <a:t>é o </a:t>
            </a:r>
            <a:r>
              <a:rPr sz="3000" spc="-5" dirty="0">
                <a:latin typeface="Georgia"/>
                <a:cs typeface="Georgia"/>
              </a:rPr>
              <a:t>tipo primitivo de  </a:t>
            </a:r>
            <a:r>
              <a:rPr sz="3000" spc="-10" dirty="0">
                <a:latin typeface="Georgia"/>
                <a:cs typeface="Georgia"/>
              </a:rPr>
              <a:t>informação </a:t>
            </a:r>
            <a:r>
              <a:rPr sz="3000" spc="-5" dirty="0">
                <a:latin typeface="Georgia"/>
                <a:cs typeface="Georgia"/>
              </a:rPr>
              <a:t>presente nas sentenças </a:t>
            </a:r>
            <a:r>
              <a:rPr sz="3000" dirty="0">
                <a:latin typeface="Georgia"/>
                <a:cs typeface="Georgia"/>
              </a:rPr>
              <a:t>a</a:t>
            </a:r>
            <a:r>
              <a:rPr sz="3000" spc="-9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seguir:</a:t>
            </a:r>
            <a:endParaRPr sz="300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spcBef>
                <a:spcPts val="20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placa “Pare!” tinha </a:t>
            </a:r>
            <a:r>
              <a:rPr sz="2400" dirty="0">
                <a:latin typeface="Georgia"/>
                <a:cs typeface="Georgia"/>
              </a:rPr>
              <a:t>2 </a:t>
            </a:r>
            <a:r>
              <a:rPr sz="2400" spc="-5" dirty="0">
                <a:latin typeface="Georgia"/>
                <a:cs typeface="Georgia"/>
              </a:rPr>
              <a:t>furos de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bala.</a:t>
            </a:r>
            <a:endParaRPr sz="2400">
              <a:latin typeface="Georgia"/>
              <a:cs typeface="Georgia"/>
            </a:endParaRP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Cristina subiu </a:t>
            </a:r>
            <a:r>
              <a:rPr sz="2400" dirty="0">
                <a:latin typeface="Georgia"/>
                <a:cs typeface="Georgia"/>
              </a:rPr>
              <a:t>5 </a:t>
            </a:r>
            <a:r>
              <a:rPr sz="2400" spc="-5" dirty="0">
                <a:latin typeface="Georgia"/>
                <a:cs typeface="Georgia"/>
              </a:rPr>
              <a:t>degraus para pegar uma maçã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boa.</a:t>
            </a:r>
            <a:endParaRPr sz="2400">
              <a:latin typeface="Georgia"/>
              <a:cs typeface="Georgia"/>
            </a:endParaRPr>
          </a:p>
          <a:p>
            <a:pPr marL="928369" marR="5080" lvl="1" indent="-412750">
              <a:lnSpc>
                <a:spcPts val="2850"/>
              </a:lnSpc>
              <a:spcBef>
                <a:spcPts val="105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Alberta levou 3,5 horas para chegar ao hospital onde  concebeu uma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garota.</a:t>
            </a:r>
            <a:endParaRPr sz="2400">
              <a:latin typeface="Georgia"/>
              <a:cs typeface="Georgia"/>
            </a:endParaRPr>
          </a:p>
          <a:p>
            <a:pPr marL="928369" marR="447675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Eduardo pintou em sua camisa: “Preserve </a:t>
            </a:r>
            <a:r>
              <a:rPr sz="2400" dirty="0">
                <a:latin typeface="Georgia"/>
                <a:cs typeface="Georgia"/>
              </a:rPr>
              <a:t>o </a:t>
            </a:r>
            <a:r>
              <a:rPr sz="2400" spc="-5" dirty="0">
                <a:latin typeface="Georgia"/>
                <a:cs typeface="Georgia"/>
              </a:rPr>
              <a:t>meio  ambiente”, </a:t>
            </a:r>
            <a:r>
              <a:rPr sz="2400" dirty="0">
                <a:latin typeface="Georgia"/>
                <a:cs typeface="Georgia"/>
              </a:rPr>
              <a:t>e </a:t>
            </a:r>
            <a:r>
              <a:rPr sz="2400" spc="-5" dirty="0">
                <a:latin typeface="Georgia"/>
                <a:cs typeface="Georgia"/>
              </a:rPr>
              <a:t>ficou devendo </a:t>
            </a:r>
            <a:r>
              <a:rPr sz="2400" dirty="0">
                <a:latin typeface="Georgia"/>
                <a:cs typeface="Georgia"/>
              </a:rPr>
              <a:t>$ </a:t>
            </a:r>
            <a:r>
              <a:rPr sz="2400" spc="-5" dirty="0">
                <a:latin typeface="Georgia"/>
                <a:cs typeface="Georgia"/>
              </a:rPr>
              <a:t>100,59 em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tintas.</a:t>
            </a:r>
            <a:endParaRPr sz="2400">
              <a:latin typeface="Georgia"/>
              <a:cs typeface="Georgia"/>
            </a:endParaRPr>
          </a:p>
          <a:p>
            <a:pPr marL="928369" marR="126364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Arnaldo recebeu sua 18ª medalha por ter alcançado 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marca de 57,3 segundos nos 100 metros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rasos.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5633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01 </a:t>
            </a:r>
            <a:r>
              <a:rPr dirty="0"/>
              <a:t>-</a:t>
            </a:r>
            <a:r>
              <a:rPr spc="-105" dirty="0"/>
              <a:t> </a:t>
            </a:r>
            <a:r>
              <a:rPr spc="-5" dirty="0"/>
              <a:t>Resolução</a:t>
            </a:r>
          </a:p>
        </p:txBody>
      </p:sp>
      <p:sp>
        <p:nvSpPr>
          <p:cNvPr id="3" name="object 3"/>
          <p:cNvSpPr/>
          <p:nvPr/>
        </p:nvSpPr>
        <p:spPr>
          <a:xfrm>
            <a:off x="2515785" y="2676519"/>
            <a:ext cx="962660" cy="365760"/>
          </a:xfrm>
          <a:custGeom>
            <a:avLst/>
            <a:gdLst/>
            <a:ahLst/>
            <a:cxnLst/>
            <a:rect l="l" t="t" r="r" b="b"/>
            <a:pathLst>
              <a:path w="962660" h="365760">
                <a:moveTo>
                  <a:pt x="0" y="0"/>
                </a:moveTo>
                <a:lnTo>
                  <a:pt x="962613" y="0"/>
                </a:lnTo>
                <a:lnTo>
                  <a:pt x="962613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44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31037" y="2676519"/>
            <a:ext cx="170815" cy="365760"/>
          </a:xfrm>
          <a:custGeom>
            <a:avLst/>
            <a:gdLst/>
            <a:ahLst/>
            <a:cxnLst/>
            <a:rect l="l" t="t" r="r" b="b"/>
            <a:pathLst>
              <a:path w="170814" h="365760">
                <a:moveTo>
                  <a:pt x="0" y="0"/>
                </a:moveTo>
                <a:lnTo>
                  <a:pt x="170259" y="0"/>
                </a:lnTo>
                <a:lnTo>
                  <a:pt x="170259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6B97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6486" y="3038468"/>
            <a:ext cx="161290" cy="361950"/>
          </a:xfrm>
          <a:custGeom>
            <a:avLst/>
            <a:gdLst/>
            <a:ahLst/>
            <a:cxnLst/>
            <a:rect l="l" t="t" r="r" b="b"/>
            <a:pathLst>
              <a:path w="161289" h="361950">
                <a:moveTo>
                  <a:pt x="0" y="361949"/>
                </a:moveTo>
                <a:lnTo>
                  <a:pt x="161038" y="361949"/>
                </a:lnTo>
                <a:lnTo>
                  <a:pt x="161038" y="0"/>
                </a:lnTo>
                <a:lnTo>
                  <a:pt x="0" y="0"/>
                </a:lnTo>
                <a:lnTo>
                  <a:pt x="0" y="361949"/>
                </a:lnTo>
                <a:close/>
              </a:path>
            </a:pathLst>
          </a:custGeom>
          <a:solidFill>
            <a:srgbClr val="6B97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66923" y="3038468"/>
            <a:ext cx="1276350" cy="365760"/>
          </a:xfrm>
          <a:custGeom>
            <a:avLst/>
            <a:gdLst/>
            <a:ahLst/>
            <a:cxnLst/>
            <a:rect l="l" t="t" r="r" b="b"/>
            <a:pathLst>
              <a:path w="1276350" h="365760">
                <a:moveTo>
                  <a:pt x="0" y="0"/>
                </a:moveTo>
                <a:lnTo>
                  <a:pt x="1276204" y="0"/>
                </a:lnTo>
                <a:lnTo>
                  <a:pt x="1276204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4B1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3323" y="3400418"/>
            <a:ext cx="411480" cy="365760"/>
          </a:xfrm>
          <a:custGeom>
            <a:avLst/>
            <a:gdLst/>
            <a:ahLst/>
            <a:cxnLst/>
            <a:rect l="l" t="t" r="r" b="b"/>
            <a:pathLst>
              <a:path w="411479" h="365760">
                <a:moveTo>
                  <a:pt x="0" y="0"/>
                </a:moveTo>
                <a:lnTo>
                  <a:pt x="411364" y="0"/>
                </a:lnTo>
                <a:lnTo>
                  <a:pt x="411364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592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69816" y="4124316"/>
            <a:ext cx="2274570" cy="365760"/>
          </a:xfrm>
          <a:custGeom>
            <a:avLst/>
            <a:gdLst/>
            <a:ahLst/>
            <a:cxnLst/>
            <a:rect l="l" t="t" r="r" b="b"/>
            <a:pathLst>
              <a:path w="2274570" h="365760">
                <a:moveTo>
                  <a:pt x="0" y="0"/>
                </a:moveTo>
                <a:lnTo>
                  <a:pt x="2274164" y="0"/>
                </a:lnTo>
                <a:lnTo>
                  <a:pt x="2274164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44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7322" y="4486266"/>
            <a:ext cx="1387475" cy="365760"/>
          </a:xfrm>
          <a:custGeom>
            <a:avLst/>
            <a:gdLst/>
            <a:ahLst/>
            <a:cxnLst/>
            <a:rect l="l" t="t" r="r" b="b"/>
            <a:pathLst>
              <a:path w="1387475" h="365760">
                <a:moveTo>
                  <a:pt x="0" y="0"/>
                </a:moveTo>
                <a:lnTo>
                  <a:pt x="1387075" y="0"/>
                </a:lnTo>
                <a:lnTo>
                  <a:pt x="1387075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44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48161" y="4486266"/>
            <a:ext cx="921385" cy="365760"/>
          </a:xfrm>
          <a:custGeom>
            <a:avLst/>
            <a:gdLst/>
            <a:ahLst/>
            <a:cxnLst/>
            <a:rect l="l" t="t" r="r" b="b"/>
            <a:pathLst>
              <a:path w="921384" h="365760">
                <a:moveTo>
                  <a:pt x="0" y="0"/>
                </a:moveTo>
                <a:lnTo>
                  <a:pt x="920798" y="0"/>
                </a:lnTo>
                <a:lnTo>
                  <a:pt x="920798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7C56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9393" y="4848215"/>
            <a:ext cx="313055" cy="365760"/>
          </a:xfrm>
          <a:custGeom>
            <a:avLst/>
            <a:gdLst/>
            <a:ahLst/>
            <a:cxnLst/>
            <a:rect l="l" t="t" r="r" b="b"/>
            <a:pathLst>
              <a:path w="313054" h="365760">
                <a:moveTo>
                  <a:pt x="0" y="0"/>
                </a:moveTo>
                <a:lnTo>
                  <a:pt x="312686" y="0"/>
                </a:lnTo>
                <a:lnTo>
                  <a:pt x="312686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6B97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92777" y="5210164"/>
            <a:ext cx="564515" cy="365760"/>
          </a:xfrm>
          <a:custGeom>
            <a:avLst/>
            <a:gdLst/>
            <a:ahLst/>
            <a:cxnLst/>
            <a:rect l="l" t="t" r="r" b="b"/>
            <a:pathLst>
              <a:path w="564514" h="365760">
                <a:moveTo>
                  <a:pt x="0" y="0"/>
                </a:moveTo>
                <a:lnTo>
                  <a:pt x="564507" y="0"/>
                </a:lnTo>
                <a:lnTo>
                  <a:pt x="564507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44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14668" y="5210164"/>
            <a:ext cx="505459" cy="365760"/>
          </a:xfrm>
          <a:custGeom>
            <a:avLst/>
            <a:gdLst/>
            <a:ahLst/>
            <a:cxnLst/>
            <a:rect l="l" t="t" r="r" b="b"/>
            <a:pathLst>
              <a:path w="505460" h="365760">
                <a:moveTo>
                  <a:pt x="0" y="0"/>
                </a:moveTo>
                <a:lnTo>
                  <a:pt x="505119" y="0"/>
                </a:lnTo>
                <a:lnTo>
                  <a:pt x="505119" y="365759"/>
                </a:lnTo>
                <a:lnTo>
                  <a:pt x="0" y="365759"/>
                </a:lnTo>
                <a:lnTo>
                  <a:pt x="0" y="0"/>
                </a:lnTo>
                <a:close/>
              </a:path>
            </a:pathLst>
          </a:custGeom>
          <a:solidFill>
            <a:srgbClr val="6B97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8698" y="1734181"/>
            <a:ext cx="8679815" cy="3842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81915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Determine qual </a:t>
            </a:r>
            <a:r>
              <a:rPr sz="3000" dirty="0">
                <a:latin typeface="Georgia"/>
                <a:cs typeface="Georgia"/>
              </a:rPr>
              <a:t>é o </a:t>
            </a:r>
            <a:r>
              <a:rPr sz="3000" spc="-5" dirty="0">
                <a:latin typeface="Georgia"/>
                <a:cs typeface="Georgia"/>
              </a:rPr>
              <a:t>tipo primitivo de  </a:t>
            </a:r>
            <a:r>
              <a:rPr sz="3000" spc="-10" dirty="0">
                <a:latin typeface="Georgia"/>
                <a:cs typeface="Georgia"/>
              </a:rPr>
              <a:t>informação </a:t>
            </a:r>
            <a:r>
              <a:rPr sz="3000" spc="-5" dirty="0">
                <a:latin typeface="Georgia"/>
                <a:cs typeface="Georgia"/>
              </a:rPr>
              <a:t>presente nas sentenças </a:t>
            </a:r>
            <a:r>
              <a:rPr sz="3000" dirty="0">
                <a:latin typeface="Georgia"/>
                <a:cs typeface="Georgia"/>
              </a:rPr>
              <a:t>a</a:t>
            </a:r>
            <a:r>
              <a:rPr sz="3000" spc="-9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seguir:</a:t>
            </a:r>
            <a:endParaRPr sz="3000" dirty="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spcBef>
                <a:spcPts val="20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placa “Pare!” tinha </a:t>
            </a:r>
            <a:r>
              <a:rPr sz="2400" dirty="0">
                <a:latin typeface="Georgia"/>
                <a:cs typeface="Georgia"/>
              </a:rPr>
              <a:t>2 </a:t>
            </a:r>
            <a:r>
              <a:rPr sz="2400" spc="-5" dirty="0">
                <a:latin typeface="Georgia"/>
                <a:cs typeface="Georgia"/>
              </a:rPr>
              <a:t>furos de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bala.</a:t>
            </a:r>
            <a:endParaRPr sz="2400" dirty="0">
              <a:latin typeface="Georgia"/>
              <a:cs typeface="Georgia"/>
            </a:endParaRP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Cristina subiu </a:t>
            </a:r>
            <a:r>
              <a:rPr sz="2400" dirty="0">
                <a:latin typeface="Georgia"/>
                <a:cs typeface="Georgia"/>
              </a:rPr>
              <a:t>5 </a:t>
            </a:r>
            <a:r>
              <a:rPr sz="2400" spc="-5" dirty="0">
                <a:latin typeface="Georgia"/>
                <a:cs typeface="Georgia"/>
              </a:rPr>
              <a:t>degraus para pegar uma maçã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boa.</a:t>
            </a:r>
            <a:endParaRPr sz="2400" dirty="0">
              <a:latin typeface="Georgia"/>
              <a:cs typeface="Georgia"/>
            </a:endParaRPr>
          </a:p>
          <a:p>
            <a:pPr marL="928369" marR="710565" lvl="1" indent="-412750">
              <a:lnSpc>
                <a:spcPts val="2850"/>
              </a:lnSpc>
              <a:spcBef>
                <a:spcPts val="105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Alberta levou 3,5 horas para chegar ao hospital onde  concebeu uma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garota.</a:t>
            </a:r>
            <a:endParaRPr sz="2400" dirty="0">
              <a:latin typeface="Georgia"/>
              <a:cs typeface="Georgia"/>
            </a:endParaRPr>
          </a:p>
          <a:p>
            <a:pPr marL="928369" lvl="1" indent="-412750">
              <a:lnSpc>
                <a:spcPts val="2805"/>
              </a:lnSpc>
              <a:buSzPct val="80000"/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3000" spc="-5" dirty="0">
                <a:latin typeface="Georgia"/>
                <a:cs typeface="Georgia"/>
              </a:rPr>
              <a:t>Eduardo pintou em sua camisa: “Preserve </a:t>
            </a:r>
            <a:r>
              <a:rPr sz="3000" dirty="0">
                <a:latin typeface="Georgia"/>
                <a:cs typeface="Georgia"/>
              </a:rPr>
              <a:t>o</a:t>
            </a:r>
            <a:r>
              <a:rPr sz="3000" spc="-7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m</a:t>
            </a:r>
            <a:endParaRPr sz="3000" dirty="0">
              <a:latin typeface="Georgia"/>
              <a:cs typeface="Georgia"/>
            </a:endParaRPr>
          </a:p>
          <a:p>
            <a:pPr marL="928369">
              <a:lnSpc>
                <a:spcPts val="2790"/>
              </a:lnSpc>
            </a:pPr>
            <a:r>
              <a:rPr sz="2400" spc="-5" dirty="0">
                <a:latin typeface="Georgia"/>
                <a:cs typeface="Georgia"/>
              </a:rPr>
              <a:t>ambiente”, </a:t>
            </a:r>
            <a:r>
              <a:rPr sz="2400" dirty="0">
                <a:latin typeface="Georgia"/>
                <a:cs typeface="Georgia"/>
              </a:rPr>
              <a:t>e </a:t>
            </a:r>
            <a:r>
              <a:rPr sz="2400" spc="-5" dirty="0">
                <a:latin typeface="Georgia"/>
                <a:cs typeface="Georgia"/>
              </a:rPr>
              <a:t>ficou devendo R$ 100,59 em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tintas.</a:t>
            </a:r>
            <a:endParaRPr sz="2400" dirty="0">
              <a:latin typeface="Georgia"/>
              <a:cs typeface="Georgia"/>
            </a:endParaRPr>
          </a:p>
          <a:p>
            <a:pPr marL="928369" marR="831850" lvl="1" indent="-412750">
              <a:lnSpc>
                <a:spcPts val="2850"/>
              </a:lnSpc>
              <a:spcBef>
                <a:spcPts val="105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Arnaldo recebeu sua 18ª medalha por ter alcançado 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marca de 57,3 segundos nos 100 metros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rasos.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067585" y="5850475"/>
          <a:ext cx="7239000" cy="391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91795">
                <a:tc>
                  <a:txBody>
                    <a:bodyPr/>
                    <a:lstStyle/>
                    <a:p>
                      <a:pPr marL="5880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Inteiro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B9756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Real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92D4F"/>
                    </a:solidFill>
                  </a:tcPr>
                </a:tc>
                <a:tc>
                  <a:txBody>
                    <a:bodyPr/>
                    <a:lstStyle/>
                    <a:p>
                      <a:pPr marL="5143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Caracter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4485E"/>
                    </a:solidFill>
                  </a:tcPr>
                </a:tc>
                <a:tc>
                  <a:txBody>
                    <a:bodyPr/>
                    <a:lstStyle/>
                    <a:p>
                      <a:pPr marL="6057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Lógico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B1A2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2751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Constante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7983220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600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dirty="0">
                <a:latin typeface="Georgia"/>
                <a:cs typeface="Georgia"/>
              </a:rPr>
              <a:t>O </a:t>
            </a:r>
            <a:r>
              <a:rPr sz="3000" spc="-5" dirty="0">
                <a:latin typeface="Georgia"/>
                <a:cs typeface="Georgia"/>
              </a:rPr>
              <a:t>dado </a:t>
            </a:r>
            <a:r>
              <a:rPr sz="3000" dirty="0">
                <a:latin typeface="Georgia"/>
                <a:cs typeface="Georgia"/>
              </a:rPr>
              <a:t>é </a:t>
            </a:r>
            <a:r>
              <a:rPr sz="3000" spc="-5" dirty="0">
                <a:latin typeface="Georgia"/>
                <a:cs typeface="Georgia"/>
              </a:rPr>
              <a:t>constante quando ele não sofre  nenhuma variação no decorrer do</a:t>
            </a:r>
            <a:r>
              <a:rPr sz="3000" spc="-9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tempo;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●"/>
            </a:pPr>
            <a:endParaRPr sz="2900">
              <a:latin typeface="Times New Roman"/>
              <a:cs typeface="Times New Roman"/>
            </a:endParaRPr>
          </a:p>
          <a:p>
            <a:pPr marL="471170" marR="5080" indent="-458470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Seu valor </a:t>
            </a:r>
            <a:r>
              <a:rPr sz="3000" dirty="0">
                <a:latin typeface="Georgia"/>
                <a:cs typeface="Georgia"/>
              </a:rPr>
              <a:t>é </a:t>
            </a:r>
            <a:r>
              <a:rPr sz="3000" spc="-5" dirty="0">
                <a:latin typeface="Georgia"/>
                <a:cs typeface="Georgia"/>
              </a:rPr>
              <a:t>constante desde </a:t>
            </a:r>
            <a:r>
              <a:rPr sz="3000" dirty="0">
                <a:latin typeface="Georgia"/>
                <a:cs typeface="Georgia"/>
              </a:rPr>
              <a:t>o </a:t>
            </a:r>
            <a:r>
              <a:rPr sz="3000" spc="-10" dirty="0">
                <a:latin typeface="Georgia"/>
                <a:cs typeface="Georgia"/>
              </a:rPr>
              <a:t>início até </a:t>
            </a:r>
            <a:r>
              <a:rPr sz="3000" dirty="0">
                <a:latin typeface="Georgia"/>
                <a:cs typeface="Georgia"/>
              </a:rPr>
              <a:t>o </a:t>
            </a:r>
            <a:r>
              <a:rPr sz="3000" spc="-5" dirty="0">
                <a:latin typeface="Georgia"/>
                <a:cs typeface="Georgia"/>
              </a:rPr>
              <a:t>fim  da execução do</a:t>
            </a:r>
            <a:r>
              <a:rPr sz="3000" spc="-1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algoritmo.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●"/>
            </a:pPr>
            <a:endParaRPr sz="290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Exemplos:</a:t>
            </a:r>
            <a:endParaRPr sz="3000">
              <a:latin typeface="Georgia"/>
              <a:cs typeface="Georgia"/>
            </a:endParaRPr>
          </a:p>
          <a:p>
            <a:pPr marL="928369" lvl="1" indent="-412750">
              <a:lnSpc>
                <a:spcPct val="100000"/>
              </a:lnSpc>
              <a:spcBef>
                <a:spcPts val="25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5, “Não fume”, 2527, -0.58, Verdadeiro ou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Falso.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25114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Variáveis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7659370" cy="355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Um dado </a:t>
            </a:r>
            <a:r>
              <a:rPr sz="3000" dirty="0">
                <a:latin typeface="Georgia"/>
                <a:cs typeface="Georgia"/>
              </a:rPr>
              <a:t>é </a:t>
            </a:r>
            <a:r>
              <a:rPr sz="3000" spc="-5" dirty="0">
                <a:latin typeface="Georgia"/>
                <a:cs typeface="Georgia"/>
              </a:rPr>
              <a:t>classificado como variável  quando tem </a:t>
            </a:r>
            <a:r>
              <a:rPr sz="3000" dirty="0">
                <a:latin typeface="Georgia"/>
                <a:cs typeface="Georgia"/>
              </a:rPr>
              <a:t>a </a:t>
            </a:r>
            <a:r>
              <a:rPr sz="3000" spc="-5" dirty="0">
                <a:latin typeface="Georgia"/>
                <a:cs typeface="Georgia"/>
              </a:rPr>
              <a:t>possibilidade de ser </a:t>
            </a:r>
            <a:r>
              <a:rPr sz="3000" spc="-10" dirty="0">
                <a:latin typeface="Georgia"/>
                <a:cs typeface="Georgia"/>
              </a:rPr>
              <a:t>alterado  </a:t>
            </a:r>
            <a:r>
              <a:rPr sz="3000" spc="-5" dirty="0">
                <a:latin typeface="Georgia"/>
                <a:cs typeface="Georgia"/>
              </a:rPr>
              <a:t>em </a:t>
            </a:r>
            <a:r>
              <a:rPr sz="3000" spc="-10" dirty="0">
                <a:latin typeface="Georgia"/>
                <a:cs typeface="Georgia"/>
              </a:rPr>
              <a:t>algum instante </a:t>
            </a:r>
            <a:r>
              <a:rPr sz="3000" spc="-5" dirty="0">
                <a:latin typeface="Georgia"/>
                <a:cs typeface="Georgia"/>
              </a:rPr>
              <a:t>no decorrer do</a:t>
            </a:r>
            <a:r>
              <a:rPr sz="3000" spc="-5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tempo;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415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Exemplos:</a:t>
            </a:r>
            <a:endParaRPr sz="300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spcBef>
                <a:spcPts val="25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Cotação do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dólar;</a:t>
            </a:r>
            <a:endParaRPr sz="2400">
              <a:latin typeface="Georgia"/>
              <a:cs typeface="Georgia"/>
            </a:endParaRP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Peso de uma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pessoa;</a:t>
            </a:r>
            <a:endParaRPr sz="2400">
              <a:latin typeface="Georgia"/>
              <a:cs typeface="Georgia"/>
            </a:endParaRPr>
          </a:p>
          <a:p>
            <a:pPr marL="1002030" lvl="1" indent="-486409">
              <a:lnSpc>
                <a:spcPts val="2865"/>
              </a:lnSpc>
              <a:buFont typeface="Arial"/>
              <a:buChar char="○"/>
              <a:tabLst>
                <a:tab pos="1001394" algn="l"/>
                <a:tab pos="1002665" algn="l"/>
              </a:tabLst>
            </a:pPr>
            <a:r>
              <a:rPr sz="2400" spc="-5" dirty="0">
                <a:latin typeface="Georgia"/>
                <a:cs typeface="Georgia"/>
              </a:rPr>
              <a:t>Índice da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inflação.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25114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Variáveis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8023859" cy="452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Recebem um nome dentro do programa para  poderem ser </a:t>
            </a:r>
            <a:r>
              <a:rPr sz="3000" spc="-10" dirty="0">
                <a:latin typeface="Georgia"/>
                <a:cs typeface="Georgia"/>
              </a:rPr>
              <a:t>manipuladas </a:t>
            </a:r>
            <a:r>
              <a:rPr sz="3000" dirty="0">
                <a:latin typeface="Georgia"/>
                <a:cs typeface="Georgia"/>
              </a:rPr>
              <a:t>e</a:t>
            </a:r>
            <a:r>
              <a:rPr sz="3000" spc="-2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utilizadas.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●"/>
            </a:pPr>
            <a:endParaRPr sz="290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Regras:</a:t>
            </a:r>
            <a:endParaRPr sz="300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spcBef>
                <a:spcPts val="25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Devem começar por caracter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alfabético;</a:t>
            </a:r>
            <a:endParaRPr sz="2400">
              <a:latin typeface="Georgia"/>
              <a:cs typeface="Georgia"/>
            </a:endParaRP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Seguidos de caracteres alfabéticos ou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numéricos;</a:t>
            </a:r>
            <a:endParaRPr sz="240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Não devem ser usados caracteres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especiais.</a:t>
            </a:r>
            <a:endParaRPr sz="24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○"/>
            </a:pPr>
            <a:endParaRPr sz="285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Exemplos:</a:t>
            </a:r>
            <a:endParaRPr sz="300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spcBef>
                <a:spcPts val="25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Corretos: Alpha, X, BJ153, notas, medias,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FGTS.</a:t>
            </a:r>
            <a:endParaRPr sz="240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Errados: 5X, E(13), A:B, x-y, Nota/2, AWQ*,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P&amp;AA.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7232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Variáveis </a:t>
            </a:r>
            <a:r>
              <a:rPr dirty="0"/>
              <a:t>e </a:t>
            </a:r>
            <a:r>
              <a:rPr spc="-10" dirty="0"/>
              <a:t>Tipos </a:t>
            </a:r>
            <a:r>
              <a:rPr spc="-5" dirty="0"/>
              <a:t>de</a:t>
            </a:r>
            <a:r>
              <a:rPr spc="-95" dirty="0"/>
              <a:t> </a:t>
            </a:r>
            <a:r>
              <a:rPr spc="-5" dirty="0"/>
              <a:t>Dados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7665084" cy="437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10" dirty="0">
                <a:latin typeface="Georgia"/>
                <a:cs typeface="Georgia"/>
              </a:rPr>
              <a:t>Para </a:t>
            </a:r>
            <a:r>
              <a:rPr sz="3000" dirty="0">
                <a:latin typeface="Georgia"/>
                <a:cs typeface="Georgia"/>
              </a:rPr>
              <a:t>o </a:t>
            </a:r>
            <a:r>
              <a:rPr sz="3000" spc="-5" dirty="0">
                <a:latin typeface="Georgia"/>
                <a:cs typeface="Georgia"/>
              </a:rPr>
              <a:t>computador </a:t>
            </a:r>
            <a:r>
              <a:rPr sz="3000" dirty="0">
                <a:latin typeface="Georgia"/>
                <a:cs typeface="Georgia"/>
              </a:rPr>
              <a:t>e o </a:t>
            </a:r>
            <a:r>
              <a:rPr sz="3000" spc="-5" dirty="0">
                <a:latin typeface="Georgia"/>
                <a:cs typeface="Georgia"/>
              </a:rPr>
              <a:t>programador poder  entender com que tipo de variáveis ele está  trabalhando </a:t>
            </a:r>
            <a:r>
              <a:rPr sz="3000" dirty="0">
                <a:latin typeface="Georgia"/>
                <a:cs typeface="Georgia"/>
              </a:rPr>
              <a:t>é </a:t>
            </a:r>
            <a:r>
              <a:rPr sz="3000" spc="-5" dirty="0">
                <a:latin typeface="Georgia"/>
                <a:cs typeface="Georgia"/>
              </a:rPr>
              <a:t>necessário sempre </a:t>
            </a:r>
            <a:r>
              <a:rPr sz="3000" spc="-10" dirty="0">
                <a:latin typeface="Georgia"/>
                <a:cs typeface="Georgia"/>
              </a:rPr>
              <a:t>associar  </a:t>
            </a:r>
            <a:r>
              <a:rPr sz="3000" spc="-5" dirty="0">
                <a:latin typeface="Georgia"/>
                <a:cs typeface="Georgia"/>
              </a:rPr>
              <a:t>um tipo de dado para uma</a:t>
            </a:r>
            <a:r>
              <a:rPr sz="3000" spc="-3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variável.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415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Exemplo:</a:t>
            </a:r>
            <a:endParaRPr sz="300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spcBef>
                <a:spcPts val="25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Inteiro: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X;</a:t>
            </a:r>
            <a:endParaRPr sz="2400">
              <a:latin typeface="Georgia"/>
              <a:cs typeface="Georgia"/>
            </a:endParaRP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Caracter: Nome, endereco,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data;</a:t>
            </a:r>
            <a:endParaRPr sz="2400">
              <a:latin typeface="Georgia"/>
              <a:cs typeface="Georgia"/>
            </a:endParaRP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Real: abc, XPTO, raio, PESO,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dolar;</a:t>
            </a:r>
            <a:endParaRPr sz="240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Lógico: resposta,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h286.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3372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</a:t>
            </a:r>
            <a:r>
              <a:rPr spc="-95" dirty="0"/>
              <a:t> </a:t>
            </a:r>
            <a:r>
              <a:rPr spc="-5" dirty="0"/>
              <a:t>02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63385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10" dirty="0">
                <a:latin typeface="Georgia"/>
                <a:cs typeface="Georgia"/>
              </a:rPr>
              <a:t>Assinale </a:t>
            </a:r>
            <a:r>
              <a:rPr sz="3000" spc="-5" dirty="0">
                <a:latin typeface="Georgia"/>
                <a:cs typeface="Georgia"/>
              </a:rPr>
              <a:t>os </a:t>
            </a:r>
            <a:r>
              <a:rPr sz="3000" spc="-10" dirty="0">
                <a:latin typeface="Georgia"/>
                <a:cs typeface="Georgia"/>
              </a:rPr>
              <a:t>identificadores</a:t>
            </a:r>
            <a:r>
              <a:rPr sz="3000" spc="-8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válidos: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848" y="2622528"/>
            <a:ext cx="2139950" cy="3759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buAutoNum type="alphaLcParenR"/>
              <a:tabLst>
                <a:tab pos="438150" algn="l"/>
              </a:tabLst>
            </a:pPr>
            <a:r>
              <a:rPr sz="3000" dirty="0">
                <a:latin typeface="Georgia"/>
                <a:cs typeface="Georgia"/>
              </a:rPr>
              <a:t>(X)</a:t>
            </a:r>
            <a:endParaRPr sz="3000">
              <a:latin typeface="Georgia"/>
              <a:cs typeface="Georgia"/>
            </a:endParaRPr>
          </a:p>
          <a:p>
            <a:pPr marL="460375" indent="-447675">
              <a:lnSpc>
                <a:spcPct val="100000"/>
              </a:lnSpc>
              <a:spcBef>
                <a:spcPts val="600"/>
              </a:spcBef>
              <a:buAutoNum type="alphaLcParenR"/>
              <a:tabLst>
                <a:tab pos="461009" algn="l"/>
              </a:tabLst>
            </a:pPr>
            <a:r>
              <a:rPr sz="3000" spc="-5" dirty="0">
                <a:latin typeface="Georgia"/>
                <a:cs typeface="Georgia"/>
              </a:rPr>
              <a:t>U2</a:t>
            </a:r>
            <a:endParaRPr sz="3000">
              <a:latin typeface="Georgia"/>
              <a:cs typeface="Georgia"/>
            </a:endParaRPr>
          </a:p>
          <a:p>
            <a:pPr marL="419734" indent="-407034">
              <a:lnSpc>
                <a:spcPct val="100000"/>
              </a:lnSpc>
              <a:spcBef>
                <a:spcPts val="600"/>
              </a:spcBef>
              <a:buAutoNum type="alphaLcParenR"/>
              <a:tabLst>
                <a:tab pos="420370" algn="l"/>
              </a:tabLst>
            </a:pPr>
            <a:r>
              <a:rPr sz="3000" spc="-10" dirty="0">
                <a:latin typeface="Georgia"/>
                <a:cs typeface="Georgia"/>
              </a:rPr>
              <a:t>AH!</a:t>
            </a:r>
            <a:endParaRPr sz="3000">
              <a:latin typeface="Georgia"/>
              <a:cs typeface="Georgia"/>
            </a:endParaRPr>
          </a:p>
          <a:p>
            <a:pPr marL="12700" marR="5080">
              <a:lnSpc>
                <a:spcPts val="4200"/>
              </a:lnSpc>
              <a:spcBef>
                <a:spcPts val="240"/>
              </a:spcBef>
              <a:buAutoNum type="alphaLcParenR"/>
              <a:tabLst>
                <a:tab pos="466090" algn="l"/>
              </a:tabLst>
            </a:pPr>
            <a:r>
              <a:rPr sz="3000" spc="-5" dirty="0">
                <a:latin typeface="Georgia"/>
                <a:cs typeface="Georgia"/>
              </a:rPr>
              <a:t>“ALUNO”  e)</a:t>
            </a:r>
            <a:r>
              <a:rPr sz="3000" spc="-1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#55</a:t>
            </a:r>
            <a:endParaRPr sz="3000">
              <a:latin typeface="Georgia"/>
              <a:cs typeface="Georgia"/>
            </a:endParaRPr>
          </a:p>
          <a:p>
            <a:pPr marL="12700" marR="735330">
              <a:lnSpc>
                <a:spcPts val="4200"/>
              </a:lnSpc>
            </a:pPr>
            <a:r>
              <a:rPr sz="3000" spc="-5" dirty="0">
                <a:latin typeface="Georgia"/>
                <a:cs typeface="Georgia"/>
              </a:rPr>
              <a:t>f)</a:t>
            </a:r>
            <a:r>
              <a:rPr sz="3000" spc="-10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KM/L  g)UYT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1094" y="2622528"/>
            <a:ext cx="2521585" cy="3759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spc="-5" dirty="0">
                <a:latin typeface="Georgia"/>
                <a:cs typeface="Georgia"/>
              </a:rPr>
              <a:t>h)</a:t>
            </a:r>
            <a:r>
              <a:rPr sz="3000" spc="-85" dirty="0">
                <a:latin typeface="Georgia"/>
                <a:cs typeface="Georgia"/>
              </a:rPr>
              <a:t> </a:t>
            </a:r>
            <a:r>
              <a:rPr sz="3000" spc="-10" dirty="0">
                <a:latin typeface="Georgia"/>
                <a:cs typeface="Georgia"/>
              </a:rPr>
              <a:t>ASDRUBAL</a:t>
            </a:r>
            <a:endParaRPr sz="3000">
              <a:latin typeface="Georgia"/>
              <a:cs typeface="Georgia"/>
            </a:endParaRPr>
          </a:p>
          <a:p>
            <a:pPr marL="12700" marR="1229360">
              <a:lnSpc>
                <a:spcPts val="4200"/>
              </a:lnSpc>
              <a:spcBef>
                <a:spcPts val="240"/>
              </a:spcBef>
            </a:pPr>
            <a:r>
              <a:rPr sz="3000" spc="-5" dirty="0">
                <a:latin typeface="Georgia"/>
                <a:cs typeface="Georgia"/>
              </a:rPr>
              <a:t>i)</a:t>
            </a:r>
            <a:r>
              <a:rPr sz="3000" spc="-105" dirty="0">
                <a:latin typeface="Georgia"/>
                <a:cs typeface="Georgia"/>
              </a:rPr>
              <a:t> </a:t>
            </a:r>
            <a:r>
              <a:rPr sz="3000" spc="-10" dirty="0">
                <a:latin typeface="Georgia"/>
                <a:cs typeface="Georgia"/>
              </a:rPr>
              <a:t>AB*C  </a:t>
            </a:r>
            <a:r>
              <a:rPr sz="3000" spc="-5" dirty="0">
                <a:latin typeface="Georgia"/>
                <a:cs typeface="Georgia"/>
              </a:rPr>
              <a:t>j)</a:t>
            </a:r>
            <a:r>
              <a:rPr sz="3000" spc="-4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0&amp;0</a:t>
            </a:r>
            <a:endParaRPr sz="30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AutoNum type="alphaLcParenR" startAt="12"/>
              <a:tabLst>
                <a:tab pos="356235" algn="l"/>
              </a:tabLst>
            </a:pPr>
            <a:r>
              <a:rPr sz="3000" spc="-10" dirty="0">
                <a:latin typeface="Georgia"/>
                <a:cs typeface="Georgia"/>
              </a:rPr>
              <a:t>P{0}</a:t>
            </a:r>
            <a:endParaRPr sz="3000">
              <a:latin typeface="Georgia"/>
              <a:cs typeface="Georgia"/>
            </a:endParaRPr>
          </a:p>
          <a:p>
            <a:pPr marL="581660" indent="-568960">
              <a:lnSpc>
                <a:spcPct val="100000"/>
              </a:lnSpc>
              <a:spcBef>
                <a:spcPts val="600"/>
              </a:spcBef>
              <a:buAutoNum type="alphaLcParenR" startAt="12"/>
              <a:tabLst>
                <a:tab pos="582295" algn="l"/>
              </a:tabLst>
            </a:pPr>
            <a:r>
              <a:rPr sz="3000" spc="-5" dirty="0">
                <a:latin typeface="Georgia"/>
                <a:cs typeface="Georgia"/>
              </a:rPr>
              <a:t>B52</a:t>
            </a:r>
            <a:endParaRPr sz="3000">
              <a:latin typeface="Georgia"/>
              <a:cs typeface="Georgia"/>
            </a:endParaRPr>
          </a:p>
          <a:p>
            <a:pPr marL="471170" indent="-458470">
              <a:lnSpc>
                <a:spcPct val="100000"/>
              </a:lnSpc>
              <a:spcBef>
                <a:spcPts val="600"/>
              </a:spcBef>
              <a:buAutoNum type="alphaLcParenR" startAt="12"/>
              <a:tabLst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CEP</a:t>
            </a:r>
            <a:endParaRPr sz="3000">
              <a:latin typeface="Georgia"/>
              <a:cs typeface="Georgia"/>
            </a:endParaRPr>
          </a:p>
          <a:p>
            <a:pPr marL="452120" indent="-439420">
              <a:lnSpc>
                <a:spcPct val="100000"/>
              </a:lnSpc>
              <a:spcBef>
                <a:spcPts val="600"/>
              </a:spcBef>
              <a:buAutoNum type="alphaLcParenR" startAt="12"/>
              <a:tabLst>
                <a:tab pos="452755" algn="l"/>
              </a:tabLst>
            </a:pPr>
            <a:r>
              <a:rPr sz="3000" spc="-5" dirty="0">
                <a:latin typeface="Georgia"/>
                <a:cs typeface="Georgia"/>
              </a:rPr>
              <a:t>dia</a:t>
            </a:r>
            <a:endParaRPr sz="30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6421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02 </a:t>
            </a:r>
            <a:r>
              <a:rPr dirty="0"/>
              <a:t>-</a:t>
            </a:r>
            <a:r>
              <a:rPr spc="-105" dirty="0"/>
              <a:t> </a:t>
            </a:r>
            <a:r>
              <a:rPr spc="-5" dirty="0"/>
              <a:t>Resolução</a:t>
            </a:r>
          </a:p>
        </p:txBody>
      </p:sp>
      <p:sp>
        <p:nvSpPr>
          <p:cNvPr id="3" name="object 3"/>
          <p:cNvSpPr/>
          <p:nvPr/>
        </p:nvSpPr>
        <p:spPr>
          <a:xfrm>
            <a:off x="751548" y="3260067"/>
            <a:ext cx="356870" cy="457200"/>
          </a:xfrm>
          <a:custGeom>
            <a:avLst/>
            <a:gdLst/>
            <a:ahLst/>
            <a:cxnLst/>
            <a:rect l="l" t="t" r="r" b="b"/>
            <a:pathLst>
              <a:path w="356869" h="457200">
                <a:moveTo>
                  <a:pt x="0" y="0"/>
                </a:moveTo>
                <a:lnTo>
                  <a:pt x="356256" y="0"/>
                </a:lnTo>
                <a:lnTo>
                  <a:pt x="356256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69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8848" y="3232127"/>
            <a:ext cx="9740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Georgia"/>
                <a:cs typeface="Georgia"/>
              </a:rPr>
              <a:t>b)</a:t>
            </a:r>
            <a:r>
              <a:rPr sz="3000" spc="-9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U2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848" y="3689326"/>
            <a:ext cx="2139950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buAutoNum type="alphaLcParenR" startAt="3"/>
              <a:tabLst>
                <a:tab pos="420370" algn="l"/>
              </a:tabLst>
            </a:pPr>
            <a:r>
              <a:rPr sz="3000" spc="-10" dirty="0">
                <a:latin typeface="Georgia"/>
                <a:cs typeface="Georgia"/>
              </a:rPr>
              <a:t>AH!</a:t>
            </a:r>
            <a:endParaRPr sz="3000">
              <a:latin typeface="Georgia"/>
              <a:cs typeface="Georgia"/>
            </a:endParaRPr>
          </a:p>
          <a:p>
            <a:pPr marL="12700" marR="5080">
              <a:lnSpc>
                <a:spcPts val="4200"/>
              </a:lnSpc>
              <a:spcBef>
                <a:spcPts val="240"/>
              </a:spcBef>
              <a:buAutoNum type="alphaLcParenR" startAt="3"/>
              <a:tabLst>
                <a:tab pos="466090" algn="l"/>
              </a:tabLst>
            </a:pPr>
            <a:r>
              <a:rPr sz="3000" spc="-5" dirty="0">
                <a:latin typeface="Georgia"/>
                <a:cs typeface="Georgia"/>
              </a:rPr>
              <a:t>“ALUNO”  e)</a:t>
            </a:r>
            <a:r>
              <a:rPr sz="3000" spc="-1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#55</a:t>
            </a:r>
            <a:endParaRPr sz="3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3000" spc="-5" dirty="0">
                <a:latin typeface="Georgia"/>
                <a:cs typeface="Georgia"/>
              </a:rPr>
              <a:t>f)</a:t>
            </a:r>
            <a:r>
              <a:rPr sz="3000" spc="-2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KM/L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1548" y="5927062"/>
            <a:ext cx="337185" cy="457200"/>
          </a:xfrm>
          <a:custGeom>
            <a:avLst/>
            <a:gdLst/>
            <a:ahLst/>
            <a:cxnLst/>
            <a:rect l="l" t="t" r="r" b="b"/>
            <a:pathLst>
              <a:path w="337184" h="457200">
                <a:moveTo>
                  <a:pt x="0" y="0"/>
                </a:moveTo>
                <a:lnTo>
                  <a:pt x="336909" y="0"/>
                </a:lnTo>
                <a:lnTo>
                  <a:pt x="336909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69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8848" y="5899122"/>
            <a:ext cx="11201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Georgia"/>
                <a:cs typeface="Georgia"/>
              </a:rPr>
              <a:t>g)UYT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13794" y="2726668"/>
            <a:ext cx="365125" cy="457200"/>
          </a:xfrm>
          <a:custGeom>
            <a:avLst/>
            <a:gdLst/>
            <a:ahLst/>
            <a:cxnLst/>
            <a:rect l="l" t="t" r="r" b="b"/>
            <a:pathLst>
              <a:path w="365125" h="457200">
                <a:moveTo>
                  <a:pt x="0" y="0"/>
                </a:moveTo>
                <a:lnTo>
                  <a:pt x="364628" y="0"/>
                </a:lnTo>
                <a:lnTo>
                  <a:pt x="364628" y="457199"/>
                </a:lnTo>
                <a:lnTo>
                  <a:pt x="0" y="457199"/>
                </a:lnTo>
                <a:lnTo>
                  <a:pt x="0" y="0"/>
                </a:lnTo>
                <a:close/>
              </a:path>
            </a:pathLst>
          </a:custGeom>
          <a:solidFill>
            <a:srgbClr val="69A8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pc="-10" dirty="0"/>
              <a:t>Assinale </a:t>
            </a:r>
            <a:r>
              <a:rPr spc="-5" dirty="0"/>
              <a:t>os </a:t>
            </a:r>
            <a:r>
              <a:rPr spc="-10" dirty="0"/>
              <a:t>identificadores</a:t>
            </a:r>
            <a:r>
              <a:rPr spc="-35" dirty="0"/>
              <a:t> </a:t>
            </a:r>
            <a:r>
              <a:rPr spc="-5" dirty="0"/>
              <a:t>válidos: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3450">
              <a:latin typeface="Times New Roman"/>
              <a:cs typeface="Times New Roman"/>
            </a:endParaRPr>
          </a:p>
          <a:p>
            <a:pPr marL="647700" lvl="1" indent="-425450">
              <a:lnSpc>
                <a:spcPct val="100000"/>
              </a:lnSpc>
              <a:buAutoNum type="alphaLcParenR"/>
              <a:tabLst>
                <a:tab pos="648335" algn="l"/>
                <a:tab pos="4384675" algn="l"/>
              </a:tabLst>
            </a:pPr>
            <a:r>
              <a:rPr sz="3000" dirty="0">
                <a:latin typeface="Georgia"/>
                <a:cs typeface="Georgia"/>
              </a:rPr>
              <a:t>(X)	</a:t>
            </a:r>
            <a:r>
              <a:rPr sz="3000" spc="-5" dirty="0">
                <a:latin typeface="Georgia"/>
                <a:cs typeface="Georgia"/>
              </a:rPr>
              <a:t>h)</a:t>
            </a:r>
            <a:r>
              <a:rPr sz="3000" spc="-85" dirty="0">
                <a:latin typeface="Georgia"/>
                <a:cs typeface="Georgia"/>
              </a:rPr>
              <a:t> </a:t>
            </a:r>
            <a:r>
              <a:rPr sz="3000" spc="-10" dirty="0">
                <a:latin typeface="Georgia"/>
                <a:cs typeface="Georgia"/>
              </a:rPr>
              <a:t>ASDRUBAL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00841" y="6490010"/>
            <a:ext cx="24447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1550"/>
              </a:lnSpc>
            </a:pPr>
            <a:fld id="{81D60167-4931-47E6-BA6A-407CBD079E47}" type="slidenum">
              <a:rPr sz="1300" dirty="0">
                <a:latin typeface="Georgia"/>
                <a:cs typeface="Georgia"/>
              </a:rPr>
              <a:t>18</a:t>
            </a:fld>
            <a:endParaRPr sz="13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1094" y="3155927"/>
            <a:ext cx="1297305" cy="1625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-5" dirty="0">
                <a:latin typeface="Georgia"/>
                <a:cs typeface="Georgia"/>
              </a:rPr>
              <a:t>i)</a:t>
            </a:r>
            <a:r>
              <a:rPr sz="3000" spc="-105" dirty="0">
                <a:latin typeface="Georgia"/>
                <a:cs typeface="Georgia"/>
              </a:rPr>
              <a:t> </a:t>
            </a:r>
            <a:r>
              <a:rPr sz="3000" spc="-10" dirty="0">
                <a:latin typeface="Georgia"/>
                <a:cs typeface="Georgia"/>
              </a:rPr>
              <a:t>AB*C  </a:t>
            </a:r>
            <a:r>
              <a:rPr sz="3000" spc="-5" dirty="0">
                <a:latin typeface="Georgia"/>
                <a:cs typeface="Georgia"/>
              </a:rPr>
              <a:t>j)</a:t>
            </a:r>
            <a:r>
              <a:rPr sz="3000" spc="-4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0&amp;0</a:t>
            </a:r>
            <a:endParaRPr sz="3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latin typeface="Georgia"/>
                <a:cs typeface="Georgia"/>
              </a:rPr>
              <a:t>l)</a:t>
            </a:r>
            <a:r>
              <a:rPr sz="3000" spc="-45" dirty="0">
                <a:latin typeface="Georgia"/>
                <a:cs typeface="Georgia"/>
              </a:rPr>
              <a:t> </a:t>
            </a:r>
            <a:r>
              <a:rPr sz="3000" spc="-10" dirty="0">
                <a:latin typeface="Georgia"/>
                <a:cs typeface="Georgia"/>
              </a:rPr>
              <a:t>P{0}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3794" y="4832324"/>
            <a:ext cx="1243330" cy="485140"/>
          </a:xfrm>
          <a:prstGeom prst="rect">
            <a:avLst/>
          </a:prstGeom>
          <a:solidFill>
            <a:srgbClr val="69A84F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Georgia"/>
                <a:cs typeface="Georgia"/>
              </a:rPr>
              <a:t>m)</a:t>
            </a:r>
            <a:r>
              <a:rPr sz="3000" spc="-10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B52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13794" y="5393663"/>
            <a:ext cx="368300" cy="457200"/>
          </a:xfrm>
          <a:prstGeom prst="rect">
            <a:avLst/>
          </a:prstGeom>
          <a:solidFill>
            <a:srgbClr val="69A84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79"/>
              </a:lnSpc>
            </a:pPr>
            <a:r>
              <a:rPr sz="3000" spc="-5" dirty="0">
                <a:latin typeface="Georgia"/>
                <a:cs typeface="Georgia"/>
              </a:rPr>
              <a:t>n)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13794" y="5927062"/>
            <a:ext cx="368300" cy="457200"/>
          </a:xfrm>
          <a:prstGeom prst="rect">
            <a:avLst/>
          </a:prstGeom>
          <a:solidFill>
            <a:srgbClr val="69A84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79"/>
              </a:lnSpc>
            </a:pPr>
            <a:r>
              <a:rPr sz="3000" spc="-5" dirty="0">
                <a:latin typeface="Georgia"/>
                <a:cs typeface="Georgia"/>
              </a:rPr>
              <a:t>o)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41077" y="5289523"/>
            <a:ext cx="77025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700"/>
              </a:spcBef>
            </a:pPr>
            <a:r>
              <a:rPr sz="3000" spc="-5" dirty="0">
                <a:latin typeface="Georgia"/>
                <a:cs typeface="Georgia"/>
              </a:rPr>
              <a:t>CEP</a:t>
            </a:r>
            <a:endParaRPr sz="3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latin typeface="Georgia"/>
                <a:cs typeface="Georgia"/>
              </a:rPr>
              <a:t>dia</a:t>
            </a:r>
            <a:endParaRPr sz="30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3368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</a:t>
            </a:r>
            <a:r>
              <a:rPr spc="-95" dirty="0"/>
              <a:t> </a:t>
            </a:r>
            <a:r>
              <a:rPr spc="-5" dirty="0"/>
              <a:t>03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00841" y="6490010"/>
            <a:ext cx="24447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1550"/>
              </a:lnSpc>
            </a:pPr>
            <a:fld id="{81D60167-4931-47E6-BA6A-407CBD079E47}" type="slidenum">
              <a:rPr sz="1300" dirty="0">
                <a:latin typeface="Georgia"/>
                <a:cs typeface="Georgia"/>
              </a:rPr>
              <a:t>19</a:t>
            </a:fld>
            <a:endParaRPr sz="13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755967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Supondo que as variáveis NB, NA, Nmat  sejam utilizadas para </a:t>
            </a:r>
            <a:r>
              <a:rPr sz="3000" spc="-10" dirty="0">
                <a:latin typeface="Georgia"/>
                <a:cs typeface="Georgia"/>
              </a:rPr>
              <a:t>armazenar </a:t>
            </a:r>
            <a:r>
              <a:rPr sz="3000" dirty="0">
                <a:latin typeface="Georgia"/>
                <a:cs typeface="Georgia"/>
              </a:rPr>
              <a:t>a </a:t>
            </a:r>
            <a:r>
              <a:rPr sz="3000" spc="-5" dirty="0">
                <a:latin typeface="Georgia"/>
                <a:cs typeface="Georgia"/>
              </a:rPr>
              <a:t>nota do  </a:t>
            </a:r>
            <a:r>
              <a:rPr sz="3000" spc="-10" dirty="0">
                <a:latin typeface="Georgia"/>
                <a:cs typeface="Georgia"/>
              </a:rPr>
              <a:t>aluno, </a:t>
            </a:r>
            <a:r>
              <a:rPr sz="3000" dirty="0">
                <a:latin typeface="Georgia"/>
                <a:cs typeface="Georgia"/>
              </a:rPr>
              <a:t>o </a:t>
            </a:r>
            <a:r>
              <a:rPr sz="3000" spc="-5" dirty="0">
                <a:latin typeface="Georgia"/>
                <a:cs typeface="Georgia"/>
              </a:rPr>
              <a:t>nome do </a:t>
            </a:r>
            <a:r>
              <a:rPr sz="3000" spc="-10" dirty="0">
                <a:latin typeface="Georgia"/>
                <a:cs typeface="Georgia"/>
              </a:rPr>
              <a:t>aluno, </a:t>
            </a:r>
            <a:r>
              <a:rPr sz="3000" dirty="0">
                <a:latin typeface="Georgia"/>
                <a:cs typeface="Georgia"/>
              </a:rPr>
              <a:t>o </a:t>
            </a:r>
            <a:r>
              <a:rPr sz="3000" spc="-5" dirty="0">
                <a:latin typeface="Georgia"/>
                <a:cs typeface="Georgia"/>
              </a:rPr>
              <a:t>número da  </a:t>
            </a:r>
            <a:r>
              <a:rPr sz="3000" spc="-10" dirty="0">
                <a:latin typeface="Georgia"/>
                <a:cs typeface="Georgia"/>
              </a:rPr>
              <a:t>matrícula, </a:t>
            </a:r>
            <a:r>
              <a:rPr sz="3000" spc="-5" dirty="0">
                <a:latin typeface="Georgia"/>
                <a:cs typeface="Georgia"/>
              </a:rPr>
              <a:t>declare-as corretamente,  </a:t>
            </a:r>
            <a:r>
              <a:rPr sz="3000" spc="-10" dirty="0">
                <a:latin typeface="Georgia"/>
                <a:cs typeface="Georgia"/>
              </a:rPr>
              <a:t>associando </a:t>
            </a:r>
            <a:r>
              <a:rPr sz="3000" dirty="0">
                <a:latin typeface="Georgia"/>
                <a:cs typeface="Georgia"/>
              </a:rPr>
              <a:t>o </a:t>
            </a:r>
            <a:r>
              <a:rPr sz="3000" spc="-5" dirty="0">
                <a:latin typeface="Georgia"/>
                <a:cs typeface="Georgia"/>
              </a:rPr>
              <a:t>tipo primitivo </a:t>
            </a:r>
            <a:r>
              <a:rPr sz="3000" spc="-10" dirty="0">
                <a:latin typeface="Georgia"/>
                <a:cs typeface="Georgia"/>
              </a:rPr>
              <a:t>adequado ao  </a:t>
            </a:r>
            <a:r>
              <a:rPr sz="3000" spc="-5" dirty="0">
                <a:latin typeface="Georgia"/>
                <a:cs typeface="Georgia"/>
              </a:rPr>
              <a:t>dado que será</a:t>
            </a:r>
            <a:r>
              <a:rPr sz="3000" spc="-1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armazenado.</a:t>
            </a:r>
            <a:endParaRPr sz="30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659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 </a:t>
            </a:r>
            <a:r>
              <a:rPr dirty="0"/>
              <a:t>-</a:t>
            </a:r>
            <a:r>
              <a:rPr spc="-95" dirty="0"/>
              <a:t> </a:t>
            </a:r>
            <a:r>
              <a:rPr spc="-5" dirty="0"/>
              <a:t>Pseudocódigo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79219" y="2048520"/>
            <a:ext cx="3385820" cy="3394075"/>
          </a:xfrm>
          <a:prstGeom prst="rect">
            <a:avLst/>
          </a:prstGeom>
          <a:solidFill>
            <a:srgbClr val="D8D8D8"/>
          </a:solidFill>
          <a:ln w="9524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10"/>
              </a:spcBef>
            </a:pPr>
            <a:r>
              <a:rPr sz="1600" spc="120" dirty="0">
                <a:solidFill>
                  <a:srgbClr val="0000FF"/>
                </a:solidFill>
                <a:latin typeface="Arial"/>
                <a:cs typeface="Arial"/>
              </a:rPr>
              <a:t>Algoritmo</a:t>
            </a:r>
            <a:r>
              <a:rPr sz="1600" spc="4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“&lt;nome_algoritmo&gt;”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600" spc="130" dirty="0">
                <a:solidFill>
                  <a:srgbClr val="0000FF"/>
                </a:solidFill>
                <a:latin typeface="Arial"/>
                <a:cs typeface="Arial"/>
              </a:rPr>
              <a:t>var</a:t>
            </a:r>
            <a:endParaRPr sz="1600">
              <a:latin typeface="Arial"/>
              <a:cs typeface="Arial"/>
            </a:endParaRPr>
          </a:p>
          <a:p>
            <a:pPr marL="85725" marR="615315">
              <a:lnSpc>
                <a:spcPct val="203100"/>
              </a:lnSpc>
            </a:pPr>
            <a:r>
              <a:rPr sz="1600" spc="130" dirty="0">
                <a:latin typeface="Arial"/>
                <a:cs typeface="Arial"/>
              </a:rPr>
              <a:t>&lt;tipo&gt; </a:t>
            </a:r>
            <a:r>
              <a:rPr sz="1600" spc="75" dirty="0">
                <a:latin typeface="Arial"/>
                <a:cs typeface="Arial"/>
              </a:rPr>
              <a:t>nome_da_variavel;  </a:t>
            </a:r>
            <a:r>
              <a:rPr sz="1600" spc="265" dirty="0">
                <a:solidFill>
                  <a:srgbClr val="0000FF"/>
                </a:solidFill>
                <a:latin typeface="Arial"/>
                <a:cs typeface="Arial"/>
              </a:rPr>
              <a:t>inicio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420370" marR="1731010">
              <a:lnSpc>
                <a:spcPct val="101600"/>
              </a:lnSpc>
            </a:pPr>
            <a:r>
              <a:rPr sz="1600" spc="105" dirty="0">
                <a:latin typeface="Arial"/>
                <a:cs typeface="Arial"/>
              </a:rPr>
              <a:t>&lt;instrução&gt;  </a:t>
            </a:r>
            <a:r>
              <a:rPr sz="1600" spc="430" dirty="0">
                <a:latin typeface="Arial"/>
                <a:cs typeface="Arial"/>
              </a:rPr>
              <a:t>[...]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600" spc="160" dirty="0">
                <a:solidFill>
                  <a:srgbClr val="0000FF"/>
                </a:solidFill>
                <a:latin typeface="Arial"/>
                <a:cs typeface="Arial"/>
              </a:rPr>
              <a:t>fim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637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 03 </a:t>
            </a:r>
            <a:r>
              <a:rPr dirty="0"/>
              <a:t>-</a:t>
            </a:r>
            <a:r>
              <a:rPr spc="-105" dirty="0"/>
              <a:t> </a:t>
            </a:r>
            <a:r>
              <a:rPr spc="-5" dirty="0"/>
              <a:t>Resolução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00841" y="6490010"/>
            <a:ext cx="24447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1550"/>
              </a:lnSpc>
            </a:pPr>
            <a:fld id="{81D60167-4931-47E6-BA6A-407CBD079E47}" type="slidenum">
              <a:rPr sz="1300" dirty="0">
                <a:latin typeface="Georgia"/>
                <a:cs typeface="Georgia"/>
              </a:rPr>
              <a:t>20</a:t>
            </a:fld>
            <a:endParaRPr sz="13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7559675" cy="4461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Supondo que as variáveis NB, NA, Nmat  sejam utilizadas para </a:t>
            </a:r>
            <a:r>
              <a:rPr sz="3000" spc="-10" dirty="0">
                <a:latin typeface="Georgia"/>
                <a:cs typeface="Georgia"/>
              </a:rPr>
              <a:t>armazenar </a:t>
            </a:r>
            <a:r>
              <a:rPr sz="3000" dirty="0">
                <a:latin typeface="Georgia"/>
                <a:cs typeface="Georgia"/>
              </a:rPr>
              <a:t>a </a:t>
            </a:r>
            <a:r>
              <a:rPr sz="3000" spc="-5" dirty="0">
                <a:latin typeface="Georgia"/>
                <a:cs typeface="Georgia"/>
              </a:rPr>
              <a:t>nota do  </a:t>
            </a:r>
            <a:r>
              <a:rPr sz="3000" spc="-10" dirty="0">
                <a:latin typeface="Georgia"/>
                <a:cs typeface="Georgia"/>
              </a:rPr>
              <a:t>aluno, </a:t>
            </a:r>
            <a:r>
              <a:rPr sz="3000" dirty="0">
                <a:latin typeface="Georgia"/>
                <a:cs typeface="Georgia"/>
              </a:rPr>
              <a:t>o </a:t>
            </a:r>
            <a:r>
              <a:rPr sz="3000" spc="-5" dirty="0">
                <a:latin typeface="Georgia"/>
                <a:cs typeface="Georgia"/>
              </a:rPr>
              <a:t>nome do </a:t>
            </a:r>
            <a:r>
              <a:rPr sz="3000" spc="-10" dirty="0">
                <a:latin typeface="Georgia"/>
                <a:cs typeface="Georgia"/>
              </a:rPr>
              <a:t>aluno, </a:t>
            </a:r>
            <a:r>
              <a:rPr sz="3000" dirty="0">
                <a:latin typeface="Georgia"/>
                <a:cs typeface="Georgia"/>
              </a:rPr>
              <a:t>o </a:t>
            </a:r>
            <a:r>
              <a:rPr sz="3000" spc="-5" dirty="0">
                <a:latin typeface="Georgia"/>
                <a:cs typeface="Georgia"/>
              </a:rPr>
              <a:t>número da  </a:t>
            </a:r>
            <a:r>
              <a:rPr sz="3000" spc="-10" dirty="0">
                <a:latin typeface="Georgia"/>
                <a:cs typeface="Georgia"/>
              </a:rPr>
              <a:t>matrícula, </a:t>
            </a:r>
            <a:r>
              <a:rPr sz="3000" spc="-5" dirty="0">
                <a:latin typeface="Georgia"/>
                <a:cs typeface="Georgia"/>
              </a:rPr>
              <a:t>declare-as corretamente,  </a:t>
            </a:r>
            <a:r>
              <a:rPr sz="3000" spc="-10" dirty="0">
                <a:latin typeface="Georgia"/>
                <a:cs typeface="Georgia"/>
              </a:rPr>
              <a:t>associando </a:t>
            </a:r>
            <a:r>
              <a:rPr sz="3000" dirty="0">
                <a:latin typeface="Georgia"/>
                <a:cs typeface="Georgia"/>
              </a:rPr>
              <a:t>o </a:t>
            </a:r>
            <a:r>
              <a:rPr sz="3000" spc="-5" dirty="0">
                <a:latin typeface="Georgia"/>
                <a:cs typeface="Georgia"/>
              </a:rPr>
              <a:t>tipo primitivo </a:t>
            </a:r>
            <a:r>
              <a:rPr sz="3000" spc="-10" dirty="0">
                <a:latin typeface="Georgia"/>
                <a:cs typeface="Georgia"/>
              </a:rPr>
              <a:t>adequado ao  </a:t>
            </a:r>
            <a:r>
              <a:rPr sz="3000" spc="-5" dirty="0">
                <a:latin typeface="Georgia"/>
                <a:cs typeface="Georgia"/>
              </a:rPr>
              <a:t>dado que será</a:t>
            </a:r>
            <a:r>
              <a:rPr sz="3000" spc="-1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armazenado.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●"/>
            </a:pPr>
            <a:endParaRPr sz="4050">
              <a:latin typeface="Times New Roman"/>
              <a:cs typeface="Times New Roman"/>
            </a:endParaRPr>
          </a:p>
          <a:p>
            <a:pPr marL="928369" lvl="1" indent="-412750">
              <a:lnSpc>
                <a:spcPct val="10000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real: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NB;</a:t>
            </a:r>
            <a:endParaRPr sz="240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spcBef>
                <a:spcPts val="15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caracter: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NA;</a:t>
            </a:r>
            <a:endParaRPr sz="240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inteiro: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Nmat;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290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Expressões</a:t>
            </a:r>
            <a:r>
              <a:rPr spc="-95" dirty="0"/>
              <a:t> </a:t>
            </a:r>
            <a:r>
              <a:rPr spc="-5" dirty="0"/>
              <a:t>Aritméticas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00841" y="6490010"/>
            <a:ext cx="24447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1550"/>
              </a:lnSpc>
            </a:pPr>
            <a:fld id="{81D60167-4931-47E6-BA6A-407CBD079E47}" type="slidenum">
              <a:rPr sz="1300" dirty="0">
                <a:latin typeface="Georgia"/>
                <a:cs typeface="Georgia"/>
              </a:rPr>
              <a:t>21</a:t>
            </a:fld>
            <a:endParaRPr sz="13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7705725" cy="2740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Denominamos expressão </a:t>
            </a:r>
            <a:r>
              <a:rPr sz="3000" spc="-10" dirty="0">
                <a:latin typeface="Georgia"/>
                <a:cs typeface="Georgia"/>
              </a:rPr>
              <a:t>aritmética aquela  </a:t>
            </a:r>
            <a:r>
              <a:rPr sz="3000" spc="-5" dirty="0">
                <a:latin typeface="Georgia"/>
                <a:cs typeface="Georgia"/>
              </a:rPr>
              <a:t>cujos operadores são </a:t>
            </a:r>
            <a:r>
              <a:rPr sz="3000" spc="-10" dirty="0">
                <a:latin typeface="Georgia"/>
                <a:cs typeface="Georgia"/>
              </a:rPr>
              <a:t>aritméticos </a:t>
            </a:r>
            <a:r>
              <a:rPr sz="3000" dirty="0">
                <a:latin typeface="Georgia"/>
                <a:cs typeface="Georgia"/>
              </a:rPr>
              <a:t>e </a:t>
            </a:r>
            <a:r>
              <a:rPr sz="3000" spc="-5" dirty="0">
                <a:latin typeface="Georgia"/>
                <a:cs typeface="Georgia"/>
              </a:rPr>
              <a:t>cujos  operandos são constantes ou variáveis do  tipo numérico </a:t>
            </a:r>
            <a:r>
              <a:rPr sz="3000" dirty="0">
                <a:latin typeface="Georgia"/>
                <a:cs typeface="Georgia"/>
              </a:rPr>
              <a:t>(inteiro </a:t>
            </a:r>
            <a:r>
              <a:rPr sz="3000" spc="-5" dirty="0">
                <a:latin typeface="Georgia"/>
                <a:cs typeface="Georgia"/>
              </a:rPr>
              <a:t>ou</a:t>
            </a:r>
            <a:r>
              <a:rPr sz="3000" spc="-3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real).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●"/>
            </a:pPr>
            <a:endParaRPr sz="290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Operadores </a:t>
            </a:r>
            <a:r>
              <a:rPr sz="3000" spc="-10" dirty="0">
                <a:latin typeface="Georgia"/>
                <a:cs typeface="Georgia"/>
              </a:rPr>
              <a:t>Aritméticos</a:t>
            </a:r>
            <a:r>
              <a:rPr sz="3000" spc="-2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Básicos:</a:t>
            </a:r>
            <a:endParaRPr sz="30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735" y="4658128"/>
          <a:ext cx="7239000" cy="2025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5847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latin typeface="Georgia"/>
                          <a:cs typeface="Georgia"/>
                        </a:rPr>
                        <a:t>Operador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B9756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latin typeface="Georgia"/>
                          <a:cs typeface="Georgia"/>
                        </a:rPr>
                        <a:t>Função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B975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latin typeface="Georgia"/>
                          <a:cs typeface="Georgia"/>
                        </a:rPr>
                        <a:t>Exemplos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B97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179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+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Soma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660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2+3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x+y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-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Subtração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3740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10-8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n-m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*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Multiplicação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120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2*2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A*B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/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Divisão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040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30/5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x1/x2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290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Expressões</a:t>
            </a:r>
            <a:r>
              <a:rPr spc="-95" dirty="0"/>
              <a:t> </a:t>
            </a:r>
            <a:r>
              <a:rPr spc="-5" dirty="0"/>
              <a:t>Aritméticas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00841" y="6490010"/>
            <a:ext cx="24447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1550"/>
              </a:lnSpc>
            </a:pPr>
            <a:fld id="{81D60167-4931-47E6-BA6A-407CBD079E47}" type="slidenum">
              <a:rPr sz="1300" dirty="0">
                <a:latin typeface="Georgia"/>
                <a:cs typeface="Georgia"/>
              </a:rPr>
              <a:t>22</a:t>
            </a:fld>
            <a:endParaRPr sz="13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6395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Operadores </a:t>
            </a:r>
            <a:r>
              <a:rPr sz="3000" spc="-10" dirty="0">
                <a:latin typeface="Georgia"/>
                <a:cs typeface="Georgia"/>
              </a:rPr>
              <a:t>Aritméticos</a:t>
            </a:r>
            <a:r>
              <a:rPr sz="3000" spc="-8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Avançados</a:t>
            </a:r>
            <a:endParaRPr sz="30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7835" y="2713932"/>
          <a:ext cx="7307578" cy="203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214"/>
                <a:gridCol w="1933575"/>
                <a:gridCol w="1826894"/>
                <a:gridCol w="1826895"/>
              </a:tblGrid>
              <a:tr h="45847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latin typeface="Georgia"/>
                          <a:cs typeface="Georgia"/>
                        </a:rPr>
                        <a:t>Operador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B9756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latin typeface="Georgia"/>
                          <a:cs typeface="Georgia"/>
                        </a:rPr>
                        <a:t>Função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B9756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latin typeface="Georgia"/>
                          <a:cs typeface="Georgia"/>
                        </a:rPr>
                        <a:t>Exemplo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B9756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latin typeface="Georgia"/>
                          <a:cs typeface="Georgia"/>
                        </a:rPr>
                        <a:t>Resultado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B9756"/>
                    </a:solidFill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pot(x,y)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Potencia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pot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(3,2)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9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rad(x)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Raíz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Quadrada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rad(9)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3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mod(x,y)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Resto da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Divisão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mod(9,4)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1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div(x,y)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Quociente da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Divisão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" dirty="0">
                          <a:latin typeface="Georgia"/>
                          <a:cs typeface="Georgia"/>
                        </a:rPr>
                        <a:t>div(9,4)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2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290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Expressões</a:t>
            </a:r>
            <a:r>
              <a:rPr spc="-95" dirty="0"/>
              <a:t> </a:t>
            </a:r>
            <a:r>
              <a:rPr spc="-5" dirty="0"/>
              <a:t>Aritméticas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00841" y="6490010"/>
            <a:ext cx="24447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1550"/>
              </a:lnSpc>
            </a:pPr>
            <a:fld id="{81D60167-4931-47E6-BA6A-407CBD079E47}" type="slidenum">
              <a:rPr sz="1300" dirty="0">
                <a:latin typeface="Georgia"/>
                <a:cs typeface="Georgia"/>
              </a:rPr>
              <a:t>23</a:t>
            </a:fld>
            <a:endParaRPr sz="13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6869430" cy="1213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Prioridades:</a:t>
            </a:r>
            <a:endParaRPr sz="3000">
              <a:latin typeface="Georgia"/>
              <a:cs typeface="Georgia"/>
            </a:endParaRPr>
          </a:p>
          <a:p>
            <a:pPr marL="928369" marR="5080" lvl="1" indent="-412750">
              <a:lnSpc>
                <a:spcPts val="2850"/>
              </a:lnSpc>
              <a:spcBef>
                <a:spcPts val="140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Na resolução das expressões aritméticas, as  operações guardam uma hierarquia entre</a:t>
            </a:r>
            <a:r>
              <a:rPr sz="2400" spc="-8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si.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0585" y="3472980"/>
          <a:ext cx="6826249" cy="2292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090"/>
                <a:gridCol w="1141730"/>
                <a:gridCol w="1527810"/>
                <a:gridCol w="1527810"/>
                <a:gridCol w="1527809"/>
              </a:tblGrid>
              <a:tr h="45847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latin typeface="Georgia"/>
                          <a:cs typeface="Georgia"/>
                        </a:rPr>
                        <a:t>Ordem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B975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latin typeface="Georgia"/>
                          <a:cs typeface="Georgia"/>
                        </a:rPr>
                        <a:t>Operador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B97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5847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6052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Parênteses mais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internos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5847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pot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rad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5847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*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/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mod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div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+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19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-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2676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00841" y="6490010"/>
            <a:ext cx="24447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1550"/>
              </a:lnSpc>
            </a:pPr>
            <a:fld id="{81D60167-4931-47E6-BA6A-407CBD079E47}" type="slidenum">
              <a:rPr sz="1300" dirty="0">
                <a:latin typeface="Georgia"/>
                <a:cs typeface="Georgia"/>
              </a:rPr>
              <a:t>24</a:t>
            </a:fld>
            <a:endParaRPr sz="13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15328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Ex</a:t>
            </a:r>
            <a:r>
              <a:rPr sz="3000" spc="-9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01: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922" y="2194428"/>
            <a:ext cx="2449195" cy="362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115">
              <a:lnSpc>
                <a:spcPts val="2865"/>
              </a:lnSpc>
              <a:spcBef>
                <a:spcPts val="100"/>
              </a:spcBef>
              <a:buFont typeface="Arial"/>
              <a:buChar char="○"/>
              <a:tabLst>
                <a:tab pos="424815" algn="l"/>
                <a:tab pos="425450" algn="l"/>
              </a:tabLst>
            </a:pPr>
            <a:r>
              <a:rPr sz="2400" dirty="0">
                <a:latin typeface="Georgia"/>
                <a:cs typeface="Georgia"/>
              </a:rPr>
              <a:t>5 + 9 + 7 +</a:t>
            </a:r>
            <a:r>
              <a:rPr sz="2400" spc="-130" dirty="0">
                <a:latin typeface="Georgia"/>
                <a:cs typeface="Georgia"/>
              </a:rPr>
              <a:t> </a:t>
            </a:r>
            <a:r>
              <a:rPr sz="2400" spc="-5" dirty="0" smtClean="0">
                <a:latin typeface="Georgia"/>
                <a:cs typeface="Georgia"/>
              </a:rPr>
              <a:t>8/4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698" y="3886827"/>
            <a:ext cx="15817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Ex</a:t>
            </a:r>
            <a:r>
              <a:rPr sz="3000" spc="-9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02: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2665" y="4349105"/>
            <a:ext cx="27844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Font typeface="Arial"/>
              <a:buChar char="○"/>
              <a:tabLst>
                <a:tab pos="394335" algn="l"/>
                <a:tab pos="394970" algn="l"/>
              </a:tabLst>
            </a:pPr>
            <a:r>
              <a:rPr sz="2000" dirty="0">
                <a:latin typeface="Georgia"/>
                <a:cs typeface="Georgia"/>
              </a:rPr>
              <a:t>1 – 4 * </a:t>
            </a:r>
            <a:r>
              <a:rPr sz="2000" spc="-5" dirty="0">
                <a:latin typeface="Georgia"/>
                <a:cs typeface="Georgia"/>
              </a:rPr>
              <a:t>3/6 </a:t>
            </a:r>
            <a:r>
              <a:rPr sz="2000" dirty="0">
                <a:latin typeface="Georgia"/>
                <a:cs typeface="Georgia"/>
              </a:rPr>
              <a:t>–</a:t>
            </a:r>
            <a:r>
              <a:rPr sz="2000" spc="-1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pot(3,2</a:t>
            </a:r>
            <a:r>
              <a:rPr sz="2000" spc="-5" dirty="0" smtClean="0">
                <a:latin typeface="Georgia"/>
                <a:cs typeface="Georgia"/>
              </a:rPr>
              <a:t>)</a:t>
            </a:r>
            <a:endParaRPr sz="20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5244" y="1859958"/>
            <a:ext cx="15792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Ex</a:t>
            </a:r>
            <a:r>
              <a:rPr sz="3000" spc="-9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03: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9211" y="2322237"/>
            <a:ext cx="40239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Font typeface="Arial"/>
              <a:buChar char="○"/>
              <a:tabLst>
                <a:tab pos="394335" algn="l"/>
                <a:tab pos="394970" algn="l"/>
              </a:tabLst>
            </a:pPr>
            <a:r>
              <a:rPr sz="2000" spc="-5" dirty="0">
                <a:latin typeface="Georgia"/>
                <a:cs typeface="Georgia"/>
              </a:rPr>
              <a:t>pot(5,2) </a:t>
            </a:r>
            <a:r>
              <a:rPr sz="2000" dirty="0">
                <a:latin typeface="Georgia"/>
                <a:cs typeface="Georgia"/>
              </a:rPr>
              <a:t>– </a:t>
            </a:r>
            <a:r>
              <a:rPr sz="2000" spc="-5" dirty="0">
                <a:latin typeface="Georgia"/>
                <a:cs typeface="Georgia"/>
              </a:rPr>
              <a:t>4/2 </a:t>
            </a:r>
            <a:r>
              <a:rPr sz="2000" dirty="0">
                <a:latin typeface="Georgia"/>
                <a:cs typeface="Georgia"/>
              </a:rPr>
              <a:t>+ </a:t>
            </a:r>
            <a:r>
              <a:rPr sz="2000" spc="-5" dirty="0">
                <a:latin typeface="Georgia"/>
                <a:cs typeface="Georgia"/>
              </a:rPr>
              <a:t>rad(1 </a:t>
            </a:r>
            <a:r>
              <a:rPr sz="2000" dirty="0">
                <a:latin typeface="Georgia"/>
                <a:cs typeface="Georgia"/>
              </a:rPr>
              <a:t>+ 3 *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5)/</a:t>
            </a:r>
            <a:r>
              <a:rPr sz="2000" spc="-5" dirty="0" smtClean="0">
                <a:latin typeface="Georgia"/>
                <a:cs typeface="Georgia"/>
              </a:rPr>
              <a:t>2</a:t>
            </a:r>
            <a:endParaRPr sz="2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79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2676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00841" y="6490010"/>
            <a:ext cx="24447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1550"/>
              </a:lnSpc>
            </a:pPr>
            <a:fld id="{81D60167-4931-47E6-BA6A-407CBD079E47}" type="slidenum">
              <a:rPr sz="1300" dirty="0">
                <a:latin typeface="Georgia"/>
                <a:cs typeface="Georgia"/>
              </a:rPr>
              <a:t>25</a:t>
            </a:fld>
            <a:endParaRPr sz="13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15328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Ex</a:t>
            </a:r>
            <a:r>
              <a:rPr sz="3000" spc="-9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01:</a:t>
            </a:r>
            <a:endParaRPr sz="3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922" y="2194428"/>
            <a:ext cx="2449195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115">
              <a:lnSpc>
                <a:spcPts val="2865"/>
              </a:lnSpc>
              <a:spcBef>
                <a:spcPts val="100"/>
              </a:spcBef>
              <a:buFont typeface="Arial"/>
              <a:buChar char="○"/>
              <a:tabLst>
                <a:tab pos="424815" algn="l"/>
                <a:tab pos="425450" algn="l"/>
              </a:tabLst>
            </a:pPr>
            <a:r>
              <a:rPr sz="2400" dirty="0">
                <a:latin typeface="Georgia"/>
                <a:cs typeface="Georgia"/>
              </a:rPr>
              <a:t>5 + 9 + 7 +</a:t>
            </a:r>
            <a:r>
              <a:rPr sz="2400" spc="-1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8/4</a:t>
            </a:r>
            <a:endParaRPr sz="2400">
              <a:latin typeface="Georgia"/>
              <a:cs typeface="Georgia"/>
            </a:endParaRPr>
          </a:p>
          <a:p>
            <a:pPr marL="424815" indent="-412115">
              <a:lnSpc>
                <a:spcPts val="2850"/>
              </a:lnSpc>
              <a:buFont typeface="Arial"/>
              <a:buChar char="○"/>
              <a:tabLst>
                <a:tab pos="424815" algn="l"/>
                <a:tab pos="425450" algn="l"/>
              </a:tabLst>
            </a:pPr>
            <a:r>
              <a:rPr sz="2400" dirty="0">
                <a:latin typeface="Georgia"/>
                <a:cs typeface="Georgia"/>
              </a:rPr>
              <a:t>5 + 9 + 7 +</a:t>
            </a:r>
            <a:r>
              <a:rPr sz="2400" spc="-9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2</a:t>
            </a:r>
            <a:endParaRPr sz="2400">
              <a:latin typeface="Georgia"/>
              <a:cs typeface="Georgia"/>
            </a:endParaRPr>
          </a:p>
          <a:p>
            <a:pPr marL="424815" indent="-412115">
              <a:lnSpc>
                <a:spcPts val="2865"/>
              </a:lnSpc>
              <a:buFont typeface="Arial"/>
              <a:buChar char="○"/>
              <a:tabLst>
                <a:tab pos="424815" algn="l"/>
                <a:tab pos="425450" algn="l"/>
              </a:tabLst>
            </a:pPr>
            <a:r>
              <a:rPr sz="2400" spc="-5" dirty="0">
                <a:latin typeface="Georgia"/>
                <a:cs typeface="Georgia"/>
              </a:rPr>
              <a:t>23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2676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00841" y="6490010"/>
            <a:ext cx="24447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1550"/>
              </a:lnSpc>
            </a:pPr>
            <a:fld id="{81D60167-4931-47E6-BA6A-407CBD079E47}" type="slidenum">
              <a:rPr sz="1300" dirty="0">
                <a:latin typeface="Georgia"/>
                <a:cs typeface="Georgia"/>
              </a:rPr>
              <a:t>26</a:t>
            </a:fld>
            <a:endParaRPr sz="13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3" y="2050282"/>
            <a:ext cx="15817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Ex</a:t>
            </a:r>
            <a:r>
              <a:rPr sz="3000" spc="-9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02:</a:t>
            </a:r>
            <a:endParaRPr sz="30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223" y="2609204"/>
            <a:ext cx="278447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Font typeface="Arial"/>
              <a:buChar char="○"/>
              <a:tabLst>
                <a:tab pos="394335" algn="l"/>
                <a:tab pos="394970" algn="l"/>
              </a:tabLst>
            </a:pPr>
            <a:r>
              <a:rPr sz="2000" dirty="0">
                <a:latin typeface="Georgia"/>
                <a:cs typeface="Georgia"/>
              </a:rPr>
              <a:t>1 – 4 * </a:t>
            </a:r>
            <a:r>
              <a:rPr sz="2000" spc="-5" dirty="0">
                <a:latin typeface="Georgia"/>
                <a:cs typeface="Georgia"/>
              </a:rPr>
              <a:t>3/6 </a:t>
            </a:r>
            <a:r>
              <a:rPr sz="2000" dirty="0">
                <a:latin typeface="Georgia"/>
                <a:cs typeface="Georgia"/>
              </a:rPr>
              <a:t>–</a:t>
            </a:r>
            <a:r>
              <a:rPr sz="2000" spc="-1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pot(3,2)</a:t>
            </a:r>
            <a:endParaRPr sz="2000" dirty="0">
              <a:latin typeface="Georgia"/>
              <a:cs typeface="Georgi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○"/>
              <a:tabLst>
                <a:tab pos="394335" algn="l"/>
                <a:tab pos="394970" algn="l"/>
              </a:tabLst>
            </a:pPr>
            <a:r>
              <a:rPr sz="2000" dirty="0">
                <a:latin typeface="Georgia"/>
                <a:cs typeface="Georgia"/>
              </a:rPr>
              <a:t>1 – 4 * </a:t>
            </a:r>
            <a:r>
              <a:rPr sz="2000" spc="-5" dirty="0">
                <a:latin typeface="Georgia"/>
                <a:cs typeface="Georgia"/>
              </a:rPr>
              <a:t>3/6 </a:t>
            </a:r>
            <a:r>
              <a:rPr sz="2000" dirty="0">
                <a:latin typeface="Georgia"/>
                <a:cs typeface="Georgia"/>
              </a:rPr>
              <a:t>–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9</a:t>
            </a:r>
          </a:p>
          <a:p>
            <a:pPr marL="394335" indent="-381635">
              <a:lnSpc>
                <a:spcPct val="100000"/>
              </a:lnSpc>
              <a:buFont typeface="Arial"/>
              <a:buChar char="○"/>
              <a:tabLst>
                <a:tab pos="394335" algn="l"/>
                <a:tab pos="394970" algn="l"/>
              </a:tabLst>
            </a:pPr>
            <a:r>
              <a:rPr sz="2000" dirty="0">
                <a:latin typeface="Georgia"/>
                <a:cs typeface="Georgia"/>
              </a:rPr>
              <a:t>1 – </a:t>
            </a:r>
            <a:r>
              <a:rPr sz="2000" spc="-5" dirty="0">
                <a:latin typeface="Georgia"/>
                <a:cs typeface="Georgia"/>
              </a:rPr>
              <a:t>12/6 </a:t>
            </a:r>
            <a:r>
              <a:rPr sz="2000" dirty="0">
                <a:latin typeface="Georgia"/>
                <a:cs typeface="Georgia"/>
              </a:rPr>
              <a:t>–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9</a:t>
            </a:r>
          </a:p>
          <a:p>
            <a:pPr marL="394335" indent="-381635">
              <a:lnSpc>
                <a:spcPct val="100000"/>
              </a:lnSpc>
              <a:buFont typeface="Arial"/>
              <a:buChar char="○"/>
              <a:tabLst>
                <a:tab pos="394335" algn="l"/>
                <a:tab pos="394970" algn="l"/>
              </a:tabLst>
            </a:pPr>
            <a:r>
              <a:rPr sz="2000" dirty="0">
                <a:latin typeface="Georgia"/>
                <a:cs typeface="Georgia"/>
              </a:rPr>
              <a:t>1 – 2 –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9</a:t>
            </a:r>
          </a:p>
          <a:p>
            <a:pPr marL="394335" indent="-381635">
              <a:lnSpc>
                <a:spcPct val="100000"/>
              </a:lnSpc>
              <a:buFont typeface="Arial"/>
              <a:buChar char="○"/>
              <a:tabLst>
                <a:tab pos="394335" algn="l"/>
                <a:tab pos="394970" algn="l"/>
              </a:tabLst>
            </a:pPr>
            <a:r>
              <a:rPr sz="2000" dirty="0">
                <a:latin typeface="Georgia"/>
                <a:cs typeface="Georgia"/>
              </a:rPr>
              <a:t>–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10</a:t>
            </a:r>
            <a:endParaRPr sz="2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5776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2676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Exemplos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00841" y="6490010"/>
            <a:ext cx="24447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1550"/>
              </a:lnSpc>
            </a:pPr>
            <a:fld id="{81D60167-4931-47E6-BA6A-407CBD079E47}" type="slidenum">
              <a:rPr sz="1300" dirty="0">
                <a:latin typeface="Georgia"/>
                <a:cs typeface="Georgia"/>
              </a:rPr>
              <a:t>27</a:t>
            </a:fld>
            <a:endParaRPr sz="13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790" y="1839637"/>
            <a:ext cx="15792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Ex</a:t>
            </a:r>
            <a:r>
              <a:rPr sz="3000" spc="-9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03:</a:t>
            </a:r>
            <a:endParaRPr sz="30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0223" y="2514600"/>
            <a:ext cx="40239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Font typeface="Arial"/>
              <a:buChar char="○"/>
              <a:tabLst>
                <a:tab pos="394335" algn="l"/>
                <a:tab pos="394970" algn="l"/>
              </a:tabLst>
            </a:pPr>
            <a:r>
              <a:rPr sz="2000" spc="-5" dirty="0">
                <a:latin typeface="Georgia"/>
                <a:cs typeface="Georgia"/>
              </a:rPr>
              <a:t>pot(5,2) </a:t>
            </a:r>
            <a:r>
              <a:rPr sz="2000" dirty="0">
                <a:latin typeface="Georgia"/>
                <a:cs typeface="Georgia"/>
              </a:rPr>
              <a:t>– </a:t>
            </a:r>
            <a:r>
              <a:rPr sz="2000" spc="-5" dirty="0">
                <a:latin typeface="Georgia"/>
                <a:cs typeface="Georgia"/>
              </a:rPr>
              <a:t>4/2 </a:t>
            </a:r>
            <a:r>
              <a:rPr sz="2000" dirty="0">
                <a:latin typeface="Georgia"/>
                <a:cs typeface="Georgia"/>
              </a:rPr>
              <a:t>+ </a:t>
            </a:r>
            <a:r>
              <a:rPr sz="2000" spc="-5" dirty="0">
                <a:latin typeface="Georgia"/>
                <a:cs typeface="Georgia"/>
              </a:rPr>
              <a:t>rad(1 </a:t>
            </a:r>
            <a:r>
              <a:rPr sz="2000" dirty="0">
                <a:latin typeface="Georgia"/>
                <a:cs typeface="Georgia"/>
              </a:rPr>
              <a:t>+ 3 *</a:t>
            </a:r>
            <a:r>
              <a:rPr sz="2000" spc="-1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5)/2</a:t>
            </a:r>
            <a:endParaRPr sz="2000" dirty="0">
              <a:latin typeface="Georgia"/>
              <a:cs typeface="Georgi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○"/>
              <a:tabLst>
                <a:tab pos="394335" algn="l"/>
                <a:tab pos="394970" algn="l"/>
              </a:tabLst>
            </a:pPr>
            <a:r>
              <a:rPr sz="2000" spc="-5" dirty="0">
                <a:latin typeface="Georgia"/>
                <a:cs typeface="Georgia"/>
              </a:rPr>
              <a:t>pot(5,2) </a:t>
            </a:r>
            <a:r>
              <a:rPr sz="2000" dirty="0">
                <a:latin typeface="Georgia"/>
                <a:cs typeface="Georgia"/>
              </a:rPr>
              <a:t>– </a:t>
            </a:r>
            <a:r>
              <a:rPr sz="2000" spc="-5" dirty="0">
                <a:latin typeface="Georgia"/>
                <a:cs typeface="Georgia"/>
              </a:rPr>
              <a:t>4/2 </a:t>
            </a:r>
            <a:r>
              <a:rPr sz="2000" dirty="0">
                <a:latin typeface="Georgia"/>
                <a:cs typeface="Georgia"/>
              </a:rPr>
              <a:t>+ </a:t>
            </a:r>
            <a:r>
              <a:rPr sz="2000" spc="-5" dirty="0">
                <a:latin typeface="Georgia"/>
                <a:cs typeface="Georgia"/>
              </a:rPr>
              <a:t>rad(1 </a:t>
            </a:r>
            <a:r>
              <a:rPr sz="2000" dirty="0">
                <a:latin typeface="Georgia"/>
                <a:cs typeface="Georgia"/>
              </a:rPr>
              <a:t>+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15)/12</a:t>
            </a:r>
            <a:endParaRPr sz="2000" dirty="0">
              <a:latin typeface="Georgia"/>
              <a:cs typeface="Georgi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○"/>
              <a:tabLst>
                <a:tab pos="394335" algn="l"/>
                <a:tab pos="394970" algn="l"/>
              </a:tabLst>
            </a:pPr>
            <a:r>
              <a:rPr sz="2000" spc="-5" dirty="0">
                <a:latin typeface="Georgia"/>
                <a:cs typeface="Georgia"/>
              </a:rPr>
              <a:t>pot(5,2) </a:t>
            </a:r>
            <a:r>
              <a:rPr sz="2000" dirty="0">
                <a:latin typeface="Georgia"/>
                <a:cs typeface="Georgia"/>
              </a:rPr>
              <a:t>– </a:t>
            </a:r>
            <a:r>
              <a:rPr sz="2000" spc="-5" dirty="0">
                <a:latin typeface="Georgia"/>
                <a:cs typeface="Georgia"/>
              </a:rPr>
              <a:t>4/2 </a:t>
            </a:r>
            <a:r>
              <a:rPr sz="2000" dirty="0">
                <a:latin typeface="Georgia"/>
                <a:cs typeface="Georgia"/>
              </a:rPr>
              <a:t>+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rad(16)/12</a:t>
            </a:r>
            <a:endParaRPr sz="2000" dirty="0">
              <a:latin typeface="Georgia"/>
              <a:cs typeface="Georgi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○"/>
              <a:tabLst>
                <a:tab pos="394335" algn="l"/>
                <a:tab pos="394970" algn="l"/>
              </a:tabLst>
            </a:pPr>
            <a:r>
              <a:rPr sz="2000" spc="-5" dirty="0">
                <a:latin typeface="Georgia"/>
                <a:cs typeface="Georgia"/>
              </a:rPr>
              <a:t>25 </a:t>
            </a:r>
            <a:r>
              <a:rPr sz="2000" dirty="0">
                <a:latin typeface="Georgia"/>
                <a:cs typeface="Georgia"/>
              </a:rPr>
              <a:t>– </a:t>
            </a:r>
            <a:r>
              <a:rPr sz="2000" spc="-5" dirty="0">
                <a:latin typeface="Georgia"/>
                <a:cs typeface="Georgia"/>
              </a:rPr>
              <a:t>4/2 </a:t>
            </a:r>
            <a:r>
              <a:rPr sz="2000" dirty="0">
                <a:latin typeface="Georgia"/>
                <a:cs typeface="Georgia"/>
              </a:rPr>
              <a:t>+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4/2</a:t>
            </a:r>
            <a:endParaRPr sz="2000" dirty="0">
              <a:latin typeface="Georgia"/>
              <a:cs typeface="Georgia"/>
            </a:endParaRPr>
          </a:p>
          <a:p>
            <a:pPr marL="394335" indent="-381635">
              <a:lnSpc>
                <a:spcPct val="100000"/>
              </a:lnSpc>
              <a:buFont typeface="Arial"/>
              <a:buChar char="○"/>
              <a:tabLst>
                <a:tab pos="394335" algn="l"/>
                <a:tab pos="394970" algn="l"/>
              </a:tabLst>
            </a:pPr>
            <a:r>
              <a:rPr sz="2000" spc="-5" dirty="0">
                <a:latin typeface="Georgia"/>
                <a:cs typeface="Georgia"/>
              </a:rPr>
              <a:t>25 </a:t>
            </a:r>
            <a:r>
              <a:rPr sz="2000" dirty="0">
                <a:latin typeface="Georgia"/>
                <a:cs typeface="Georgia"/>
              </a:rPr>
              <a:t>– 2 +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2</a:t>
            </a:r>
          </a:p>
          <a:p>
            <a:pPr marL="394335" indent="-381635">
              <a:lnSpc>
                <a:spcPct val="100000"/>
              </a:lnSpc>
              <a:buFont typeface="Arial"/>
              <a:buChar char="○"/>
              <a:tabLst>
                <a:tab pos="394335" algn="l"/>
                <a:tab pos="394970" algn="l"/>
              </a:tabLst>
            </a:pPr>
            <a:r>
              <a:rPr sz="2000" spc="-5" dirty="0">
                <a:latin typeface="Georgia"/>
                <a:cs typeface="Georgia"/>
              </a:rPr>
              <a:t>25</a:t>
            </a:r>
            <a:endParaRPr sz="2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8749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3012"/>
            <a:ext cx="7467600" cy="756919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Operadores Lógicos</a:t>
            </a:r>
          </a:p>
        </p:txBody>
      </p:sp>
      <p:graphicFrame>
        <p:nvGraphicFramePr>
          <p:cNvPr id="75881" name="Group 105"/>
          <p:cNvGraphicFramePr>
            <a:graphicFrameLocks noGrp="1"/>
          </p:cNvGraphicFramePr>
          <p:nvPr>
            <p:ph type="body" idx="1"/>
          </p:nvPr>
        </p:nvGraphicFramePr>
        <p:xfrm>
          <a:off x="528638" y="1733550"/>
          <a:ext cx="6894514" cy="4132269"/>
        </p:xfrm>
        <a:graphic>
          <a:graphicData uri="http://schemas.openxmlformats.org/drawingml/2006/table">
            <a:tbl>
              <a:tblPr/>
              <a:tblGrid>
                <a:gridCol w="1378219"/>
                <a:gridCol w="1379929"/>
                <a:gridCol w="1378219"/>
                <a:gridCol w="1379928"/>
                <a:gridCol w="1378219"/>
              </a:tblGrid>
              <a:tr h="896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98493" marR="98493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8493" marR="98493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Arial" charset="0"/>
                        </a:rPr>
                        <a:t>&amp;&amp;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Arial" charset="0"/>
                        </a:rPr>
                        <a:t>(E)</a:t>
                      </a:r>
                    </a:p>
                  </a:txBody>
                  <a:tcPr marL="98493" marR="98493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Arial" charset="0"/>
                        </a:rPr>
                        <a:t>||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Arial" charset="0"/>
                        </a:rPr>
                        <a:t>(OU)</a:t>
                      </a:r>
                    </a:p>
                  </a:txBody>
                  <a:tcPr marL="98493" marR="98493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Arial" charset="0"/>
                        </a:rPr>
                        <a:t>! (A)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Arial" charset="0"/>
                        </a:rPr>
                        <a:t>(Não)</a:t>
                      </a:r>
                    </a:p>
                  </a:txBody>
                  <a:tcPr marL="98493" marR="98493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1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98493" marR="98493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98493" marR="98493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98493" marR="98493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98493" marR="98493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8493" marR="98493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7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98493" marR="98493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8493" marR="98493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8493" marR="98493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98493" marR="98493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8493" marR="98493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9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8493" marR="98493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98493" marR="98493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8493" marR="98493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98493" marR="98493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98493" marR="98493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7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8493" marR="98493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8493" marR="98493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8493" marR="98493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98493" marR="98493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marL="98493" marR="98493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Espaço Reservado para Data 3"/>
          <p:cNvSpPr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92EECEB7-C1BF-4325-B780-8DB2935B2839}" type="datetime1">
              <a:rPr lang="pt-BR"/>
              <a:pPr>
                <a:defRPr/>
              </a:pPr>
              <a:t>21/08/2019</a:t>
            </a:fld>
            <a:endParaRPr lang="pt-BR"/>
          </a:p>
        </p:txBody>
      </p:sp>
      <p:sp>
        <p:nvSpPr>
          <p:cNvPr id="42" name="Espaço Reservado para Número de Slide 5"/>
          <p:cNvSpPr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A4F662E-1C03-4C92-A19E-4AE1D2D7429E}" type="slidenum">
              <a:rPr lang="pt-BR" altLang="pt-BR" sz="1400">
                <a:latin typeface="Arial" panose="020B0604020202020204" pitchFamily="34" charset="0"/>
              </a:rPr>
              <a:pPr eaLnBrk="1" hangingPunct="1"/>
              <a:t>28</a:t>
            </a:fld>
            <a:endParaRPr lang="pt-BR" altLang="pt-BR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4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3376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Exercício</a:t>
            </a:r>
            <a:r>
              <a:rPr spc="-95" dirty="0"/>
              <a:t> </a:t>
            </a:r>
            <a:r>
              <a:rPr spc="-5" dirty="0"/>
              <a:t>04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00841" y="6490010"/>
            <a:ext cx="24447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1550"/>
              </a:lnSpc>
            </a:pPr>
            <a:fld id="{81D60167-4931-47E6-BA6A-407CBD079E47}" type="slidenum">
              <a:rPr sz="1300" dirty="0">
                <a:latin typeface="Georgia"/>
                <a:cs typeface="Georgia"/>
              </a:rPr>
              <a:t>29</a:t>
            </a:fld>
            <a:endParaRPr sz="13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7885430" cy="2671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 algn="just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Supondo que A, B, </a:t>
            </a:r>
            <a:r>
              <a:rPr sz="3000" dirty="0">
                <a:latin typeface="Georgia"/>
                <a:cs typeface="Georgia"/>
              </a:rPr>
              <a:t>C </a:t>
            </a:r>
            <a:r>
              <a:rPr sz="3000" spc="-5" dirty="0">
                <a:latin typeface="Georgia"/>
                <a:cs typeface="Georgia"/>
              </a:rPr>
              <a:t>são variáveis de tipo  </a:t>
            </a:r>
            <a:r>
              <a:rPr sz="3000" spc="-10" dirty="0">
                <a:latin typeface="Georgia"/>
                <a:cs typeface="Georgia"/>
              </a:rPr>
              <a:t>inteiro, </a:t>
            </a:r>
            <a:r>
              <a:rPr sz="3000" spc="-5" dirty="0">
                <a:latin typeface="Georgia"/>
                <a:cs typeface="Georgia"/>
              </a:rPr>
              <a:t>com valores </a:t>
            </a:r>
            <a:r>
              <a:rPr sz="3000" spc="-10" dirty="0">
                <a:latin typeface="Georgia"/>
                <a:cs typeface="Georgia"/>
              </a:rPr>
              <a:t>iguais </a:t>
            </a:r>
            <a:r>
              <a:rPr sz="3000" dirty="0">
                <a:latin typeface="Georgia"/>
                <a:cs typeface="Georgia"/>
              </a:rPr>
              <a:t>a </a:t>
            </a:r>
            <a:r>
              <a:rPr sz="3000" spc="-5" dirty="0">
                <a:latin typeface="Georgia"/>
                <a:cs typeface="Georgia"/>
              </a:rPr>
              <a:t>5, 10 </a:t>
            </a:r>
            <a:r>
              <a:rPr sz="3000" dirty="0">
                <a:latin typeface="Georgia"/>
                <a:cs typeface="Georgia"/>
              </a:rPr>
              <a:t>e </a:t>
            </a:r>
            <a:r>
              <a:rPr sz="3000" spc="-5" dirty="0">
                <a:latin typeface="Georgia"/>
                <a:cs typeface="Georgia"/>
              </a:rPr>
              <a:t>-8,  respectivamente, </a:t>
            </a:r>
            <a:r>
              <a:rPr sz="3000" dirty="0">
                <a:latin typeface="Georgia"/>
                <a:cs typeface="Georgia"/>
              </a:rPr>
              <a:t>e </a:t>
            </a:r>
            <a:r>
              <a:rPr sz="3000" spc="-5" dirty="0">
                <a:latin typeface="Georgia"/>
                <a:cs typeface="Georgia"/>
              </a:rPr>
              <a:t>uma variável real D,</a:t>
            </a:r>
            <a:r>
              <a:rPr sz="3000" spc="-8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com  valor de 1,5, quais os resultados das  expressões </a:t>
            </a:r>
            <a:r>
              <a:rPr sz="3000" spc="-10" dirty="0">
                <a:latin typeface="Georgia"/>
                <a:cs typeface="Georgia"/>
              </a:rPr>
              <a:t>aritméticas </a:t>
            </a:r>
            <a:r>
              <a:rPr sz="3000" dirty="0">
                <a:latin typeface="Georgia"/>
                <a:cs typeface="Georgia"/>
              </a:rPr>
              <a:t>a</a:t>
            </a:r>
            <a:r>
              <a:rPr sz="3000" spc="-2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seguir?</a:t>
            </a:r>
            <a:endParaRPr sz="3000" dirty="0">
              <a:latin typeface="Georgia"/>
              <a:cs typeface="Georgia"/>
            </a:endParaRPr>
          </a:p>
          <a:p>
            <a:pPr marL="928369" lvl="1" indent="-412750" algn="just">
              <a:lnSpc>
                <a:spcPts val="2865"/>
              </a:lnSpc>
              <a:spcBef>
                <a:spcPts val="20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dirty="0">
                <a:latin typeface="Georgia"/>
                <a:cs typeface="Georgia"/>
              </a:rPr>
              <a:t>2 * A </a:t>
            </a:r>
            <a:r>
              <a:rPr sz="2400" spc="-5" dirty="0">
                <a:latin typeface="Georgia"/>
                <a:cs typeface="Georgia"/>
              </a:rPr>
              <a:t>mod </a:t>
            </a:r>
            <a:r>
              <a:rPr sz="2400" dirty="0">
                <a:latin typeface="Georgia"/>
                <a:cs typeface="Georgia"/>
              </a:rPr>
              <a:t>3 –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dirty="0" smtClean="0">
                <a:latin typeface="Georgia"/>
                <a:cs typeface="Georgia"/>
              </a:rPr>
              <a:t>C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37515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Pseudocódigo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046" y="2362200"/>
            <a:ext cx="6863715" cy="259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8369" lvl="1" indent="-412750">
              <a:lnSpc>
                <a:spcPts val="2865"/>
              </a:lnSpc>
              <a:spcBef>
                <a:spcPts val="20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 smtClean="0">
                <a:latin typeface="Georgia"/>
                <a:cs typeface="Georgia"/>
              </a:rPr>
              <a:t>Dados 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Informação</a:t>
            </a:r>
            <a:endParaRPr sz="2400" dirty="0">
              <a:latin typeface="Georgia"/>
              <a:cs typeface="Georgia"/>
            </a:endParaRP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Tipos de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Dados;</a:t>
            </a:r>
            <a:endParaRPr sz="2400" dirty="0">
              <a:latin typeface="Georgia"/>
              <a:cs typeface="Georgia"/>
            </a:endParaRP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Variáveis 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Constantes;</a:t>
            </a:r>
            <a:endParaRPr sz="2400" dirty="0">
              <a:latin typeface="Georgia"/>
              <a:cs typeface="Georgia"/>
            </a:endParaRP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Expressões Aritméticas 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Lógicas;</a:t>
            </a:r>
            <a:endParaRPr sz="2400" dirty="0">
              <a:latin typeface="Georgia"/>
              <a:cs typeface="Georgia"/>
            </a:endParaRP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Algoritmo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Estruturado;</a:t>
            </a:r>
            <a:endParaRPr sz="2400" dirty="0">
              <a:latin typeface="Georgia"/>
              <a:cs typeface="Georgia"/>
            </a:endParaRP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Comando de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atribuição;</a:t>
            </a:r>
            <a:endParaRPr sz="2400" dirty="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Comandos de Entrada 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Saída.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5212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Expressões</a:t>
            </a:r>
            <a:r>
              <a:rPr spc="-90" dirty="0"/>
              <a:t> </a:t>
            </a:r>
            <a:r>
              <a:rPr spc="-5" dirty="0"/>
              <a:t>Lógicas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00841" y="6490010"/>
            <a:ext cx="24447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1550"/>
              </a:lnSpc>
            </a:pPr>
            <a:fld id="{81D60167-4931-47E6-BA6A-407CBD079E47}" type="slidenum">
              <a:rPr sz="1300" dirty="0">
                <a:latin typeface="Georgia"/>
                <a:cs typeface="Georgia"/>
              </a:rPr>
              <a:t>30</a:t>
            </a:fld>
            <a:endParaRPr sz="13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7943850" cy="292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Denominamos expressão lógica </a:t>
            </a:r>
            <a:r>
              <a:rPr sz="3000" spc="-10" dirty="0">
                <a:latin typeface="Georgia"/>
                <a:cs typeface="Georgia"/>
              </a:rPr>
              <a:t>aquela </a:t>
            </a:r>
            <a:r>
              <a:rPr sz="3000" spc="-5" dirty="0">
                <a:latin typeface="Georgia"/>
                <a:cs typeface="Georgia"/>
              </a:rPr>
              <a:t>cujos  operadores são lógicos ou relacionais </a:t>
            </a:r>
            <a:r>
              <a:rPr sz="3000" dirty="0">
                <a:latin typeface="Georgia"/>
                <a:cs typeface="Georgia"/>
              </a:rPr>
              <a:t>e </a:t>
            </a:r>
            <a:r>
              <a:rPr sz="3000" spc="-5" dirty="0">
                <a:latin typeface="Georgia"/>
                <a:cs typeface="Georgia"/>
              </a:rPr>
              <a:t>cujos  operandos são relações ou variáveis ou  constantes do tipo</a:t>
            </a:r>
            <a:r>
              <a:rPr sz="3000" spc="-1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lógico.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415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Operadores Lógicos</a:t>
            </a:r>
            <a:r>
              <a:rPr sz="3000" spc="-1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Básicos</a:t>
            </a:r>
            <a:endParaRPr sz="30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52120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Expressões</a:t>
            </a:r>
            <a:r>
              <a:rPr spc="-90" dirty="0"/>
              <a:t> </a:t>
            </a:r>
            <a:r>
              <a:rPr spc="-5" dirty="0"/>
              <a:t>Lógicas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00841" y="6490010"/>
            <a:ext cx="244475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1550"/>
              </a:lnSpc>
            </a:pPr>
            <a:fld id="{81D60167-4931-47E6-BA6A-407CBD079E47}" type="slidenum">
              <a:rPr sz="1300" dirty="0">
                <a:latin typeface="Georgia"/>
                <a:cs typeface="Georgia"/>
              </a:rPr>
              <a:t>31</a:t>
            </a:fld>
            <a:endParaRPr sz="13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39389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Operadores</a:t>
            </a:r>
            <a:r>
              <a:rPr sz="3000" spc="-8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Lógicos:</a:t>
            </a:r>
            <a:endParaRPr sz="30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735" y="2487557"/>
          <a:ext cx="7239000" cy="3209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5847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latin typeface="Georgia"/>
                          <a:cs typeface="Georgia"/>
                        </a:rPr>
                        <a:t>Operador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B9756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latin typeface="Georgia"/>
                          <a:cs typeface="Georgia"/>
                        </a:rPr>
                        <a:t>Função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B975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" dirty="0">
                          <a:latin typeface="Georgia"/>
                          <a:cs typeface="Georgia"/>
                        </a:rPr>
                        <a:t>Exemplos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B97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5847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==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Igual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3==3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x==y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!=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Diferente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10!=8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n!=m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&gt;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Maior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5&gt;3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A&gt;B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&gt;=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Maior ou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Igual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5&gt;=3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A&gt;=B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&lt;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Menor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2&lt;9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x1&lt;x2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&lt;=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Menor ou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" dirty="0">
                          <a:latin typeface="Georgia"/>
                          <a:cs typeface="Georgia"/>
                        </a:rPr>
                        <a:t>Igual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2&lt;=9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" dirty="0">
                          <a:latin typeface="Georgia"/>
                          <a:cs typeface="Georgia"/>
                        </a:rPr>
                        <a:t>x1&lt;=x2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4832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Definição </a:t>
            </a:r>
            <a:r>
              <a:rPr dirty="0"/>
              <a:t>-</a:t>
            </a:r>
            <a:r>
              <a:rPr spc="-95" dirty="0"/>
              <a:t> </a:t>
            </a:r>
            <a:r>
              <a:rPr spc="-5" dirty="0"/>
              <a:t>Dados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7145020" cy="309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São fatos que podem ser gravados </a:t>
            </a:r>
            <a:r>
              <a:rPr sz="3000" dirty="0">
                <a:latin typeface="Georgia"/>
                <a:cs typeface="Georgia"/>
              </a:rPr>
              <a:t>e </a:t>
            </a:r>
            <a:r>
              <a:rPr sz="3000" spc="-5" dirty="0">
                <a:latin typeface="Georgia"/>
                <a:cs typeface="Georgia"/>
              </a:rPr>
              <a:t>que  possuem um significado</a:t>
            </a:r>
            <a:r>
              <a:rPr sz="3000" spc="-2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implícito,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415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Exemplo:</a:t>
            </a:r>
            <a:endParaRPr sz="300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spcBef>
                <a:spcPts val="25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07 de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Setembro;</a:t>
            </a:r>
            <a:endParaRPr sz="2400">
              <a:latin typeface="Georgia"/>
              <a:cs typeface="Georgia"/>
            </a:endParaRP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56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Kg;</a:t>
            </a:r>
            <a:endParaRPr sz="240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1,60m.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2541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Definição </a:t>
            </a:r>
            <a:r>
              <a:rPr dirty="0"/>
              <a:t>-</a:t>
            </a:r>
            <a:r>
              <a:rPr spc="-95" dirty="0"/>
              <a:t> </a:t>
            </a:r>
            <a:r>
              <a:rPr spc="-5" dirty="0"/>
              <a:t>Informação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7545070" cy="309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São coleções de dados com um significado  implícito;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415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Exemplos:</a:t>
            </a:r>
            <a:endParaRPr sz="300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spcBef>
                <a:spcPts val="25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dirty="0">
                <a:latin typeface="Georgia"/>
                <a:cs typeface="Georgia"/>
              </a:rPr>
              <a:t>7 </a:t>
            </a:r>
            <a:r>
              <a:rPr sz="2400" spc="-5" dirty="0">
                <a:latin typeface="Georgia"/>
                <a:cs typeface="Georgia"/>
              </a:rPr>
              <a:t>de Setembro </a:t>
            </a:r>
            <a:r>
              <a:rPr sz="2400" dirty="0">
                <a:latin typeface="Georgia"/>
                <a:cs typeface="Georgia"/>
              </a:rPr>
              <a:t>é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feriado;</a:t>
            </a:r>
            <a:endParaRPr sz="2400">
              <a:latin typeface="Georgia"/>
              <a:cs typeface="Georgia"/>
            </a:endParaRP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moça pesa 56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Kg;</a:t>
            </a:r>
            <a:endParaRPr sz="240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dirty="0">
                <a:latin typeface="Georgia"/>
                <a:cs typeface="Georgia"/>
              </a:rPr>
              <a:t>O </a:t>
            </a:r>
            <a:r>
              <a:rPr sz="2400" spc="-5" dirty="0">
                <a:latin typeface="Georgia"/>
                <a:cs typeface="Georgia"/>
              </a:rPr>
              <a:t>rapaz mede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1,60m.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4161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Tipos </a:t>
            </a:r>
            <a:r>
              <a:rPr spc="-5" dirty="0"/>
              <a:t>de</a:t>
            </a:r>
            <a:r>
              <a:rPr spc="-85" dirty="0"/>
              <a:t> </a:t>
            </a:r>
            <a:r>
              <a:rPr spc="-5" dirty="0"/>
              <a:t>Dados</a:t>
            </a:r>
          </a:p>
        </p:txBody>
      </p:sp>
      <p:sp>
        <p:nvSpPr>
          <p:cNvPr id="3" name="object 3"/>
          <p:cNvSpPr/>
          <p:nvPr/>
        </p:nvSpPr>
        <p:spPr>
          <a:xfrm>
            <a:off x="1305022" y="2263795"/>
            <a:ext cx="2943225" cy="1877695"/>
          </a:xfrm>
          <a:custGeom>
            <a:avLst/>
            <a:gdLst/>
            <a:ahLst/>
            <a:cxnLst/>
            <a:rect l="l" t="t" r="r" b="b"/>
            <a:pathLst>
              <a:path w="2943225" h="1877695">
                <a:moveTo>
                  <a:pt x="2630044" y="1877696"/>
                </a:moveTo>
                <a:lnTo>
                  <a:pt x="312954" y="1877696"/>
                </a:lnTo>
                <a:lnTo>
                  <a:pt x="266708" y="1874302"/>
                </a:lnTo>
                <a:lnTo>
                  <a:pt x="222569" y="1864445"/>
                </a:lnTo>
                <a:lnTo>
                  <a:pt x="181020" y="1848607"/>
                </a:lnTo>
                <a:lnTo>
                  <a:pt x="142547" y="1827275"/>
                </a:lnTo>
                <a:lnTo>
                  <a:pt x="107633" y="1800930"/>
                </a:lnTo>
                <a:lnTo>
                  <a:pt x="76762" y="1770059"/>
                </a:lnTo>
                <a:lnTo>
                  <a:pt x="50418" y="1735145"/>
                </a:lnTo>
                <a:lnTo>
                  <a:pt x="29086" y="1696673"/>
                </a:lnTo>
                <a:lnTo>
                  <a:pt x="13250" y="1655126"/>
                </a:lnTo>
                <a:lnTo>
                  <a:pt x="3393" y="1610989"/>
                </a:lnTo>
                <a:lnTo>
                  <a:pt x="0" y="1564746"/>
                </a:lnTo>
                <a:lnTo>
                  <a:pt x="0" y="312949"/>
                </a:lnTo>
                <a:lnTo>
                  <a:pt x="3393" y="266704"/>
                </a:lnTo>
                <a:lnTo>
                  <a:pt x="13250" y="222566"/>
                </a:lnTo>
                <a:lnTo>
                  <a:pt x="29086" y="181018"/>
                </a:lnTo>
                <a:lnTo>
                  <a:pt x="50418" y="142546"/>
                </a:lnTo>
                <a:lnTo>
                  <a:pt x="76762" y="107632"/>
                </a:lnTo>
                <a:lnTo>
                  <a:pt x="107633" y="76762"/>
                </a:lnTo>
                <a:lnTo>
                  <a:pt x="142547" y="50418"/>
                </a:lnTo>
                <a:lnTo>
                  <a:pt x="181020" y="29086"/>
                </a:lnTo>
                <a:lnTo>
                  <a:pt x="222569" y="13250"/>
                </a:lnTo>
                <a:lnTo>
                  <a:pt x="266708" y="3393"/>
                </a:lnTo>
                <a:lnTo>
                  <a:pt x="312954" y="0"/>
                </a:lnTo>
                <a:lnTo>
                  <a:pt x="2630044" y="0"/>
                </a:lnTo>
                <a:lnTo>
                  <a:pt x="2679296" y="3898"/>
                </a:lnTo>
                <a:lnTo>
                  <a:pt x="2726890" y="15362"/>
                </a:lnTo>
                <a:lnTo>
                  <a:pt x="2771987" y="34043"/>
                </a:lnTo>
                <a:lnTo>
                  <a:pt x="2813743" y="59592"/>
                </a:lnTo>
                <a:lnTo>
                  <a:pt x="2851319" y="91662"/>
                </a:lnTo>
                <a:lnTo>
                  <a:pt x="2883394" y="129245"/>
                </a:lnTo>
                <a:lnTo>
                  <a:pt x="2908947" y="171006"/>
                </a:lnTo>
                <a:lnTo>
                  <a:pt x="2927630" y="216105"/>
                </a:lnTo>
                <a:lnTo>
                  <a:pt x="2939095" y="263699"/>
                </a:lnTo>
                <a:lnTo>
                  <a:pt x="2942994" y="312949"/>
                </a:lnTo>
                <a:lnTo>
                  <a:pt x="2942994" y="1564746"/>
                </a:lnTo>
                <a:lnTo>
                  <a:pt x="2939600" y="1610989"/>
                </a:lnTo>
                <a:lnTo>
                  <a:pt x="2929743" y="1655126"/>
                </a:lnTo>
                <a:lnTo>
                  <a:pt x="2913905" y="1696673"/>
                </a:lnTo>
                <a:lnTo>
                  <a:pt x="2892572" y="1735145"/>
                </a:lnTo>
                <a:lnTo>
                  <a:pt x="2866228" y="1770059"/>
                </a:lnTo>
                <a:lnTo>
                  <a:pt x="2835357" y="1800930"/>
                </a:lnTo>
                <a:lnTo>
                  <a:pt x="2800443" y="1827275"/>
                </a:lnTo>
                <a:lnTo>
                  <a:pt x="2761970" y="1848607"/>
                </a:lnTo>
                <a:lnTo>
                  <a:pt x="2720424" y="1864445"/>
                </a:lnTo>
                <a:lnTo>
                  <a:pt x="2676287" y="1874302"/>
                </a:lnTo>
                <a:lnTo>
                  <a:pt x="2630044" y="1877696"/>
                </a:lnTo>
                <a:close/>
              </a:path>
            </a:pathLst>
          </a:custGeom>
          <a:solidFill>
            <a:srgbClr val="6B97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5022" y="2263795"/>
            <a:ext cx="2943225" cy="1877695"/>
          </a:xfrm>
          <a:custGeom>
            <a:avLst/>
            <a:gdLst/>
            <a:ahLst/>
            <a:cxnLst/>
            <a:rect l="l" t="t" r="r" b="b"/>
            <a:pathLst>
              <a:path w="2943225" h="1877695">
                <a:moveTo>
                  <a:pt x="0" y="312949"/>
                </a:moveTo>
                <a:lnTo>
                  <a:pt x="3393" y="266704"/>
                </a:lnTo>
                <a:lnTo>
                  <a:pt x="13250" y="222566"/>
                </a:lnTo>
                <a:lnTo>
                  <a:pt x="29086" y="181018"/>
                </a:lnTo>
                <a:lnTo>
                  <a:pt x="50418" y="142546"/>
                </a:lnTo>
                <a:lnTo>
                  <a:pt x="76762" y="107632"/>
                </a:lnTo>
                <a:lnTo>
                  <a:pt x="107633" y="76762"/>
                </a:lnTo>
                <a:lnTo>
                  <a:pt x="142547" y="50418"/>
                </a:lnTo>
                <a:lnTo>
                  <a:pt x="181020" y="29086"/>
                </a:lnTo>
                <a:lnTo>
                  <a:pt x="222569" y="13250"/>
                </a:lnTo>
                <a:lnTo>
                  <a:pt x="266708" y="3393"/>
                </a:lnTo>
                <a:lnTo>
                  <a:pt x="312954" y="0"/>
                </a:lnTo>
                <a:lnTo>
                  <a:pt x="2630044" y="0"/>
                </a:lnTo>
                <a:lnTo>
                  <a:pt x="2679296" y="3898"/>
                </a:lnTo>
                <a:lnTo>
                  <a:pt x="2726890" y="15362"/>
                </a:lnTo>
                <a:lnTo>
                  <a:pt x="2771987" y="34043"/>
                </a:lnTo>
                <a:lnTo>
                  <a:pt x="2813743" y="59592"/>
                </a:lnTo>
                <a:lnTo>
                  <a:pt x="2851319" y="91662"/>
                </a:lnTo>
                <a:lnTo>
                  <a:pt x="2883394" y="129245"/>
                </a:lnTo>
                <a:lnTo>
                  <a:pt x="2908947" y="171006"/>
                </a:lnTo>
                <a:lnTo>
                  <a:pt x="2927630" y="216105"/>
                </a:lnTo>
                <a:lnTo>
                  <a:pt x="2939095" y="263699"/>
                </a:lnTo>
                <a:lnTo>
                  <a:pt x="2942994" y="312949"/>
                </a:lnTo>
                <a:lnTo>
                  <a:pt x="2942994" y="1564746"/>
                </a:lnTo>
                <a:lnTo>
                  <a:pt x="2939600" y="1610989"/>
                </a:lnTo>
                <a:lnTo>
                  <a:pt x="2929743" y="1655126"/>
                </a:lnTo>
                <a:lnTo>
                  <a:pt x="2913905" y="1696672"/>
                </a:lnTo>
                <a:lnTo>
                  <a:pt x="2892572" y="1735145"/>
                </a:lnTo>
                <a:lnTo>
                  <a:pt x="2866228" y="1770059"/>
                </a:lnTo>
                <a:lnTo>
                  <a:pt x="2835357" y="1800930"/>
                </a:lnTo>
                <a:lnTo>
                  <a:pt x="2800443" y="1827274"/>
                </a:lnTo>
                <a:lnTo>
                  <a:pt x="2761970" y="1848607"/>
                </a:lnTo>
                <a:lnTo>
                  <a:pt x="2720424" y="1864445"/>
                </a:lnTo>
                <a:lnTo>
                  <a:pt x="2676287" y="1874302"/>
                </a:lnTo>
                <a:lnTo>
                  <a:pt x="2630044" y="1877696"/>
                </a:lnTo>
                <a:lnTo>
                  <a:pt x="312954" y="1877696"/>
                </a:lnTo>
                <a:lnTo>
                  <a:pt x="266708" y="1874302"/>
                </a:lnTo>
                <a:lnTo>
                  <a:pt x="222569" y="1864445"/>
                </a:lnTo>
                <a:lnTo>
                  <a:pt x="181020" y="1848607"/>
                </a:lnTo>
                <a:lnTo>
                  <a:pt x="142547" y="1827274"/>
                </a:lnTo>
                <a:lnTo>
                  <a:pt x="107633" y="1800930"/>
                </a:lnTo>
                <a:lnTo>
                  <a:pt x="76762" y="1770059"/>
                </a:lnTo>
                <a:lnTo>
                  <a:pt x="50418" y="1735145"/>
                </a:lnTo>
                <a:lnTo>
                  <a:pt x="29086" y="1696672"/>
                </a:lnTo>
                <a:lnTo>
                  <a:pt x="13250" y="1655126"/>
                </a:lnTo>
                <a:lnTo>
                  <a:pt x="3393" y="1610989"/>
                </a:lnTo>
                <a:lnTo>
                  <a:pt x="0" y="1564746"/>
                </a:lnTo>
                <a:lnTo>
                  <a:pt x="0" y="31294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62198" y="2798855"/>
            <a:ext cx="2225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Georgia"/>
                <a:cs typeface="Georgia"/>
              </a:rPr>
              <a:t>Inteiro</a:t>
            </a:r>
            <a:endParaRPr sz="48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5022" y="4626740"/>
            <a:ext cx="2943225" cy="1877695"/>
          </a:xfrm>
          <a:custGeom>
            <a:avLst/>
            <a:gdLst/>
            <a:ahLst/>
            <a:cxnLst/>
            <a:rect l="l" t="t" r="r" b="b"/>
            <a:pathLst>
              <a:path w="2943225" h="1877695">
                <a:moveTo>
                  <a:pt x="2630044" y="1877696"/>
                </a:moveTo>
                <a:lnTo>
                  <a:pt x="312954" y="1877696"/>
                </a:lnTo>
                <a:lnTo>
                  <a:pt x="266708" y="1874302"/>
                </a:lnTo>
                <a:lnTo>
                  <a:pt x="222569" y="1864445"/>
                </a:lnTo>
                <a:lnTo>
                  <a:pt x="181020" y="1848607"/>
                </a:lnTo>
                <a:lnTo>
                  <a:pt x="142547" y="1827275"/>
                </a:lnTo>
                <a:lnTo>
                  <a:pt x="107633" y="1800930"/>
                </a:lnTo>
                <a:lnTo>
                  <a:pt x="76762" y="1770059"/>
                </a:lnTo>
                <a:lnTo>
                  <a:pt x="50418" y="1735145"/>
                </a:lnTo>
                <a:lnTo>
                  <a:pt x="29086" y="1696673"/>
                </a:lnTo>
                <a:lnTo>
                  <a:pt x="13250" y="1655126"/>
                </a:lnTo>
                <a:lnTo>
                  <a:pt x="3393" y="1610989"/>
                </a:lnTo>
                <a:lnTo>
                  <a:pt x="0" y="1564746"/>
                </a:lnTo>
                <a:lnTo>
                  <a:pt x="0" y="312949"/>
                </a:lnTo>
                <a:lnTo>
                  <a:pt x="3393" y="266706"/>
                </a:lnTo>
                <a:lnTo>
                  <a:pt x="13250" y="222570"/>
                </a:lnTo>
                <a:lnTo>
                  <a:pt x="29086" y="181023"/>
                </a:lnTo>
                <a:lnTo>
                  <a:pt x="50418" y="142550"/>
                </a:lnTo>
                <a:lnTo>
                  <a:pt x="76762" y="107636"/>
                </a:lnTo>
                <a:lnTo>
                  <a:pt x="107633" y="76765"/>
                </a:lnTo>
                <a:lnTo>
                  <a:pt x="142547" y="50421"/>
                </a:lnTo>
                <a:lnTo>
                  <a:pt x="181020" y="29088"/>
                </a:lnTo>
                <a:lnTo>
                  <a:pt x="222569" y="13250"/>
                </a:lnTo>
                <a:lnTo>
                  <a:pt x="266708" y="3393"/>
                </a:lnTo>
                <a:lnTo>
                  <a:pt x="312954" y="0"/>
                </a:lnTo>
                <a:lnTo>
                  <a:pt x="2630044" y="0"/>
                </a:lnTo>
                <a:lnTo>
                  <a:pt x="2679296" y="3898"/>
                </a:lnTo>
                <a:lnTo>
                  <a:pt x="2726890" y="15363"/>
                </a:lnTo>
                <a:lnTo>
                  <a:pt x="2771987" y="34046"/>
                </a:lnTo>
                <a:lnTo>
                  <a:pt x="2813743" y="59599"/>
                </a:lnTo>
                <a:lnTo>
                  <a:pt x="2851319" y="91674"/>
                </a:lnTo>
                <a:lnTo>
                  <a:pt x="2883394" y="129250"/>
                </a:lnTo>
                <a:lnTo>
                  <a:pt x="2908947" y="171007"/>
                </a:lnTo>
                <a:lnTo>
                  <a:pt x="2927630" y="216103"/>
                </a:lnTo>
                <a:lnTo>
                  <a:pt x="2939095" y="263697"/>
                </a:lnTo>
                <a:lnTo>
                  <a:pt x="2942994" y="312949"/>
                </a:lnTo>
                <a:lnTo>
                  <a:pt x="2942994" y="1564746"/>
                </a:lnTo>
                <a:lnTo>
                  <a:pt x="2939600" y="1610989"/>
                </a:lnTo>
                <a:lnTo>
                  <a:pt x="2929743" y="1655126"/>
                </a:lnTo>
                <a:lnTo>
                  <a:pt x="2913905" y="1696673"/>
                </a:lnTo>
                <a:lnTo>
                  <a:pt x="2892572" y="1735145"/>
                </a:lnTo>
                <a:lnTo>
                  <a:pt x="2866228" y="1770059"/>
                </a:lnTo>
                <a:lnTo>
                  <a:pt x="2835357" y="1800930"/>
                </a:lnTo>
                <a:lnTo>
                  <a:pt x="2800443" y="1827275"/>
                </a:lnTo>
                <a:lnTo>
                  <a:pt x="2761970" y="1848607"/>
                </a:lnTo>
                <a:lnTo>
                  <a:pt x="2720424" y="1864445"/>
                </a:lnTo>
                <a:lnTo>
                  <a:pt x="2676287" y="1874302"/>
                </a:lnTo>
                <a:lnTo>
                  <a:pt x="2630044" y="1877696"/>
                </a:lnTo>
                <a:close/>
              </a:path>
            </a:pathLst>
          </a:custGeom>
          <a:solidFill>
            <a:srgbClr val="44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5022" y="4626740"/>
            <a:ext cx="2943225" cy="1877695"/>
          </a:xfrm>
          <a:custGeom>
            <a:avLst/>
            <a:gdLst/>
            <a:ahLst/>
            <a:cxnLst/>
            <a:rect l="l" t="t" r="r" b="b"/>
            <a:pathLst>
              <a:path w="2943225" h="1877695">
                <a:moveTo>
                  <a:pt x="0" y="312949"/>
                </a:moveTo>
                <a:lnTo>
                  <a:pt x="3393" y="266706"/>
                </a:lnTo>
                <a:lnTo>
                  <a:pt x="13250" y="222570"/>
                </a:lnTo>
                <a:lnTo>
                  <a:pt x="29086" y="181023"/>
                </a:lnTo>
                <a:lnTo>
                  <a:pt x="50418" y="142550"/>
                </a:lnTo>
                <a:lnTo>
                  <a:pt x="76762" y="107636"/>
                </a:lnTo>
                <a:lnTo>
                  <a:pt x="107633" y="76765"/>
                </a:lnTo>
                <a:lnTo>
                  <a:pt x="142547" y="50421"/>
                </a:lnTo>
                <a:lnTo>
                  <a:pt x="181020" y="29088"/>
                </a:lnTo>
                <a:lnTo>
                  <a:pt x="222569" y="13250"/>
                </a:lnTo>
                <a:lnTo>
                  <a:pt x="266708" y="3393"/>
                </a:lnTo>
                <a:lnTo>
                  <a:pt x="312954" y="0"/>
                </a:lnTo>
                <a:lnTo>
                  <a:pt x="2630044" y="0"/>
                </a:lnTo>
                <a:lnTo>
                  <a:pt x="2679296" y="3898"/>
                </a:lnTo>
                <a:lnTo>
                  <a:pt x="2726890" y="15363"/>
                </a:lnTo>
                <a:lnTo>
                  <a:pt x="2771987" y="34046"/>
                </a:lnTo>
                <a:lnTo>
                  <a:pt x="2813743" y="59599"/>
                </a:lnTo>
                <a:lnTo>
                  <a:pt x="2851319" y="91674"/>
                </a:lnTo>
                <a:lnTo>
                  <a:pt x="2883394" y="129250"/>
                </a:lnTo>
                <a:lnTo>
                  <a:pt x="2908947" y="171007"/>
                </a:lnTo>
                <a:lnTo>
                  <a:pt x="2927630" y="216103"/>
                </a:lnTo>
                <a:lnTo>
                  <a:pt x="2939095" y="263697"/>
                </a:lnTo>
                <a:lnTo>
                  <a:pt x="2942994" y="312949"/>
                </a:lnTo>
                <a:lnTo>
                  <a:pt x="2942994" y="1564746"/>
                </a:lnTo>
                <a:lnTo>
                  <a:pt x="2939600" y="1610989"/>
                </a:lnTo>
                <a:lnTo>
                  <a:pt x="2929743" y="1655126"/>
                </a:lnTo>
                <a:lnTo>
                  <a:pt x="2913905" y="1696672"/>
                </a:lnTo>
                <a:lnTo>
                  <a:pt x="2892572" y="1735145"/>
                </a:lnTo>
                <a:lnTo>
                  <a:pt x="2866228" y="1770059"/>
                </a:lnTo>
                <a:lnTo>
                  <a:pt x="2835357" y="1800930"/>
                </a:lnTo>
                <a:lnTo>
                  <a:pt x="2800443" y="1827274"/>
                </a:lnTo>
                <a:lnTo>
                  <a:pt x="2761970" y="1848607"/>
                </a:lnTo>
                <a:lnTo>
                  <a:pt x="2720424" y="1864445"/>
                </a:lnTo>
                <a:lnTo>
                  <a:pt x="2676287" y="1874302"/>
                </a:lnTo>
                <a:lnTo>
                  <a:pt x="2630044" y="1877696"/>
                </a:lnTo>
                <a:lnTo>
                  <a:pt x="312954" y="1877696"/>
                </a:lnTo>
                <a:lnTo>
                  <a:pt x="266708" y="1874302"/>
                </a:lnTo>
                <a:lnTo>
                  <a:pt x="222569" y="1864445"/>
                </a:lnTo>
                <a:lnTo>
                  <a:pt x="181020" y="1848607"/>
                </a:lnTo>
                <a:lnTo>
                  <a:pt x="142547" y="1827274"/>
                </a:lnTo>
                <a:lnTo>
                  <a:pt x="107633" y="1800930"/>
                </a:lnTo>
                <a:lnTo>
                  <a:pt x="76762" y="1770059"/>
                </a:lnTo>
                <a:lnTo>
                  <a:pt x="50418" y="1735145"/>
                </a:lnTo>
                <a:lnTo>
                  <a:pt x="29086" y="1696672"/>
                </a:lnTo>
                <a:lnTo>
                  <a:pt x="13250" y="1655126"/>
                </a:lnTo>
                <a:lnTo>
                  <a:pt x="3393" y="1610989"/>
                </a:lnTo>
                <a:lnTo>
                  <a:pt x="0" y="1564746"/>
                </a:lnTo>
                <a:lnTo>
                  <a:pt x="0" y="31294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4328" y="5227770"/>
            <a:ext cx="2283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Georgia"/>
                <a:cs typeface="Georgia"/>
              </a:rPr>
              <a:t>Caracter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98390" y="4626740"/>
            <a:ext cx="2943225" cy="1877695"/>
          </a:xfrm>
          <a:custGeom>
            <a:avLst/>
            <a:gdLst/>
            <a:ahLst/>
            <a:cxnLst/>
            <a:rect l="l" t="t" r="r" b="b"/>
            <a:pathLst>
              <a:path w="2943225" h="1877695">
                <a:moveTo>
                  <a:pt x="2630044" y="1877696"/>
                </a:moveTo>
                <a:lnTo>
                  <a:pt x="312949" y="1877696"/>
                </a:lnTo>
                <a:lnTo>
                  <a:pt x="266706" y="1874302"/>
                </a:lnTo>
                <a:lnTo>
                  <a:pt x="222570" y="1864445"/>
                </a:lnTo>
                <a:lnTo>
                  <a:pt x="181023" y="1848607"/>
                </a:lnTo>
                <a:lnTo>
                  <a:pt x="142550" y="1827275"/>
                </a:lnTo>
                <a:lnTo>
                  <a:pt x="107636" y="1800930"/>
                </a:lnTo>
                <a:lnTo>
                  <a:pt x="76765" y="1770059"/>
                </a:lnTo>
                <a:lnTo>
                  <a:pt x="50421" y="1735145"/>
                </a:lnTo>
                <a:lnTo>
                  <a:pt x="29088" y="1696673"/>
                </a:lnTo>
                <a:lnTo>
                  <a:pt x="13250" y="1655126"/>
                </a:lnTo>
                <a:lnTo>
                  <a:pt x="3393" y="1610989"/>
                </a:lnTo>
                <a:lnTo>
                  <a:pt x="0" y="1564746"/>
                </a:lnTo>
                <a:lnTo>
                  <a:pt x="0" y="312949"/>
                </a:lnTo>
                <a:lnTo>
                  <a:pt x="3393" y="266706"/>
                </a:lnTo>
                <a:lnTo>
                  <a:pt x="13250" y="222570"/>
                </a:lnTo>
                <a:lnTo>
                  <a:pt x="29088" y="181023"/>
                </a:lnTo>
                <a:lnTo>
                  <a:pt x="50421" y="142550"/>
                </a:lnTo>
                <a:lnTo>
                  <a:pt x="76765" y="107636"/>
                </a:lnTo>
                <a:lnTo>
                  <a:pt x="107636" y="76765"/>
                </a:lnTo>
                <a:lnTo>
                  <a:pt x="142550" y="50421"/>
                </a:lnTo>
                <a:lnTo>
                  <a:pt x="181023" y="29088"/>
                </a:lnTo>
                <a:lnTo>
                  <a:pt x="222570" y="13250"/>
                </a:lnTo>
                <a:lnTo>
                  <a:pt x="266706" y="3393"/>
                </a:lnTo>
                <a:lnTo>
                  <a:pt x="312949" y="0"/>
                </a:lnTo>
                <a:lnTo>
                  <a:pt x="2630044" y="0"/>
                </a:lnTo>
                <a:lnTo>
                  <a:pt x="2679296" y="3898"/>
                </a:lnTo>
                <a:lnTo>
                  <a:pt x="2726890" y="15363"/>
                </a:lnTo>
                <a:lnTo>
                  <a:pt x="2771987" y="34046"/>
                </a:lnTo>
                <a:lnTo>
                  <a:pt x="2813743" y="59599"/>
                </a:lnTo>
                <a:lnTo>
                  <a:pt x="2851319" y="91674"/>
                </a:lnTo>
                <a:lnTo>
                  <a:pt x="2883394" y="129250"/>
                </a:lnTo>
                <a:lnTo>
                  <a:pt x="2908947" y="171007"/>
                </a:lnTo>
                <a:lnTo>
                  <a:pt x="2927630" y="216103"/>
                </a:lnTo>
                <a:lnTo>
                  <a:pt x="2939095" y="263697"/>
                </a:lnTo>
                <a:lnTo>
                  <a:pt x="2942994" y="312949"/>
                </a:lnTo>
                <a:lnTo>
                  <a:pt x="2942994" y="1564746"/>
                </a:lnTo>
                <a:lnTo>
                  <a:pt x="2939600" y="1610989"/>
                </a:lnTo>
                <a:lnTo>
                  <a:pt x="2929743" y="1655126"/>
                </a:lnTo>
                <a:lnTo>
                  <a:pt x="2913905" y="1696673"/>
                </a:lnTo>
                <a:lnTo>
                  <a:pt x="2892572" y="1735145"/>
                </a:lnTo>
                <a:lnTo>
                  <a:pt x="2866228" y="1770059"/>
                </a:lnTo>
                <a:lnTo>
                  <a:pt x="2835357" y="1800930"/>
                </a:lnTo>
                <a:lnTo>
                  <a:pt x="2800443" y="1827275"/>
                </a:lnTo>
                <a:lnTo>
                  <a:pt x="2761970" y="1848607"/>
                </a:lnTo>
                <a:lnTo>
                  <a:pt x="2720424" y="1864445"/>
                </a:lnTo>
                <a:lnTo>
                  <a:pt x="2676287" y="1874302"/>
                </a:lnTo>
                <a:lnTo>
                  <a:pt x="2630044" y="1877696"/>
                </a:lnTo>
                <a:close/>
              </a:path>
            </a:pathLst>
          </a:custGeom>
          <a:solidFill>
            <a:srgbClr val="4B1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98390" y="4626740"/>
            <a:ext cx="2943225" cy="1877695"/>
          </a:xfrm>
          <a:custGeom>
            <a:avLst/>
            <a:gdLst/>
            <a:ahLst/>
            <a:cxnLst/>
            <a:rect l="l" t="t" r="r" b="b"/>
            <a:pathLst>
              <a:path w="2943225" h="1877695">
                <a:moveTo>
                  <a:pt x="0" y="312949"/>
                </a:moveTo>
                <a:lnTo>
                  <a:pt x="3393" y="266706"/>
                </a:lnTo>
                <a:lnTo>
                  <a:pt x="13250" y="222570"/>
                </a:lnTo>
                <a:lnTo>
                  <a:pt x="29088" y="181023"/>
                </a:lnTo>
                <a:lnTo>
                  <a:pt x="50421" y="142550"/>
                </a:lnTo>
                <a:lnTo>
                  <a:pt x="76765" y="107636"/>
                </a:lnTo>
                <a:lnTo>
                  <a:pt x="107636" y="76765"/>
                </a:lnTo>
                <a:lnTo>
                  <a:pt x="142550" y="50421"/>
                </a:lnTo>
                <a:lnTo>
                  <a:pt x="181023" y="29088"/>
                </a:lnTo>
                <a:lnTo>
                  <a:pt x="222570" y="13250"/>
                </a:lnTo>
                <a:lnTo>
                  <a:pt x="266706" y="3393"/>
                </a:lnTo>
                <a:lnTo>
                  <a:pt x="312949" y="0"/>
                </a:lnTo>
                <a:lnTo>
                  <a:pt x="2630044" y="0"/>
                </a:lnTo>
                <a:lnTo>
                  <a:pt x="2679296" y="3898"/>
                </a:lnTo>
                <a:lnTo>
                  <a:pt x="2726890" y="15363"/>
                </a:lnTo>
                <a:lnTo>
                  <a:pt x="2771987" y="34046"/>
                </a:lnTo>
                <a:lnTo>
                  <a:pt x="2813743" y="59599"/>
                </a:lnTo>
                <a:lnTo>
                  <a:pt x="2851319" y="91674"/>
                </a:lnTo>
                <a:lnTo>
                  <a:pt x="2883394" y="129250"/>
                </a:lnTo>
                <a:lnTo>
                  <a:pt x="2908947" y="171007"/>
                </a:lnTo>
                <a:lnTo>
                  <a:pt x="2927630" y="216103"/>
                </a:lnTo>
                <a:lnTo>
                  <a:pt x="2939095" y="263697"/>
                </a:lnTo>
                <a:lnTo>
                  <a:pt x="2942994" y="312949"/>
                </a:lnTo>
                <a:lnTo>
                  <a:pt x="2942994" y="1564746"/>
                </a:lnTo>
                <a:lnTo>
                  <a:pt x="2939600" y="1610989"/>
                </a:lnTo>
                <a:lnTo>
                  <a:pt x="2929743" y="1655126"/>
                </a:lnTo>
                <a:lnTo>
                  <a:pt x="2913905" y="1696672"/>
                </a:lnTo>
                <a:lnTo>
                  <a:pt x="2892572" y="1735145"/>
                </a:lnTo>
                <a:lnTo>
                  <a:pt x="2866228" y="1770059"/>
                </a:lnTo>
                <a:lnTo>
                  <a:pt x="2835357" y="1800930"/>
                </a:lnTo>
                <a:lnTo>
                  <a:pt x="2800443" y="1827274"/>
                </a:lnTo>
                <a:lnTo>
                  <a:pt x="2761970" y="1848607"/>
                </a:lnTo>
                <a:lnTo>
                  <a:pt x="2720424" y="1864445"/>
                </a:lnTo>
                <a:lnTo>
                  <a:pt x="2676287" y="1874302"/>
                </a:lnTo>
                <a:lnTo>
                  <a:pt x="2630044" y="1877696"/>
                </a:lnTo>
                <a:lnTo>
                  <a:pt x="312949" y="1877696"/>
                </a:lnTo>
                <a:lnTo>
                  <a:pt x="266706" y="1874302"/>
                </a:lnTo>
                <a:lnTo>
                  <a:pt x="222570" y="1864445"/>
                </a:lnTo>
                <a:lnTo>
                  <a:pt x="181023" y="1848607"/>
                </a:lnTo>
                <a:lnTo>
                  <a:pt x="142550" y="1827274"/>
                </a:lnTo>
                <a:lnTo>
                  <a:pt x="107636" y="1800930"/>
                </a:lnTo>
                <a:lnTo>
                  <a:pt x="76765" y="1770059"/>
                </a:lnTo>
                <a:lnTo>
                  <a:pt x="50421" y="1735145"/>
                </a:lnTo>
                <a:lnTo>
                  <a:pt x="29088" y="1696672"/>
                </a:lnTo>
                <a:lnTo>
                  <a:pt x="13250" y="1655126"/>
                </a:lnTo>
                <a:lnTo>
                  <a:pt x="3393" y="1610989"/>
                </a:lnTo>
                <a:lnTo>
                  <a:pt x="0" y="1564746"/>
                </a:lnTo>
                <a:lnTo>
                  <a:pt x="0" y="31294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98390" y="2263795"/>
            <a:ext cx="2943225" cy="1877695"/>
          </a:xfrm>
          <a:custGeom>
            <a:avLst/>
            <a:gdLst/>
            <a:ahLst/>
            <a:cxnLst/>
            <a:rect l="l" t="t" r="r" b="b"/>
            <a:pathLst>
              <a:path w="2943225" h="1877695">
                <a:moveTo>
                  <a:pt x="2630044" y="1877696"/>
                </a:moveTo>
                <a:lnTo>
                  <a:pt x="312949" y="1877696"/>
                </a:lnTo>
                <a:lnTo>
                  <a:pt x="266706" y="1874302"/>
                </a:lnTo>
                <a:lnTo>
                  <a:pt x="222570" y="1864445"/>
                </a:lnTo>
                <a:lnTo>
                  <a:pt x="181023" y="1848607"/>
                </a:lnTo>
                <a:lnTo>
                  <a:pt x="142550" y="1827275"/>
                </a:lnTo>
                <a:lnTo>
                  <a:pt x="107636" y="1800930"/>
                </a:lnTo>
                <a:lnTo>
                  <a:pt x="76765" y="1770059"/>
                </a:lnTo>
                <a:lnTo>
                  <a:pt x="50421" y="1735145"/>
                </a:lnTo>
                <a:lnTo>
                  <a:pt x="29088" y="1696673"/>
                </a:lnTo>
                <a:lnTo>
                  <a:pt x="13250" y="1655126"/>
                </a:lnTo>
                <a:lnTo>
                  <a:pt x="3393" y="1610989"/>
                </a:lnTo>
                <a:lnTo>
                  <a:pt x="0" y="1564746"/>
                </a:lnTo>
                <a:lnTo>
                  <a:pt x="0" y="312949"/>
                </a:lnTo>
                <a:lnTo>
                  <a:pt x="3393" y="266704"/>
                </a:lnTo>
                <a:lnTo>
                  <a:pt x="13250" y="222566"/>
                </a:lnTo>
                <a:lnTo>
                  <a:pt x="29088" y="181018"/>
                </a:lnTo>
                <a:lnTo>
                  <a:pt x="50421" y="142546"/>
                </a:lnTo>
                <a:lnTo>
                  <a:pt x="76765" y="107632"/>
                </a:lnTo>
                <a:lnTo>
                  <a:pt x="107636" y="76762"/>
                </a:lnTo>
                <a:lnTo>
                  <a:pt x="142550" y="50418"/>
                </a:lnTo>
                <a:lnTo>
                  <a:pt x="181023" y="29086"/>
                </a:lnTo>
                <a:lnTo>
                  <a:pt x="222570" y="13250"/>
                </a:lnTo>
                <a:lnTo>
                  <a:pt x="266706" y="3393"/>
                </a:lnTo>
                <a:lnTo>
                  <a:pt x="312949" y="0"/>
                </a:lnTo>
                <a:lnTo>
                  <a:pt x="2630044" y="0"/>
                </a:lnTo>
                <a:lnTo>
                  <a:pt x="2679296" y="3898"/>
                </a:lnTo>
                <a:lnTo>
                  <a:pt x="2726890" y="15362"/>
                </a:lnTo>
                <a:lnTo>
                  <a:pt x="2771987" y="34043"/>
                </a:lnTo>
                <a:lnTo>
                  <a:pt x="2813743" y="59592"/>
                </a:lnTo>
                <a:lnTo>
                  <a:pt x="2851319" y="91662"/>
                </a:lnTo>
                <a:lnTo>
                  <a:pt x="2883394" y="129245"/>
                </a:lnTo>
                <a:lnTo>
                  <a:pt x="2908947" y="171006"/>
                </a:lnTo>
                <a:lnTo>
                  <a:pt x="2927630" y="216105"/>
                </a:lnTo>
                <a:lnTo>
                  <a:pt x="2939095" y="263699"/>
                </a:lnTo>
                <a:lnTo>
                  <a:pt x="2942994" y="312949"/>
                </a:lnTo>
                <a:lnTo>
                  <a:pt x="2942994" y="1564746"/>
                </a:lnTo>
                <a:lnTo>
                  <a:pt x="2939600" y="1610989"/>
                </a:lnTo>
                <a:lnTo>
                  <a:pt x="2929743" y="1655126"/>
                </a:lnTo>
                <a:lnTo>
                  <a:pt x="2913905" y="1696673"/>
                </a:lnTo>
                <a:lnTo>
                  <a:pt x="2892572" y="1735145"/>
                </a:lnTo>
                <a:lnTo>
                  <a:pt x="2866228" y="1770059"/>
                </a:lnTo>
                <a:lnTo>
                  <a:pt x="2835357" y="1800930"/>
                </a:lnTo>
                <a:lnTo>
                  <a:pt x="2800443" y="1827275"/>
                </a:lnTo>
                <a:lnTo>
                  <a:pt x="2761970" y="1848607"/>
                </a:lnTo>
                <a:lnTo>
                  <a:pt x="2720424" y="1864445"/>
                </a:lnTo>
                <a:lnTo>
                  <a:pt x="2676287" y="1874302"/>
                </a:lnTo>
                <a:lnTo>
                  <a:pt x="2630044" y="1877696"/>
                </a:lnTo>
                <a:close/>
              </a:path>
            </a:pathLst>
          </a:custGeom>
          <a:solidFill>
            <a:srgbClr val="592D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98390" y="2263795"/>
            <a:ext cx="2943225" cy="1877695"/>
          </a:xfrm>
          <a:custGeom>
            <a:avLst/>
            <a:gdLst/>
            <a:ahLst/>
            <a:cxnLst/>
            <a:rect l="l" t="t" r="r" b="b"/>
            <a:pathLst>
              <a:path w="2943225" h="1877695">
                <a:moveTo>
                  <a:pt x="0" y="312949"/>
                </a:moveTo>
                <a:lnTo>
                  <a:pt x="3393" y="266704"/>
                </a:lnTo>
                <a:lnTo>
                  <a:pt x="13250" y="222566"/>
                </a:lnTo>
                <a:lnTo>
                  <a:pt x="29088" y="181018"/>
                </a:lnTo>
                <a:lnTo>
                  <a:pt x="50421" y="142546"/>
                </a:lnTo>
                <a:lnTo>
                  <a:pt x="76765" y="107632"/>
                </a:lnTo>
                <a:lnTo>
                  <a:pt x="107636" y="76762"/>
                </a:lnTo>
                <a:lnTo>
                  <a:pt x="142550" y="50418"/>
                </a:lnTo>
                <a:lnTo>
                  <a:pt x="181023" y="29086"/>
                </a:lnTo>
                <a:lnTo>
                  <a:pt x="222570" y="13250"/>
                </a:lnTo>
                <a:lnTo>
                  <a:pt x="266706" y="3393"/>
                </a:lnTo>
                <a:lnTo>
                  <a:pt x="312949" y="0"/>
                </a:lnTo>
                <a:lnTo>
                  <a:pt x="2630044" y="0"/>
                </a:lnTo>
                <a:lnTo>
                  <a:pt x="2679296" y="3898"/>
                </a:lnTo>
                <a:lnTo>
                  <a:pt x="2726890" y="15362"/>
                </a:lnTo>
                <a:lnTo>
                  <a:pt x="2771987" y="34043"/>
                </a:lnTo>
                <a:lnTo>
                  <a:pt x="2813743" y="59592"/>
                </a:lnTo>
                <a:lnTo>
                  <a:pt x="2851319" y="91662"/>
                </a:lnTo>
                <a:lnTo>
                  <a:pt x="2883394" y="129245"/>
                </a:lnTo>
                <a:lnTo>
                  <a:pt x="2908947" y="171006"/>
                </a:lnTo>
                <a:lnTo>
                  <a:pt x="2927630" y="216105"/>
                </a:lnTo>
                <a:lnTo>
                  <a:pt x="2939095" y="263699"/>
                </a:lnTo>
                <a:lnTo>
                  <a:pt x="2942994" y="312949"/>
                </a:lnTo>
                <a:lnTo>
                  <a:pt x="2942994" y="1564746"/>
                </a:lnTo>
                <a:lnTo>
                  <a:pt x="2939600" y="1610989"/>
                </a:lnTo>
                <a:lnTo>
                  <a:pt x="2929743" y="1655126"/>
                </a:lnTo>
                <a:lnTo>
                  <a:pt x="2913905" y="1696672"/>
                </a:lnTo>
                <a:lnTo>
                  <a:pt x="2892572" y="1735145"/>
                </a:lnTo>
                <a:lnTo>
                  <a:pt x="2866228" y="1770059"/>
                </a:lnTo>
                <a:lnTo>
                  <a:pt x="2835357" y="1800930"/>
                </a:lnTo>
                <a:lnTo>
                  <a:pt x="2800443" y="1827274"/>
                </a:lnTo>
                <a:lnTo>
                  <a:pt x="2761970" y="1848607"/>
                </a:lnTo>
                <a:lnTo>
                  <a:pt x="2720424" y="1864445"/>
                </a:lnTo>
                <a:lnTo>
                  <a:pt x="2676287" y="1874302"/>
                </a:lnTo>
                <a:lnTo>
                  <a:pt x="2630044" y="1877696"/>
                </a:lnTo>
                <a:lnTo>
                  <a:pt x="312949" y="1877696"/>
                </a:lnTo>
                <a:lnTo>
                  <a:pt x="266706" y="1874302"/>
                </a:lnTo>
                <a:lnTo>
                  <a:pt x="222570" y="1864445"/>
                </a:lnTo>
                <a:lnTo>
                  <a:pt x="181023" y="1848607"/>
                </a:lnTo>
                <a:lnTo>
                  <a:pt x="142550" y="1827274"/>
                </a:lnTo>
                <a:lnTo>
                  <a:pt x="107636" y="1800930"/>
                </a:lnTo>
                <a:lnTo>
                  <a:pt x="76765" y="1770059"/>
                </a:lnTo>
                <a:lnTo>
                  <a:pt x="50421" y="1735145"/>
                </a:lnTo>
                <a:lnTo>
                  <a:pt x="29088" y="1696672"/>
                </a:lnTo>
                <a:lnTo>
                  <a:pt x="13250" y="1655126"/>
                </a:lnTo>
                <a:lnTo>
                  <a:pt x="3393" y="1610989"/>
                </a:lnTo>
                <a:lnTo>
                  <a:pt x="0" y="1564746"/>
                </a:lnTo>
                <a:lnTo>
                  <a:pt x="0" y="31294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15240" y="2798855"/>
            <a:ext cx="2107565" cy="312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Georgia"/>
                <a:cs typeface="Georgia"/>
              </a:rPr>
              <a:t>Real</a:t>
            </a:r>
            <a:endParaRPr sz="4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5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800" b="1" spc="-5" dirty="0">
                <a:latin typeface="Georgia"/>
                <a:cs typeface="Georgia"/>
              </a:rPr>
              <a:t>Lógico</a:t>
            </a:r>
            <a:endParaRPr sz="4800">
              <a:latin typeface="Georgia"/>
              <a:cs typeface="Georg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307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Tipo Primitivo </a:t>
            </a:r>
            <a:r>
              <a:rPr dirty="0"/>
              <a:t>-</a:t>
            </a:r>
            <a:r>
              <a:rPr spc="-85" dirty="0"/>
              <a:t> </a:t>
            </a:r>
            <a:r>
              <a:rPr spc="-5" dirty="0"/>
              <a:t>Inteiro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7654925" cy="355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 algn="just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Toda </a:t>
            </a:r>
            <a:r>
              <a:rPr sz="3000" dirty="0">
                <a:latin typeface="Georgia"/>
                <a:cs typeface="Georgia"/>
              </a:rPr>
              <a:t>e </a:t>
            </a:r>
            <a:r>
              <a:rPr sz="3000" spc="-5" dirty="0">
                <a:latin typeface="Georgia"/>
                <a:cs typeface="Georgia"/>
              </a:rPr>
              <a:t>qualquer </a:t>
            </a:r>
            <a:r>
              <a:rPr sz="3000" spc="-10" dirty="0">
                <a:latin typeface="Georgia"/>
                <a:cs typeface="Georgia"/>
              </a:rPr>
              <a:t>informação </a:t>
            </a:r>
            <a:r>
              <a:rPr sz="3000" spc="-5" dirty="0">
                <a:latin typeface="Georgia"/>
                <a:cs typeface="Georgia"/>
              </a:rPr>
              <a:t>numérica que  pertença ao conjunto dos números </a:t>
            </a:r>
            <a:r>
              <a:rPr sz="3000" spc="-10" dirty="0">
                <a:latin typeface="Georgia"/>
                <a:cs typeface="Georgia"/>
              </a:rPr>
              <a:t>inteiros  </a:t>
            </a:r>
            <a:r>
              <a:rPr sz="3000" spc="-5" dirty="0">
                <a:latin typeface="Georgia"/>
                <a:cs typeface="Georgia"/>
              </a:rPr>
              <a:t>relativos </a:t>
            </a:r>
            <a:r>
              <a:rPr sz="3000" dirty="0">
                <a:latin typeface="Georgia"/>
                <a:cs typeface="Georgia"/>
              </a:rPr>
              <a:t>(negativo, </a:t>
            </a:r>
            <a:r>
              <a:rPr sz="3000" spc="-5" dirty="0">
                <a:latin typeface="Georgia"/>
                <a:cs typeface="Georgia"/>
              </a:rPr>
              <a:t>nulo ou</a:t>
            </a:r>
            <a:r>
              <a:rPr sz="3000" spc="-4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positivo).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415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Exemplos:</a:t>
            </a:r>
            <a:endParaRPr sz="300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spcBef>
                <a:spcPts val="25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Ela tem 15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irmãos;</a:t>
            </a:r>
            <a:endParaRPr sz="2400">
              <a:latin typeface="Georgia"/>
              <a:cs typeface="Georgia"/>
            </a:endParaRP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temperatura estava -9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graus;</a:t>
            </a:r>
            <a:endParaRPr sz="240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Meu vizinho comprou </a:t>
            </a:r>
            <a:r>
              <a:rPr sz="2400" dirty="0">
                <a:latin typeface="Georgia"/>
                <a:cs typeface="Georgia"/>
              </a:rPr>
              <a:t>2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carros.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56527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Tipo Primitivo </a:t>
            </a:r>
            <a:r>
              <a:rPr dirty="0"/>
              <a:t>-</a:t>
            </a:r>
            <a:r>
              <a:rPr spc="-85" dirty="0"/>
              <a:t> </a:t>
            </a:r>
            <a:r>
              <a:rPr spc="-5" dirty="0"/>
              <a:t>Real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7599680" cy="355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Toda </a:t>
            </a:r>
            <a:r>
              <a:rPr sz="3000" dirty="0">
                <a:latin typeface="Georgia"/>
                <a:cs typeface="Georgia"/>
              </a:rPr>
              <a:t>e </a:t>
            </a:r>
            <a:r>
              <a:rPr sz="3000" spc="-5" dirty="0">
                <a:latin typeface="Georgia"/>
                <a:cs typeface="Georgia"/>
              </a:rPr>
              <a:t>qualquer </a:t>
            </a:r>
            <a:r>
              <a:rPr sz="3000" spc="-10" dirty="0">
                <a:latin typeface="Georgia"/>
                <a:cs typeface="Georgia"/>
              </a:rPr>
              <a:t>informação </a:t>
            </a:r>
            <a:r>
              <a:rPr sz="3000" spc="-5" dirty="0">
                <a:latin typeface="Georgia"/>
                <a:cs typeface="Georgia"/>
              </a:rPr>
              <a:t>numérica</a:t>
            </a:r>
            <a:r>
              <a:rPr sz="3000" spc="-90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que  pertença ao conjunto dos números reais  </a:t>
            </a:r>
            <a:r>
              <a:rPr sz="3000" dirty="0">
                <a:latin typeface="Georgia"/>
                <a:cs typeface="Georgia"/>
              </a:rPr>
              <a:t>(negativo, </a:t>
            </a:r>
            <a:r>
              <a:rPr sz="3000" spc="-5" dirty="0">
                <a:latin typeface="Georgia"/>
                <a:cs typeface="Georgia"/>
              </a:rPr>
              <a:t>nulo ou</a:t>
            </a:r>
            <a:r>
              <a:rPr sz="3000" spc="-2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positivo).</a:t>
            </a:r>
            <a:endParaRPr sz="3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415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Exemplos:</a:t>
            </a:r>
            <a:endParaRPr sz="300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spcBef>
                <a:spcPts val="25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Ela tem 1,73 metros de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altura;</a:t>
            </a:r>
            <a:endParaRPr sz="2400">
              <a:latin typeface="Georgia"/>
              <a:cs typeface="Georgia"/>
            </a:endParaRP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Meu saldo bancário </a:t>
            </a:r>
            <a:r>
              <a:rPr sz="2400" dirty="0">
                <a:latin typeface="Georgia"/>
                <a:cs typeface="Georgia"/>
              </a:rPr>
              <a:t>é </a:t>
            </a:r>
            <a:r>
              <a:rPr sz="2400" spc="-5" dirty="0">
                <a:latin typeface="Georgia"/>
                <a:cs typeface="Georgia"/>
              </a:rPr>
              <a:t>de </a:t>
            </a:r>
            <a:r>
              <a:rPr sz="2400" dirty="0">
                <a:latin typeface="Georgia"/>
                <a:cs typeface="Georgia"/>
              </a:rPr>
              <a:t>$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-215,20;</a:t>
            </a:r>
            <a:endParaRPr sz="240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No momento estou pesando 82,5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kg.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3" y="442340"/>
            <a:ext cx="6737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Tipo Primitivo </a:t>
            </a:r>
            <a:r>
              <a:rPr dirty="0"/>
              <a:t>-</a:t>
            </a:r>
            <a:r>
              <a:rPr spc="-85" dirty="0"/>
              <a:t> </a:t>
            </a:r>
            <a:r>
              <a:rPr spc="-5" dirty="0"/>
              <a:t>Caracter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8698" y="1734181"/>
            <a:ext cx="8065770" cy="4053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84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Toda </a:t>
            </a:r>
            <a:r>
              <a:rPr sz="3000" dirty="0">
                <a:latin typeface="Georgia"/>
                <a:cs typeface="Georgia"/>
              </a:rPr>
              <a:t>e </a:t>
            </a:r>
            <a:r>
              <a:rPr sz="3000" spc="-5" dirty="0">
                <a:latin typeface="Georgia"/>
                <a:cs typeface="Georgia"/>
              </a:rPr>
              <a:t>qualquer </a:t>
            </a:r>
            <a:r>
              <a:rPr sz="3000" spc="-10" dirty="0">
                <a:latin typeface="Georgia"/>
                <a:cs typeface="Georgia"/>
              </a:rPr>
              <a:t>informação </a:t>
            </a:r>
            <a:r>
              <a:rPr sz="3000" spc="-5" dirty="0">
                <a:latin typeface="Georgia"/>
                <a:cs typeface="Georgia"/>
              </a:rPr>
              <a:t>composta de um  conjunto de caracteres </a:t>
            </a:r>
            <a:r>
              <a:rPr sz="3000" spc="-10" dirty="0">
                <a:latin typeface="Georgia"/>
                <a:cs typeface="Georgia"/>
              </a:rPr>
              <a:t>alfanuméricos:  </a:t>
            </a:r>
            <a:r>
              <a:rPr sz="3000" spc="-5" dirty="0">
                <a:latin typeface="Georgia"/>
                <a:cs typeface="Georgia"/>
              </a:rPr>
              <a:t>numéricos </a:t>
            </a:r>
            <a:r>
              <a:rPr sz="3000" dirty="0">
                <a:latin typeface="Georgia"/>
                <a:cs typeface="Georgia"/>
              </a:rPr>
              <a:t>(0..9), </a:t>
            </a:r>
            <a:r>
              <a:rPr sz="3000" spc="-10" dirty="0">
                <a:latin typeface="Georgia"/>
                <a:cs typeface="Georgia"/>
              </a:rPr>
              <a:t>alfabéticos </a:t>
            </a:r>
            <a:r>
              <a:rPr sz="3000" dirty="0">
                <a:latin typeface="Georgia"/>
                <a:cs typeface="Georgia"/>
              </a:rPr>
              <a:t>(A..Z, </a:t>
            </a:r>
            <a:r>
              <a:rPr sz="3000" spc="-10" dirty="0">
                <a:latin typeface="Georgia"/>
                <a:cs typeface="Georgia"/>
              </a:rPr>
              <a:t>a..z) </a:t>
            </a:r>
            <a:r>
              <a:rPr sz="3000" dirty="0">
                <a:latin typeface="Georgia"/>
                <a:cs typeface="Georgia"/>
              </a:rPr>
              <a:t>e  </a:t>
            </a:r>
            <a:r>
              <a:rPr sz="3000" spc="-5" dirty="0">
                <a:latin typeface="Georgia"/>
                <a:cs typeface="Georgia"/>
              </a:rPr>
              <a:t>especiais </a:t>
            </a:r>
            <a:r>
              <a:rPr sz="3000" dirty="0">
                <a:latin typeface="Georgia"/>
                <a:cs typeface="Georgia"/>
              </a:rPr>
              <a:t>(#, </a:t>
            </a:r>
            <a:r>
              <a:rPr sz="3000" spc="-5" dirty="0">
                <a:latin typeface="Georgia"/>
                <a:cs typeface="Georgia"/>
              </a:rPr>
              <a:t>$, ?, !,</a:t>
            </a:r>
            <a:r>
              <a:rPr sz="3000" spc="-25" dirty="0">
                <a:latin typeface="Georgia"/>
                <a:cs typeface="Georgia"/>
              </a:rPr>
              <a:t> </a:t>
            </a:r>
            <a:r>
              <a:rPr sz="3000" spc="-5" dirty="0">
                <a:latin typeface="Georgia"/>
                <a:cs typeface="Georgia"/>
              </a:rPr>
              <a:t>@).</a:t>
            </a:r>
            <a:endParaRPr sz="3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4150" dirty="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buFont typeface="Arial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latin typeface="Georgia"/>
                <a:cs typeface="Georgia"/>
              </a:rPr>
              <a:t>Exemplos:</a:t>
            </a:r>
            <a:endParaRPr sz="3000" dirty="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spcBef>
                <a:spcPts val="25"/>
              </a:spcBef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Na placa estava escrito: “Não pise na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grama”.</a:t>
            </a:r>
            <a:endParaRPr sz="2400" dirty="0">
              <a:latin typeface="Georgia"/>
              <a:cs typeface="Georgia"/>
            </a:endParaRPr>
          </a:p>
          <a:p>
            <a:pPr marL="928369" lvl="1" indent="-412750">
              <a:lnSpc>
                <a:spcPts val="2850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Constava na prova: “Use somente </a:t>
            </a:r>
            <a:r>
              <a:rPr sz="2400" dirty="0">
                <a:latin typeface="Georgia"/>
                <a:cs typeface="Georgia"/>
              </a:rPr>
              <a:t>1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caneta!”;</a:t>
            </a:r>
            <a:endParaRPr sz="2400" dirty="0">
              <a:latin typeface="Georgia"/>
              <a:cs typeface="Georgia"/>
            </a:endParaRPr>
          </a:p>
          <a:p>
            <a:pPr marL="928369" lvl="1" indent="-412750">
              <a:lnSpc>
                <a:spcPts val="2865"/>
              </a:lnSpc>
              <a:buFont typeface="Arial"/>
              <a:buChar char="○"/>
              <a:tabLst>
                <a:tab pos="928369" algn="l"/>
                <a:tab pos="929005" algn="l"/>
              </a:tabLst>
            </a:pPr>
            <a:r>
              <a:rPr sz="2400" spc="-5" dirty="0">
                <a:latin typeface="Georgia"/>
                <a:cs typeface="Georgia"/>
              </a:rPr>
              <a:t>Meu e-mail é:</a:t>
            </a:r>
            <a:r>
              <a:rPr sz="2400" spc="-20" dirty="0">
                <a:latin typeface="Georgia"/>
                <a:cs typeface="Georgia"/>
                <a:hlinkClick r:id="rId2"/>
              </a:rPr>
              <a:t> </a:t>
            </a:r>
            <a:r>
              <a:rPr sz="2400" spc="-5" dirty="0" smtClean="0">
                <a:latin typeface="Georgia"/>
                <a:cs typeface="Georgia"/>
                <a:hlinkClick r:id="rId2"/>
              </a:rPr>
              <a:t>“</a:t>
            </a:r>
            <a:r>
              <a:rPr lang="en-US" sz="2400" spc="-5" dirty="0" smtClean="0">
                <a:latin typeface="Georgia"/>
                <a:cs typeface="Georgia"/>
                <a:hlinkClick r:id="rId2"/>
              </a:rPr>
              <a:t>ead</a:t>
            </a:r>
            <a:r>
              <a:rPr sz="2400" spc="-5" dirty="0" smtClean="0">
                <a:latin typeface="Georgia"/>
                <a:cs typeface="Georgia"/>
                <a:hlinkClick r:id="rId2"/>
              </a:rPr>
              <a:t>@utfpr.edu.br</a:t>
            </a:r>
            <a:r>
              <a:rPr sz="2400" spc="-5" dirty="0">
                <a:latin typeface="Georgia"/>
                <a:cs typeface="Georgia"/>
                <a:hlinkClick r:id="rId2"/>
              </a:rPr>
              <a:t>”.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1390</Words>
  <Application>Microsoft Office PowerPoint</Application>
  <PresentationFormat>Apresentação na tela (4:3)</PresentationFormat>
  <Paragraphs>346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Calibri</vt:lpstr>
      <vt:lpstr>Georgia</vt:lpstr>
      <vt:lpstr>Times New Roman</vt:lpstr>
      <vt:lpstr>Wingdings</vt:lpstr>
      <vt:lpstr>Office Theme</vt:lpstr>
      <vt:lpstr>04 - Introdução ao  Pseudocódigo</vt:lpstr>
      <vt:lpstr>Exemplo - Pseudocódigo</vt:lpstr>
      <vt:lpstr>Pseudocódigo</vt:lpstr>
      <vt:lpstr>Definição - Dados</vt:lpstr>
      <vt:lpstr>Definição - Informação</vt:lpstr>
      <vt:lpstr>Tipos de Dados</vt:lpstr>
      <vt:lpstr>Tipo Primitivo - Inteiro</vt:lpstr>
      <vt:lpstr>Tipo Primitivo - Real</vt:lpstr>
      <vt:lpstr>Tipo Primitivo - Caracter</vt:lpstr>
      <vt:lpstr>Tipo Primitivo - Lógico</vt:lpstr>
      <vt:lpstr>Exercício 01</vt:lpstr>
      <vt:lpstr>Exercício 01 - Resolução</vt:lpstr>
      <vt:lpstr>Constante</vt:lpstr>
      <vt:lpstr>Variáveis</vt:lpstr>
      <vt:lpstr>Variáveis</vt:lpstr>
      <vt:lpstr>Variáveis e Tipos de Dados</vt:lpstr>
      <vt:lpstr>Exercício 02</vt:lpstr>
      <vt:lpstr>Exercício 02 - Resolução</vt:lpstr>
      <vt:lpstr>Exercício 03</vt:lpstr>
      <vt:lpstr>Exercício 03 - Resolução</vt:lpstr>
      <vt:lpstr>Expressões Aritméticas</vt:lpstr>
      <vt:lpstr>Expressões Aritméticas</vt:lpstr>
      <vt:lpstr>Expressões Aritméticas</vt:lpstr>
      <vt:lpstr>Exemplos</vt:lpstr>
      <vt:lpstr>Exemplos</vt:lpstr>
      <vt:lpstr>Exemplos</vt:lpstr>
      <vt:lpstr>Exemplos</vt:lpstr>
      <vt:lpstr>Operadores Lógicos</vt:lpstr>
      <vt:lpstr>Exercício 04</vt:lpstr>
      <vt:lpstr>Expressões Lógicas</vt:lpstr>
      <vt:lpstr>Expressões Lógicas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04 - Introdução ao  Pseudocódigo (Parte 01)</dc:title>
  <dc:creator>Cesar Alfredo Cardoso</dc:creator>
  <cp:lastModifiedBy>Cesar Alfredo Cardoso</cp:lastModifiedBy>
  <cp:revision>9</cp:revision>
  <dcterms:created xsi:type="dcterms:W3CDTF">2018-08-22T03:02:14Z</dcterms:created>
  <dcterms:modified xsi:type="dcterms:W3CDTF">2019-08-22T02:37:38Z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2018-08-22T00:00:00Z</vt:filetime>
  </property>
</Properties>
</file>