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Raleway Thin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1" roundtripDataSignature="AMtx7mhMa8VQRoKVB9+p9wu4M+pm3YM3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79D102-9929-4001-9A8F-A037B096A9B3}">
  <a:tblStyle styleId="{2C79D102-9929-4001-9A8F-A037B096A9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alewayThin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aleway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italic.fntdata"/><Relationship Id="rId10" Type="http://schemas.openxmlformats.org/officeDocument/2006/relationships/slide" Target="slides/slide4.xml"/><Relationship Id="rId54" Type="http://schemas.openxmlformats.org/officeDocument/2006/relationships/font" Target="fonts/Raleway-bold.fntdata"/><Relationship Id="rId13" Type="http://schemas.openxmlformats.org/officeDocument/2006/relationships/slide" Target="slides/slide7.xml"/><Relationship Id="rId57" Type="http://schemas.openxmlformats.org/officeDocument/2006/relationships/font" Target="fonts/RalewayThin-regular.fntdata"/><Relationship Id="rId12" Type="http://schemas.openxmlformats.org/officeDocument/2006/relationships/slide" Target="slides/slide6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59" Type="http://schemas.openxmlformats.org/officeDocument/2006/relationships/font" Target="fonts/RalewayThin-italic.fntdata"/><Relationship Id="rId14" Type="http://schemas.openxmlformats.org/officeDocument/2006/relationships/slide" Target="slides/slide8.xml"/><Relationship Id="rId58" Type="http://schemas.openxmlformats.org/officeDocument/2006/relationships/font" Target="fonts/RalewayThin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04-16T12:54:24.883">
    <p:pos x="6000" y="0"/>
    <p:text>Talvez não faça sentido passar as questões de escopo na primeira aula
-Thomaz de Souza Staziak Silva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EJ2uDq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ea2cf09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ea2cf09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8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git/git" TargetMode="External"/><Relationship Id="rId4" Type="http://schemas.openxmlformats.org/officeDocument/2006/relationships/hyperlink" Target="https://github.com/twbs/bootstrap" TargetMode="External"/><Relationship Id="rId5" Type="http://schemas.openxmlformats.org/officeDocument/2006/relationships/hyperlink" Target="https://github.com/akelesis/digitalhouse_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Vx0mrgs5KeI" TargetMode="External"/><Relationship Id="rId4" Type="http://schemas.openxmlformats.org/officeDocument/2006/relationships/hyperlink" Target="https://www.youtube.com/watch?v=3FpYydr8ggc" TargetMode="External"/><Relationship Id="rId5" Type="http://schemas.openxmlformats.org/officeDocument/2006/relationships/hyperlink" Target="https://www.youtube.com/watch?v=iVUnXw64Ez8" TargetMode="External"/><Relationship Id="rId6" Type="http://schemas.openxmlformats.org/officeDocument/2006/relationships/hyperlink" Target="https://git-scm.com/doc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rteil.dashnet.org/cookieclicker/" TargetMode="External"/><Relationship Id="rId4" Type="http://schemas.openxmlformats.org/officeDocument/2006/relationships/hyperlink" Target="https://codepen.io/hey-nick/pen/qaxxoj" TargetMode="External"/><Relationship Id="rId10" Type="http://schemas.openxmlformats.org/officeDocument/2006/relationships/hyperlink" Target="https://codepen.io/kbav/pen/OwypYb" TargetMode="External"/><Relationship Id="rId9" Type="http://schemas.openxmlformats.org/officeDocument/2006/relationships/hyperlink" Target="https://codepen.io/v_trefil/pen/BKROEw" TargetMode="External"/><Relationship Id="rId5" Type="http://schemas.openxmlformats.org/officeDocument/2006/relationships/hyperlink" Target="https://codepen.io/giana/pen/GJMBEv" TargetMode="External"/><Relationship Id="rId6" Type="http://schemas.openxmlformats.org/officeDocument/2006/relationships/hyperlink" Target="https://codepen.io/Stahlone/pen/WLqEMP" TargetMode="External"/><Relationship Id="rId7" Type="http://schemas.openxmlformats.org/officeDocument/2006/relationships/hyperlink" Target="https://codepen.io/miffili/pen/RLeZGW" TargetMode="External"/><Relationship Id="rId8" Type="http://schemas.openxmlformats.org/officeDocument/2006/relationships/hyperlink" Target="https://codepen.io/miffili/pen/RLeZGW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insights.stackoverflow.com/survey/2020#technology-programming-scripting-and-markup-languages-all-respondents" TargetMode="External"/><Relationship Id="rId4" Type="http://schemas.openxmlformats.org/officeDocument/2006/relationships/hyperlink" Target="https://insights.stackoverflow.com/survey/2020#technology-programming-scripting-and-markup-languages-all-respondent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forwindows.org/" TargetMode="External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158925" y="140750"/>
            <a:ext cx="89850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Introdução ao Terminal e GIT</a:t>
            </a:r>
            <a:endParaRPr b="1" i="0" sz="4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875" y="1579025"/>
            <a:ext cx="48889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00" y="1065225"/>
            <a:ext cx="3013050" cy="3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469950" y="731975"/>
            <a:ext cx="69102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um arquivo ou 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Mover arquivo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mv nome_arquivo caminho_desejado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Renomear arquivo ou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mv nome_atual nome_desejado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150" y="1311974"/>
            <a:ext cx="5360876" cy="22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/>
        </p:nvSpPr>
        <p:spPr>
          <a:xfrm>
            <a:off x="3752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469950" y="531600"/>
            <a:ext cx="81120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Clonar um repositório já existente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clone https://github.com/repositorio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4095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09550" y="644350"/>
            <a:ext cx="81447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Verificar estado dos arquivos no repositório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3955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95575" y="572700"/>
            <a:ext cx="54609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Adicionar um arquivo no stage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 nome_do_arquivo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Adicionar todos os arquivos no stage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/>
        </p:nvSpPr>
        <p:spPr>
          <a:xfrm>
            <a:off x="465450" y="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65450" y="640350"/>
            <a:ext cx="78372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Informar uma mensagem ao commitar o arquivo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 “mensagem”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3955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95550" y="630375"/>
            <a:ext cx="86898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Enviar arquivos para o repositório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Baixar alterações do repositório para sua máquina</a:t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1909726" y="1282693"/>
            <a:ext cx="5019738" cy="3492517"/>
            <a:chOff x="1004499" y="1843088"/>
            <a:chExt cx="2843400" cy="2463162"/>
          </a:xfrm>
        </p:grpSpPr>
        <p:pic>
          <p:nvPicPr>
            <p:cNvPr id="135" name="Google Shape;13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5850" y="1843088"/>
              <a:ext cx="2440696" cy="202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7"/>
            <p:cNvSpPr txBox="1"/>
            <p:nvPr/>
          </p:nvSpPr>
          <p:spPr>
            <a:xfrm>
              <a:off x="1004499" y="3915950"/>
              <a:ext cx="28434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1373575" y="298100"/>
            <a:ext cx="6080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725" y="0"/>
            <a:ext cx="7347075" cy="4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866800" y="3895000"/>
            <a:ext cx="7058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Vamos colocar a mão na massa!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349650" y="992350"/>
            <a:ext cx="8346300" cy="3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GIT: </a:t>
            </a:r>
            <a:r>
              <a:rPr b="0" i="0" lang="pt-BR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https://github.com/git/git</a:t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Bootstrap: </a:t>
            </a:r>
            <a:r>
              <a:rPr b="0" i="0" lang="pt-BR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https://github.com/twbs/bootstrap</a:t>
            </a: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</a:pPr>
            <a:r>
              <a:rPr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Marcus:</a:t>
            </a: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2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https://github.com/akelesis/digitalhouse_js</a:t>
            </a:r>
            <a:endParaRPr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49650" y="238125"/>
            <a:ext cx="6890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Repositórios Públicos: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/>
        </p:nvSpPr>
        <p:spPr>
          <a:xfrm>
            <a:off x="297325" y="965600"/>
            <a:ext cx="87039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Shell é uma interface que processa comandos.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um programa que espera seu input, reconhece o comando, processa e, por fim, mostra um output.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Exemplos: bash, cmd, powershell, etc.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311700" y="140750"/>
            <a:ext cx="8832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SHELL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349650" y="992350"/>
            <a:ext cx="9144000" cy="4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Comandos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Básicos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Terminal</a:t>
            </a:r>
            <a:b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https://www.youtube.com/watch?v=Vx0mrgs5KeI</a:t>
            </a:r>
            <a:endParaRPr b="0" i="0" sz="2000" u="sng" cap="none" strike="noStrike">
              <a:solidFill>
                <a:srgbClr val="E539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Você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sabe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 é Git?</a:t>
            </a:r>
            <a:b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https://www.youtube.com/watch?v=3FpYydr8ggc</a:t>
            </a:r>
            <a:endParaRPr b="0" i="0" sz="2000" u="sng" cap="none" strike="noStrike">
              <a:solidFill>
                <a:srgbClr val="E539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Configurando chaves SSH - Github</a:t>
            </a:r>
            <a:b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https://www.youtube.com/watch?v=iVUnXw64Ez8</a:t>
            </a:r>
            <a:endParaRPr b="0" i="0" sz="2000" u="sng" cap="none" strike="noStrike">
              <a:solidFill>
                <a:srgbClr val="E539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Documentação do Git</a:t>
            </a:r>
            <a:b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https://git-scm.com/doc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49650" y="238125"/>
            <a:ext cx="6890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Conteúdos Adicionais: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0"/>
              <a:t>JavaScript</a:t>
            </a:r>
            <a:endParaRPr sz="1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557875" y="-159325"/>
            <a:ext cx="40554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 sintaxe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750" y="0"/>
            <a:ext cx="4587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10775" y="1135000"/>
            <a:ext cx="76965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Como é uma linguagem de programação, os navegadores trazem um mecanismo de JS que permite executar JS no cliente, tornando as páginas interativas.</a:t>
            </a:r>
            <a:endParaRPr b="0" i="0" sz="2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Além disso, o JavaScript pode servir para gerenciar a lógica do back-end com o node.js.</a:t>
            </a:r>
            <a:endParaRPr b="0" i="0" sz="2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10775" y="219525"/>
            <a:ext cx="5637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Para que serve o JS?</a:t>
            </a:r>
            <a:endParaRPr b="1" i="0" sz="3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580625" y="185425"/>
            <a:ext cx="6429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JS pode servir para desenvolver...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80625" y="949701"/>
            <a:ext cx="2286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Jogo:</a:t>
            </a:r>
            <a:endParaRPr b="1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Cookie Clicker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Sonic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80622" y="2067851"/>
            <a:ext cx="2286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Calculadora:</a:t>
            </a:r>
            <a:endParaRPr b="0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Calculator JS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Calculator JS 2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80625" y="3699235"/>
            <a:ext cx="75456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Playfair Display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 muito mais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E-mails, bate-papos, gráficos de dados, relógios, calculadoras, formulários, etc...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450872" y="949701"/>
            <a:ext cx="2286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Relógio:</a:t>
            </a:r>
            <a:endParaRPr b="0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Relógio - CSS + JS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450872" y="2067851"/>
            <a:ext cx="2286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Efeitos especiais:</a:t>
            </a:r>
            <a:endParaRPr b="0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Efeito 1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9"/>
              </a:rPr>
              <a:t>Efeito 2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0"/>
              </a:rPr>
              <a:t>Efeito 3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592075" y="891350"/>
            <a:ext cx="7783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Como declarar uma nova variável:</a:t>
            </a:r>
            <a:endParaRPr b="0" i="0" sz="24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nomeDaVariavel 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nomeDaVariavel 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Alterar valor de uma variável </a:t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nomeDaVariavel 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endParaRPr b="1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592075" y="168650"/>
            <a:ext cx="48432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Variáveis </a:t>
            </a:r>
            <a:endParaRPr b="1" i="0" sz="3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2438400" y="96375"/>
            <a:ext cx="39411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Tipos básicos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94" name="Google Shape;194;p26"/>
          <p:cNvGraphicFramePr/>
          <p:nvPr/>
        </p:nvGraphicFramePr>
        <p:xfrm>
          <a:off x="1750150" y="10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{2C79D102-9929-4001-9A8F-A037B096A9B3}</a:tableStyleId>
              </a:tblPr>
              <a:tblGrid>
                <a:gridCol w="1740750"/>
                <a:gridCol w="36680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"pepe"</a:t>
                      </a:r>
                      <a:endParaRPr sz="18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string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10.7</a:t>
                      </a:r>
                      <a:endParaRPr sz="18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number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true</a:t>
                      </a:r>
                      <a:endParaRPr sz="18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boolean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{ }</a:t>
                      </a:r>
                      <a:endParaRPr sz="18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object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[ ]</a:t>
                      </a:r>
                      <a:endParaRPr sz="18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array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function() {}</a:t>
                      </a:r>
                      <a:endParaRPr sz="18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function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null</a:t>
                      </a:r>
                      <a:endParaRPr sz="18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null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undefined</a:t>
                      </a:r>
                      <a:endParaRPr sz="18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undefined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2032350" y="256875"/>
            <a:ext cx="4774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aritméticos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00" name="Google Shape;200;p27"/>
          <p:cNvGraphicFramePr/>
          <p:nvPr/>
        </p:nvGraphicFramePr>
        <p:xfrm>
          <a:off x="1794425" y="13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{2C79D102-9929-4001-9A8F-A037B096A9B3}</a:tableStyleId>
              </a:tblPr>
              <a:tblGrid>
                <a:gridCol w="1740750"/>
                <a:gridCol w="36078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B5394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var</a:t>
                      </a:r>
                      <a:r>
                        <a:rPr lang="pt-BR" sz="1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 numA = 5</a:t>
                      </a:r>
                      <a:endParaRPr sz="1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atribuição</a:t>
                      </a:r>
                      <a:endParaRPr sz="18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num1 </a:t>
                      </a:r>
                      <a:r>
                        <a:rPr lang="pt-BR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+</a:t>
                      </a:r>
                      <a:r>
                        <a:rPr lang="pt-BR" sz="1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 num2</a:t>
                      </a:r>
                      <a:endParaRPr sz="1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adição, subtração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num1 </a:t>
                      </a:r>
                      <a:r>
                        <a:rPr lang="pt-BR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*</a:t>
                      </a:r>
                      <a:r>
                        <a:rPr lang="pt-BR" sz="1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 num2</a:t>
                      </a:r>
                      <a:endParaRPr sz="1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multiplicação, divisão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num1</a:t>
                      </a:r>
                      <a:r>
                        <a:rPr lang="pt-BR" sz="1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 % </a:t>
                      </a:r>
                      <a:r>
                        <a:rPr lang="pt-BR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3</a:t>
                      </a:r>
                      <a:endParaRPr sz="1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módulo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num1++  </a:t>
                      </a:r>
                      <a:endParaRPr sz="1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incremento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num1-- </a:t>
                      </a:r>
                      <a:endParaRPr sz="1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decremento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8"/>
          <p:cNvGraphicFramePr/>
          <p:nvPr/>
        </p:nvGraphicFramePr>
        <p:xfrm>
          <a:off x="1946825" y="16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{2C79D102-9929-4001-9A8F-A037B096A9B3}</a:tableStyleId>
              </a:tblPr>
              <a:tblGrid>
                <a:gridCol w="2273325"/>
                <a:gridCol w="30752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0B5394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var</a:t>
                      </a:r>
                      <a:r>
                        <a:rPr lang="pt-BR" sz="20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 numero = 10</a:t>
                      </a:r>
                      <a:endParaRPr sz="20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numero += 2</a:t>
                      </a:r>
                      <a:endParaRPr sz="20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numero = numero + 2</a:t>
                      </a:r>
                      <a:endParaRPr sz="20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numero -= 2</a:t>
                      </a:r>
                      <a:endParaRPr sz="20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numero = numero - 2</a:t>
                      </a:r>
                      <a:endParaRPr sz="20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numero *= 2</a:t>
                      </a:r>
                      <a:endParaRPr sz="20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numero = numero * 2</a:t>
                      </a:r>
                      <a:endParaRPr sz="20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numero /= 2  </a:t>
                      </a:r>
                      <a:endParaRPr sz="20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numero = numero / 2</a:t>
                      </a:r>
                      <a:endParaRPr sz="20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8"/>
          <p:cNvSpPr txBox="1"/>
          <p:nvPr/>
        </p:nvSpPr>
        <p:spPr>
          <a:xfrm>
            <a:off x="2032350" y="256875"/>
            <a:ext cx="4774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de atribuição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9"/>
          <p:cNvGraphicFramePr/>
          <p:nvPr/>
        </p:nvGraphicFramePr>
        <p:xfrm>
          <a:off x="1946825" y="16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{2C79D102-9929-4001-9A8F-A037B096A9B3}</a:tableStyleId>
              </a:tblPr>
              <a:tblGrid>
                <a:gridCol w="1516525"/>
                <a:gridCol w="38320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==</a:t>
                      </a:r>
                      <a:endParaRPr sz="2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igualdade de valor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!=</a:t>
                      </a:r>
                      <a:endParaRPr sz="2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valor diferente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&lt;</a:t>
                      </a:r>
                      <a:r>
                        <a:rPr lang="pt-BR" sz="2400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=</a:t>
                      </a:r>
                      <a:endParaRPr sz="2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menor e igual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&gt;=</a:t>
                      </a:r>
                      <a:endParaRPr sz="2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maior ou igual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29"/>
          <p:cNvSpPr txBox="1"/>
          <p:nvPr/>
        </p:nvSpPr>
        <p:spPr>
          <a:xfrm>
            <a:off x="1727550" y="409275"/>
            <a:ext cx="6054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de comparação simples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198975" y="827475"/>
            <a:ext cx="81198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Terminal é o programa que envolve e roda o shell. Historicamente, terminais eram computadores que serviam apenas para executar o shell. Hoje em dia, com pcs mais potentes e interfaces gráficas, existem emuladores de terminal. Eles são as janelas onde rodamos o shell e seus comandos.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159300" y="2618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TERMINAL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30"/>
          <p:cNvGraphicFramePr/>
          <p:nvPr/>
        </p:nvGraphicFramePr>
        <p:xfrm>
          <a:off x="1946825" y="16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{2C79D102-9929-4001-9A8F-A037B096A9B3}</a:tableStyleId>
              </a:tblPr>
              <a:tblGrid>
                <a:gridCol w="1516525"/>
                <a:gridCol w="38320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===</a:t>
                      </a:r>
                      <a:endParaRPr sz="2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igualdade de valor e tipo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!==</a:t>
                      </a:r>
                      <a:endParaRPr sz="2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valor e tipo diferente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1727550" y="333075"/>
            <a:ext cx="6054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de comparação estrita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31"/>
          <p:cNvGraphicFramePr/>
          <p:nvPr/>
        </p:nvGraphicFramePr>
        <p:xfrm>
          <a:off x="1946825" y="16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{2C79D102-9929-4001-9A8F-A037B096A9B3}</a:tableStyleId>
              </a:tblPr>
              <a:tblGrid>
                <a:gridCol w="2042000"/>
                <a:gridCol w="33066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&amp;&amp;</a:t>
                      </a:r>
                      <a:endParaRPr sz="2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Operador and (e)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||</a:t>
                      </a:r>
                      <a:endParaRPr sz="2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Operador or (ou)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!</a:t>
                      </a:r>
                      <a:endParaRPr sz="2400" u="none" cap="none" strike="noStrike"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Operador de negação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31"/>
          <p:cNvSpPr txBox="1"/>
          <p:nvPr/>
        </p:nvSpPr>
        <p:spPr>
          <a:xfrm>
            <a:off x="1727550" y="409275"/>
            <a:ext cx="6054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Lógicos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457200" y="228600"/>
            <a:ext cx="8229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linha de comando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913925" y="899450"/>
            <a:ext cx="78990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Os navegadores trazem uma linha de comando integrada para interpretar JavaScript.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Normalmente usamos F12 para abri-la e começar a escrever o código.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15166" l="0" r="52886" t="0"/>
          <a:stretch/>
        </p:blipFill>
        <p:spPr>
          <a:xfrm>
            <a:off x="1279725" y="2060675"/>
            <a:ext cx="6448777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093150" y="257850"/>
            <a:ext cx="65529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JavaScript é a linguagem mais popular </a:t>
            </a:r>
            <a:r>
              <a:rPr i="1" lang="pt-BR" sz="3000">
                <a:latin typeface="Times New Roman"/>
                <a:ea typeface="Times New Roman"/>
                <a:cs typeface="Times New Roman"/>
                <a:sym typeface="Times New Roman"/>
              </a:rPr>
              <a:t>pelo oitavo ano consecutivo</a:t>
            </a:r>
            <a:r>
              <a:rPr b="0" i="1" lang="pt-BR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Fullstack, de acordo com a StackOverflow</a:t>
            </a:r>
            <a:r>
              <a:rPr i="1" lang="pt-BR" sz="3000">
                <a:latin typeface="Times New Roman"/>
                <a:ea typeface="Times New Roman"/>
                <a:cs typeface="Times New Roman"/>
                <a:sym typeface="Times New Roman"/>
              </a:rPr>
              <a:t>” -</a:t>
            </a:r>
            <a:r>
              <a:rPr b="0" i="1" lang="pt-BR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pt-BR" sz="3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Stackoverflow </a:t>
            </a:r>
            <a:r>
              <a:rPr i="1" lang="pt-BR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2020</a:t>
            </a:r>
            <a:endParaRPr b="0" i="1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ea2cf0908_0_1"/>
          <p:cNvSpPr txBox="1"/>
          <p:nvPr>
            <p:ph type="title"/>
          </p:nvPr>
        </p:nvSpPr>
        <p:spPr>
          <a:xfrm>
            <a:off x="5802175" y="2538450"/>
            <a:ext cx="2782800" cy="20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Aproximadamente 70% dos desenvolvedores que responderam ao questionário do Stackoverflow de 2020 </a:t>
            </a:r>
            <a:r>
              <a:rPr lang="pt-BR" sz="1500"/>
              <a:t>programam</a:t>
            </a:r>
            <a:r>
              <a:rPr lang="pt-BR" sz="1500"/>
              <a:t> em Javascript</a:t>
            </a:r>
            <a:endParaRPr sz="1500"/>
          </a:p>
        </p:txBody>
      </p:sp>
      <p:pic>
        <p:nvPicPr>
          <p:cNvPr id="242" name="Google Shape;242;g8ea2cf090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00" y="177337"/>
            <a:ext cx="5563701" cy="46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603375" y="1071750"/>
            <a:ext cx="81156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lang="pt-BR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falso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fazer isto caso a condição seja  verdadeira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fazer isto caso a condição seja falsa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643237" y="112125"/>
            <a:ext cx="4146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569250" y="1071750"/>
            <a:ext cx="81498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diaDaSemana 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‘Domingo’</a:t>
            </a:r>
            <a:endParaRPr b="1" i="0" sz="18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diaDaSemana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‘Domingo’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‘Hoje é dia de churrasco!’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‘Hoje não é dia de churrasco :(’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609280" y="112125"/>
            <a:ext cx="4164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609280" y="3826900"/>
            <a:ext cx="69090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 Hoje é dia de churrasco!</a:t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/>
        </p:nvSpPr>
        <p:spPr>
          <a:xfrm>
            <a:off x="588650" y="1208300"/>
            <a:ext cx="7049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expressão1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expressão2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623275" y="248675"/>
            <a:ext cx="5556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ternário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62" name="Google Shape;262;p36"/>
          <p:cNvGraphicFramePr/>
          <p:nvPr/>
        </p:nvGraphicFramePr>
        <p:xfrm>
          <a:off x="623275" y="22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{2C79D102-9929-4001-9A8F-A037B096A9B3}</a:tableStyleId>
              </a:tblPr>
              <a:tblGrid>
                <a:gridCol w="1992150"/>
                <a:gridCol w="4770650"/>
              </a:tblGrid>
              <a:tr h="66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condição</a:t>
                      </a:r>
                      <a:endParaRPr sz="2400" u="none" cap="none" strike="noStrike">
                        <a:solidFill>
                          <a:srgbClr val="CC0000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Qualquer expressão </a:t>
                      </a:r>
                      <a:r>
                        <a:rPr b="1"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booleana</a:t>
                      </a:r>
                      <a:endParaRPr b="1" sz="18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0B539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expressão1</a:t>
                      </a:r>
                      <a:endParaRPr sz="2400" u="none" cap="none" strike="noStrike">
                        <a:solidFill>
                          <a:srgbClr val="0B539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 retornada se </a:t>
                      </a: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condição</a:t>
                      </a: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for </a:t>
                      </a:r>
                      <a:r>
                        <a:rPr b="1"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true</a:t>
                      </a:r>
                      <a:endParaRPr b="1" sz="18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0B539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expressão2</a:t>
                      </a:r>
                      <a:endParaRPr sz="2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 retornada se </a:t>
                      </a: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condição</a:t>
                      </a: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for </a:t>
                      </a:r>
                      <a:r>
                        <a:rPr b="1"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false</a:t>
                      </a:r>
                      <a:endParaRPr b="1" sz="18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/>
        </p:nvSpPr>
        <p:spPr>
          <a:xfrm>
            <a:off x="523725" y="1280225"/>
            <a:ext cx="78747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diaDaSemana 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‘Segunda-feira’</a:t>
            </a:r>
            <a:endParaRPr b="1" i="0" sz="18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diaDaSemana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‘Domingo’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 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‘hoje é dia de churrasco!’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‘hoje não é dia de churrasco :(’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523725" y="72425"/>
            <a:ext cx="5211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ternário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523725" y="3462500"/>
            <a:ext cx="55848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 Hoje não é dia de churrasco :(</a:t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637525" y="-102475"/>
            <a:ext cx="4578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Switch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25049" y="699300"/>
            <a:ext cx="7665600" cy="4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fruta 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"mamão"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"abacaxi"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"Me ajuda a descascar esse abacaxi?"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"mamão"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"É mamão com açúcar!"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 b="1" i="0" sz="18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"É outra fruta"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1276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Bash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927150" y="3551375"/>
            <a:ext cx="69216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Utilizaremos o Bash disponível no link abaixo: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https://gitforwindows.org/</a:t>
            </a:r>
            <a:endParaRPr b="0" i="0" sz="24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2275" y="725100"/>
            <a:ext cx="2673875" cy="26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421325" y="515025"/>
            <a:ext cx="4268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- Sintaxe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421325" y="1720975"/>
            <a:ext cx="77649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condicao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incremento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	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fazer isso enquanto a condição for verdadeira</a:t>
            </a:r>
            <a:endParaRPr b="1" i="0" sz="20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/>
        </p:nvSpPr>
        <p:spPr>
          <a:xfrm>
            <a:off x="594550" y="266097"/>
            <a:ext cx="3753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- Exemplo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594550" y="1472038"/>
            <a:ext cx="68292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0; i &lt; 3; i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	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i="0" lang="pt-BR" sz="2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‘Olá ’</a:t>
            </a: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625525" y="3213563"/>
            <a:ext cx="59760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 Olá 0 Olá 1 Olá 2</a:t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/>
        </p:nvSpPr>
        <p:spPr>
          <a:xfrm>
            <a:off x="571800" y="276050"/>
            <a:ext cx="3753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- Break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571800" y="1474600"/>
            <a:ext cx="68292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0; i &lt; 4; i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‘Olá 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i);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if(i 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1){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interrompe o loop FOR</a:t>
            </a:r>
            <a:endParaRPr b="1" i="0" sz="18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683925" y="3744200"/>
            <a:ext cx="59760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 Olá 0 Olá 1</a:t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/>
        </p:nvSpPr>
        <p:spPr>
          <a:xfrm>
            <a:off x="674225" y="287425"/>
            <a:ext cx="37539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While - Sintaxe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674225" y="1493375"/>
            <a:ext cx="68292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	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executar enquanto a condição for verdadeira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/>
        </p:nvSpPr>
        <p:spPr>
          <a:xfrm>
            <a:off x="617300" y="298800"/>
            <a:ext cx="4867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While - Exemplo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43"/>
          <p:cNvSpPr txBox="1"/>
          <p:nvPr/>
        </p:nvSpPr>
        <p:spPr>
          <a:xfrm>
            <a:off x="617300" y="1276150"/>
            <a:ext cx="68292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numero 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numero &lt; 3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	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i="0" lang="pt-BR" sz="24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‘Olá ’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numero)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3"/>
          <p:cNvSpPr txBox="1"/>
          <p:nvPr/>
        </p:nvSpPr>
        <p:spPr>
          <a:xfrm>
            <a:off x="648275" y="3779675"/>
            <a:ext cx="5976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Thin"/>
                <a:ea typeface="Raleway Thin"/>
                <a:cs typeface="Raleway Thin"/>
                <a:sym typeface="Raleway Thin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 Olá 0 Olá 1 Olá 2</a:t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628700" y="241900"/>
            <a:ext cx="49359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 While - Sintaxe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628700" y="1373400"/>
            <a:ext cx="68292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código a ser executado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while (condição);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659675" y="3722775"/>
            <a:ext cx="5976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O do while irá executar o código que está entre o do {} antes de verificar a condição.</a:t>
            </a:r>
            <a:endParaRPr b="0" i="0" sz="18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/>
        </p:nvSpPr>
        <p:spPr>
          <a:xfrm>
            <a:off x="917700" y="30700"/>
            <a:ext cx="6699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Próxima aula - DOM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0" y="947675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/>
        </p:nvSpPr>
        <p:spPr>
          <a:xfrm>
            <a:off x="365175" y="95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365175" y="632700"/>
            <a:ext cx="58992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Navegar entre pastas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Entrar na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nome_da_pasta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Sair da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cd ..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311700" y="473950"/>
            <a:ext cx="79593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arquivos dentro de uma 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Listagem simples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Listagem completa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ls -la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311700" y="473950"/>
            <a:ext cx="79593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arquivos dentro de uma 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Mostrar o caminho atual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pwd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/>
        </p:nvSpPr>
        <p:spPr>
          <a:xfrm>
            <a:off x="232325" y="-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3725" y="732100"/>
            <a:ext cx="62301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Criar uma pasta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 nome_da_pasta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Criar uma arquivo</a:t>
            </a:r>
            <a:endParaRPr b="0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&gt;</a:t>
            </a:r>
            <a:r>
              <a:rPr b="0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pt-B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nome_do_arquivo</a:t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469950" y="731975"/>
            <a:ext cx="54609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um arquivo ou 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arquivo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rm nome_arquivo.txt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rm -rf nome_da_pasta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