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sldIdLst>
    <p:sldId id="256" r:id="rId2"/>
    <p:sldId id="421" r:id="rId3"/>
    <p:sldId id="356" r:id="rId4"/>
    <p:sldId id="357" r:id="rId5"/>
    <p:sldId id="416" r:id="rId6"/>
    <p:sldId id="410" r:id="rId7"/>
    <p:sldId id="406" r:id="rId8"/>
    <p:sldId id="407" r:id="rId9"/>
    <p:sldId id="417" r:id="rId10"/>
    <p:sldId id="418" r:id="rId11"/>
    <p:sldId id="364" r:id="rId12"/>
    <p:sldId id="365" r:id="rId13"/>
    <p:sldId id="366" r:id="rId14"/>
    <p:sldId id="367" r:id="rId15"/>
    <p:sldId id="368" r:id="rId16"/>
    <p:sldId id="403" r:id="rId17"/>
    <p:sldId id="369" r:id="rId18"/>
    <p:sldId id="370" r:id="rId19"/>
    <p:sldId id="371" r:id="rId20"/>
    <p:sldId id="372" r:id="rId21"/>
    <p:sldId id="373" r:id="rId22"/>
    <p:sldId id="376" r:id="rId23"/>
    <p:sldId id="413" r:id="rId24"/>
    <p:sldId id="414" r:id="rId25"/>
    <p:sldId id="415" r:id="rId26"/>
    <p:sldId id="374" r:id="rId27"/>
    <p:sldId id="375" r:id="rId28"/>
    <p:sldId id="391" r:id="rId29"/>
    <p:sldId id="393" r:id="rId30"/>
    <p:sldId id="392" r:id="rId31"/>
    <p:sldId id="394" r:id="rId32"/>
    <p:sldId id="420" r:id="rId33"/>
    <p:sldId id="411" r:id="rId34"/>
    <p:sldId id="396" r:id="rId35"/>
    <p:sldId id="395" r:id="rId36"/>
    <p:sldId id="397" r:id="rId37"/>
    <p:sldId id="398" r:id="rId38"/>
    <p:sldId id="404" r:id="rId39"/>
    <p:sldId id="399" r:id="rId40"/>
    <p:sldId id="405" r:id="rId4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A9A84-60D6-4F58-88EC-129652BF0CB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FB4C-F62B-4B1E-AC4F-7A1B1D968C8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1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98BC5-B864-466E-AF9A-7F75F8BE2B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82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F26D0-3F4A-49D0-B227-A04130C736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7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15AB8-918E-42F7-8A5D-652F0E1600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643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7AFCB-87A5-4DD7-A7A3-3C299FDDD3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3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FD65B-B8E2-4AC3-8FCC-AE5BDA41A4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2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EF530-5118-4D44-A21C-5C8DCDC503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31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8218-E863-4742-94D7-161DF175CB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44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21F46-B344-4755-A4E0-0918B54CAA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7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1AE5E-971A-4FA2-AEB6-1D678B7158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22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AF48D-B42F-4894-AA3F-E9D0A0615D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21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F36F7-6C5A-4324-BA32-6AC02AC75E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54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E21E6-D25B-4248-9D2F-92B4CC417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6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 estilo do título mestre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 smtClean="0"/>
              <a:t>Clique para editar os estilos do texto mestre</a:t>
            </a:r>
          </a:p>
          <a:p>
            <a:pPr lvl="1"/>
            <a:r>
              <a:rPr lang="pt-BR" altLang="en-US" smtClean="0"/>
              <a:t>Segundo nível</a:t>
            </a:r>
          </a:p>
          <a:p>
            <a:pPr lvl="2"/>
            <a:r>
              <a:rPr lang="pt-BR" altLang="en-US" smtClean="0"/>
              <a:t>Terceiro nível</a:t>
            </a:r>
          </a:p>
          <a:p>
            <a:pPr lvl="3"/>
            <a:r>
              <a:rPr lang="pt-BR" altLang="en-US" smtClean="0"/>
              <a:t>Quarto nível</a:t>
            </a:r>
          </a:p>
          <a:p>
            <a:pPr lvl="4"/>
            <a:r>
              <a:rPr lang="pt-BR" altLang="en-US" smtClean="0"/>
              <a:t>Quinto nível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5DCED664-75FE-45D5-8FE0-85BCB83FF3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rra.com.br/noticias/brasil/caixa-nao-tem-controle-sobre-cadastros-duplicados-no-bolsa-familia,35bf1c6d6c7ee310VgnVCM20000099cceb0aRCR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o.net/sorting" TargetMode="External"/><Relationship Id="rId2" Type="http://schemas.openxmlformats.org/officeDocument/2006/relationships/hyperlink" Target="http://math.hws.edu/TMCM/java/xSort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sfca.edu/~galles/visualization/ComparisonSort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14480" y="806450"/>
            <a:ext cx="7429519" cy="1470025"/>
          </a:xfrm>
        </p:spPr>
        <p:txBody>
          <a:bodyPr/>
          <a:lstStyle/>
          <a:p>
            <a:pPr algn="ctr" eaLnBrk="1" hangingPunct="1"/>
            <a:r>
              <a:rPr lang="pt-BR" altLang="en-US" sz="4400" dirty="0" smtClean="0"/>
              <a:t>ESTRUTURA DE </a:t>
            </a:r>
            <a:br>
              <a:rPr lang="pt-BR" altLang="en-US" sz="4400" dirty="0" smtClean="0"/>
            </a:br>
            <a:r>
              <a:rPr lang="pt-BR" altLang="en-US" sz="4400" dirty="0" smtClean="0"/>
              <a:t>DADOS I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714480" y="2565399"/>
            <a:ext cx="742952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4400" b="1" dirty="0" smtClean="0">
                <a:solidFill>
                  <a:schemeClr val="tx2"/>
                </a:solidFill>
                <a:latin typeface="Times New Roman" pitchFamily="18" charset="0"/>
              </a:rPr>
              <a:t>Aula 02</a:t>
            </a:r>
            <a:endParaRPr lang="pt-BR" altLang="en-US" sz="4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00100" y="3785620"/>
            <a:ext cx="7715304" cy="2307676"/>
          </a:xfrm>
        </p:spPr>
        <p:txBody>
          <a:bodyPr/>
          <a:lstStyle/>
          <a:p>
            <a:r>
              <a:rPr lang="pt-BR" sz="2400" dirty="0" smtClean="0"/>
              <a:t>Prof. Sérgio Luis </a:t>
            </a:r>
            <a:r>
              <a:rPr lang="pt-BR" sz="2400" dirty="0" err="1" smtClean="0"/>
              <a:t>Antonello</a:t>
            </a:r>
            <a:endParaRPr lang="pt-BR" sz="2400" dirty="0" smtClean="0"/>
          </a:p>
          <a:p>
            <a:endParaRPr lang="pt-BR" dirty="0" smtClean="0"/>
          </a:p>
          <a:p>
            <a:endParaRPr lang="pt-BR" sz="2000" dirty="0" smtClean="0"/>
          </a:p>
          <a:p>
            <a:r>
              <a:rPr lang="pt-BR" sz="2000" dirty="0" smtClean="0"/>
              <a:t>FHO - Fundação Hermínio </a:t>
            </a:r>
            <a:r>
              <a:rPr lang="pt-BR" sz="2000" dirty="0" err="1" smtClean="0"/>
              <a:t>Ometto</a:t>
            </a:r>
            <a:endParaRPr lang="pt-BR" sz="2000" dirty="0" smtClean="0"/>
          </a:p>
          <a:p>
            <a:r>
              <a:rPr lang="pt-BR" sz="2000" dirty="0" smtClean="0"/>
              <a:t>24/02/2025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924800" cy="6777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2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743200"/>
            <a:ext cx="8534400" cy="990600"/>
          </a:xfrm>
        </p:spPr>
        <p:txBody>
          <a:bodyPr/>
          <a:lstStyle/>
          <a:p>
            <a:pPr algn="ctr" eaLnBrk="1" hangingPunct="1">
              <a:spcBef>
                <a:spcPct val="50000"/>
              </a:spcBef>
              <a:buNone/>
            </a:pPr>
            <a:r>
              <a:rPr lang="pt-BR" altLang="en-US" sz="6000" b="1" i="1" dirty="0" smtClean="0">
                <a:latin typeface="Amiri" pitchFamily="2" charset="-78"/>
                <a:ea typeface="Amiri" pitchFamily="2" charset="-78"/>
                <a:cs typeface="Amiri" pitchFamily="2" charset="-78"/>
              </a:rPr>
              <a:t>Ordenação de Dados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6" descr="Poker, Royal Flush, Jack, Lady, Rei, 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648200"/>
            <a:ext cx="2508250" cy="188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2. Motivação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01404"/>
            <a:ext cx="7772400" cy="619484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2400" smtClean="0"/>
              <a:t>Planilha de notas de uma disciplina 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21250" r="51742" b="20292"/>
          <a:stretch/>
        </p:blipFill>
        <p:spPr bwMode="auto">
          <a:xfrm>
            <a:off x="2123728" y="2276872"/>
            <a:ext cx="5532120" cy="4276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39136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O governo federal em vários momentos fez revisão dos benefícios concedidos no programa social “Bolsa família”. </a:t>
            </a:r>
            <a:endParaRPr lang="pt-BR" sz="2400" dirty="0" smtClean="0"/>
          </a:p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A reportagem abaixo mostra que a </a:t>
            </a:r>
            <a:r>
              <a:rPr lang="pt-BR" sz="2400" dirty="0"/>
              <a:t>CEF não </a:t>
            </a:r>
            <a:r>
              <a:rPr lang="pt-BR" sz="2400" dirty="0" smtClean="0"/>
              <a:t>tinha </a:t>
            </a:r>
            <a:r>
              <a:rPr lang="pt-BR" sz="2400" dirty="0" smtClean="0"/>
              <a:t>controle </a:t>
            </a:r>
            <a:r>
              <a:rPr lang="pt-BR" sz="2400" dirty="0"/>
              <a:t>sobre cadastros </a:t>
            </a:r>
            <a:r>
              <a:rPr lang="pt-BR" sz="2400" dirty="0" smtClean="0"/>
              <a:t>duplicados. </a:t>
            </a:r>
            <a:r>
              <a:rPr lang="pt-BR" sz="1200" dirty="0">
                <a:hlinkClick r:id="rId2"/>
              </a:rPr>
              <a:t>https://</a:t>
            </a:r>
            <a:r>
              <a:rPr lang="pt-BR" sz="1200" dirty="0" smtClean="0">
                <a:hlinkClick r:id="rId2"/>
              </a:rPr>
              <a:t>www.terra.com.br/noticias/brasil/caixa-nao-tem-controle-sobre-cadastros-duplicados-no-bolsa-familia,35bf1c6d6c7ee310VgnVCM20000099cceb0aRCRD.html</a:t>
            </a:r>
            <a:r>
              <a:rPr lang="pt-BR" sz="1200" dirty="0"/>
              <a:t>.</a:t>
            </a:r>
            <a:r>
              <a:rPr lang="pt-BR" sz="1200" dirty="0" smtClean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Como será que esse problema poderia ter sido resolvido?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en-US" dirty="0" smtClean="0"/>
              <a:t>2. Motivação</a:t>
            </a:r>
          </a:p>
        </p:txBody>
      </p:sp>
    </p:spTree>
    <p:extLst>
      <p:ext uri="{BB962C8B-B14F-4D97-AF65-F5344CB8AC3E}">
        <p14:creationId xmlns:p14="http://schemas.microsoft.com/office/powerpoint/2010/main" val="18738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39136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2400" dirty="0"/>
              <a:t>Pense em um algoritmo que precise descobrir números duplicados em uma lista não ordenada de números. 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dirty="0"/>
              <a:t>Exemplo: </a:t>
            </a:r>
            <a:endParaRPr lang="pt-BR" sz="2400" dirty="0" smtClean="0"/>
          </a:p>
          <a:p>
            <a:pPr lvl="1" eaLnBrk="1" hangingPunct="1">
              <a:spcBef>
                <a:spcPct val="50000"/>
              </a:spcBef>
            </a:pPr>
            <a:r>
              <a:rPr lang="pt-BR" sz="2200" dirty="0" smtClean="0"/>
              <a:t>Considere </a:t>
            </a:r>
            <a:r>
              <a:rPr lang="pt-BR" sz="2200" dirty="0"/>
              <a:t>os números  7, 8, </a:t>
            </a:r>
            <a:r>
              <a:rPr lang="pt-BR" sz="2200" dirty="0" smtClean="0"/>
              <a:t>1, 12, 19, 22, 13, 45, 17, 2</a:t>
            </a:r>
            <a:r>
              <a:rPr lang="pt-BR" sz="2200" dirty="0"/>
              <a:t>, </a:t>
            </a:r>
            <a:r>
              <a:rPr lang="pt-BR" sz="2200" dirty="0" smtClean="0"/>
              <a:t>21, 15, 5</a:t>
            </a:r>
            <a:r>
              <a:rPr lang="pt-BR" sz="2200" dirty="0"/>
              <a:t>, </a:t>
            </a:r>
            <a:r>
              <a:rPr lang="pt-BR" sz="2200" dirty="0" smtClean="0"/>
              <a:t>18, 6, 3, 11, 9, 33, 8</a:t>
            </a:r>
            <a:r>
              <a:rPr lang="pt-BR" sz="2200" dirty="0"/>
              <a:t>, </a:t>
            </a:r>
            <a:r>
              <a:rPr lang="pt-BR" sz="2200" dirty="0" smtClean="0"/>
              <a:t>26, 20, 3</a:t>
            </a:r>
            <a:r>
              <a:rPr lang="pt-BR" sz="2200" dirty="0"/>
              <a:t>, 5, 10 e 4</a:t>
            </a:r>
            <a:r>
              <a:rPr lang="pt-BR" sz="22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Quais soluções vocês propõem?</a:t>
            </a:r>
            <a:endParaRPr lang="pt-BR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en-US" dirty="0" smtClean="0"/>
              <a:t>2. Motivação</a:t>
            </a:r>
          </a:p>
        </p:txBody>
      </p:sp>
    </p:spTree>
    <p:extLst>
      <p:ext uri="{BB962C8B-B14F-4D97-AF65-F5344CB8AC3E}">
        <p14:creationId xmlns:p14="http://schemas.microsoft.com/office/powerpoint/2010/main" val="3318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978080" cy="4921724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2400" dirty="0"/>
              <a:t>Pense em um algoritmo que precise descobrir números duplicados em uma lista não ordenada de números. 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dirty="0" err="1" smtClean="0"/>
              <a:t>Ex</a:t>
            </a:r>
            <a:r>
              <a:rPr lang="pt-BR" sz="2400" dirty="0" smtClean="0"/>
              <a:t>: </a:t>
            </a:r>
            <a:r>
              <a:rPr lang="pt-BR" sz="2200" dirty="0" smtClean="0"/>
              <a:t>Considere </a:t>
            </a:r>
            <a:r>
              <a:rPr lang="pt-BR" sz="2200" dirty="0"/>
              <a:t>os números  7, 8, 2, 5, 8, 3, 5, 10 e 4</a:t>
            </a:r>
            <a:r>
              <a:rPr lang="pt-BR" sz="2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Possíveis soluções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200" dirty="0"/>
              <a:t>Comparar  cada novo número com todos os números já </a:t>
            </a:r>
            <a:r>
              <a:rPr lang="pt-BR" sz="2200" dirty="0" smtClean="0"/>
              <a:t>lidos (isso </a:t>
            </a:r>
            <a:r>
              <a:rPr lang="pt-BR" sz="2200" dirty="0"/>
              <a:t>aumenta em muito </a:t>
            </a:r>
            <a:r>
              <a:rPr lang="pt-BR" sz="2200" dirty="0" smtClean="0"/>
              <a:t>o tempo de execução). </a:t>
            </a:r>
            <a:endParaRPr lang="pt-BR" sz="2200" dirty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200" dirty="0"/>
              <a:t>Manter uma lista ordenada dos números e a cada número lido fazer uma busca na lista. 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2200" dirty="0"/>
              <a:t>Outra solução é usar uma árvore binária para manter os números. </a:t>
            </a:r>
          </a:p>
          <a:p>
            <a:pPr marL="457200" lvl="1" indent="0" eaLnBrk="1" hangingPunct="1">
              <a:spcBef>
                <a:spcPct val="50000"/>
              </a:spcBef>
              <a:buNone/>
            </a:pPr>
            <a:endParaRPr lang="pt-BR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en-US" dirty="0" smtClean="0"/>
              <a:t>2. Motivação</a:t>
            </a:r>
          </a:p>
        </p:txBody>
      </p:sp>
    </p:spTree>
    <p:extLst>
      <p:ext uri="{BB962C8B-B14F-4D97-AF65-F5344CB8AC3E}">
        <p14:creationId xmlns:p14="http://schemas.microsoft.com/office/powerpoint/2010/main" val="23455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pPr eaLnBrk="1" hangingPunct="1"/>
            <a:r>
              <a:rPr lang="pt-BR" altLang="en-US" dirty="0"/>
              <a:t>3</a:t>
            </a:r>
            <a:r>
              <a:rPr lang="pt-BR" altLang="en-US" dirty="0" smtClean="0"/>
              <a:t>. Ordenação de dados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A ordenação ou classificação de </a:t>
            </a:r>
            <a:r>
              <a:rPr lang="pt-BR" sz="2400" dirty="0" smtClean="0"/>
              <a:t>dados consiste </a:t>
            </a:r>
            <a:r>
              <a:rPr lang="pt-BR" sz="2400" dirty="0"/>
              <a:t>em organizá-los em ordem crescente ou </a:t>
            </a:r>
            <a:r>
              <a:rPr lang="pt-BR" sz="2400" dirty="0" smtClean="0"/>
              <a:t>decrescente.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 smtClean="0"/>
              <a:t>Tem </a:t>
            </a:r>
            <a:r>
              <a:rPr lang="pt-BR" sz="2400" dirty="0"/>
              <a:t>como objetivo </a:t>
            </a:r>
            <a:r>
              <a:rPr lang="pt-BR" sz="2400" dirty="0" smtClean="0"/>
              <a:t>acelerar o processo de busca </a:t>
            </a:r>
            <a:r>
              <a:rPr lang="pt-BR" sz="2400" dirty="0"/>
              <a:t>e </a:t>
            </a:r>
            <a:r>
              <a:rPr lang="pt-BR" sz="2400" dirty="0" smtClean="0"/>
              <a:t>pesquisa de dados armazenados.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pt-BR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6983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 Ordenação de dados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2640"/>
            <a:ext cx="7772400" cy="506916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altLang="en-US" sz="2400" dirty="0"/>
              <a:t>Dados ordenados garantem melhor desempenho de pesquisa a uma ED. </a:t>
            </a:r>
            <a:endParaRPr lang="pt-BR" altLang="en-US" sz="2400" dirty="0" smtClean="0"/>
          </a:p>
          <a:p>
            <a:pPr eaLnBrk="1" hangingPunct="1">
              <a:spcBef>
                <a:spcPct val="50000"/>
              </a:spcBef>
            </a:pPr>
            <a:r>
              <a:rPr lang="pt-BR" altLang="en-US" sz="2400" dirty="0" smtClean="0"/>
              <a:t>Ordenar </a:t>
            </a:r>
            <a:r>
              <a:rPr lang="pt-BR" altLang="en-US" sz="2400" dirty="0"/>
              <a:t>corresponde ao processo de rearranjar um conjunto de dados em ordem ascendente ou descendente. </a:t>
            </a:r>
            <a:endParaRPr lang="pt-BR" altLang="en-US" sz="2400" dirty="0" smtClean="0"/>
          </a:p>
          <a:p>
            <a:pPr eaLnBrk="1" hangingPunct="1">
              <a:spcBef>
                <a:spcPct val="50000"/>
              </a:spcBef>
            </a:pPr>
            <a:r>
              <a:rPr lang="pt-BR" altLang="en-US" sz="2400" dirty="0" smtClean="0"/>
              <a:t>O </a:t>
            </a:r>
            <a:r>
              <a:rPr lang="pt-BR" altLang="en-US" sz="2400" dirty="0"/>
              <a:t>objetivo principal da ordenação é facilitar a recuperação posterior de itens do conjunto ordenado</a:t>
            </a:r>
            <a:r>
              <a:rPr lang="pt-BR" altLang="en-US" sz="2400" dirty="0" smtClean="0"/>
              <a:t>.</a:t>
            </a:r>
            <a:endParaRPr lang="pt-BR" altLang="en-US" sz="24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pt-BR" altLang="en-US" sz="2400" dirty="0" smtClean="0">
              <a:solidFill>
                <a:srgbClr val="FF0000"/>
              </a:solidFill>
            </a:endParaRPr>
          </a:p>
          <a:p>
            <a:pPr marL="0" lvl="0" indent="0" algn="ctr">
              <a:buClr>
                <a:srgbClr val="800080"/>
              </a:buClr>
              <a:buNone/>
            </a:pPr>
            <a:r>
              <a:rPr lang="pt-BR" sz="2400" b="1" dirty="0">
                <a:solidFill>
                  <a:srgbClr val="0070C0"/>
                </a:solidFill>
              </a:rPr>
              <a:t>“A complexidade da ordenação da ED não deve exceder a complexidade da computação a ser feita na ED sem o processo de ordenação”.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pt-B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075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2640"/>
            <a:ext cx="7772400" cy="506916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pt-BR" altLang="en-US" sz="2400" b="1" dirty="0" err="1" smtClean="0"/>
              <a:t>Médodos</a:t>
            </a:r>
            <a:r>
              <a:rPr lang="pt-BR" altLang="en-US" sz="2400" b="1" dirty="0" smtClean="0"/>
              <a:t> de Ordenação de Dados</a:t>
            </a:r>
          </a:p>
          <a:p>
            <a:pPr eaLnBrk="1" hangingPunct="1">
              <a:spcBef>
                <a:spcPct val="50000"/>
              </a:spcBef>
              <a:buNone/>
            </a:pPr>
            <a:endParaRPr lang="pt-BR" altLang="en-US" sz="1000" b="1" dirty="0" smtClean="0"/>
          </a:p>
          <a:p>
            <a:pPr eaLnBrk="1" hangingPunct="1">
              <a:spcBef>
                <a:spcPct val="50000"/>
              </a:spcBef>
            </a:pPr>
            <a:r>
              <a:rPr lang="pt-BR" altLang="en-US" sz="2200" dirty="0" smtClean="0"/>
              <a:t>São </a:t>
            </a:r>
            <a:r>
              <a:rPr lang="pt-BR" altLang="en-US" sz="2200" dirty="0"/>
              <a:t>divididos em dois grupos: ordenação </a:t>
            </a:r>
            <a:r>
              <a:rPr lang="pt-BR" altLang="en-US" sz="2200" b="1" dirty="0" smtClean="0">
                <a:solidFill>
                  <a:srgbClr val="0070C0"/>
                </a:solidFill>
              </a:rPr>
              <a:t>interna</a:t>
            </a:r>
            <a:r>
              <a:rPr lang="pt-BR" altLang="en-US" sz="2200" dirty="0" smtClean="0">
                <a:solidFill>
                  <a:srgbClr val="FF0000"/>
                </a:solidFill>
              </a:rPr>
              <a:t> </a:t>
            </a:r>
            <a:r>
              <a:rPr lang="pt-BR" altLang="en-US" sz="2200" dirty="0" smtClean="0"/>
              <a:t>e</a:t>
            </a:r>
            <a:r>
              <a:rPr lang="pt-BR" altLang="en-US" sz="2200" dirty="0" smtClean="0">
                <a:solidFill>
                  <a:srgbClr val="FF0000"/>
                </a:solidFill>
              </a:rPr>
              <a:t> </a:t>
            </a:r>
            <a:r>
              <a:rPr lang="pt-BR" altLang="en-US" sz="2200" b="1" dirty="0">
                <a:solidFill>
                  <a:srgbClr val="FF0000"/>
                </a:solidFill>
              </a:rPr>
              <a:t>externa</a:t>
            </a:r>
            <a:r>
              <a:rPr lang="pt-BR" altLang="en-US" sz="2200" dirty="0"/>
              <a:t>. </a:t>
            </a:r>
            <a:endParaRPr lang="pt-BR" altLang="en-US" sz="2200" dirty="0" smtClean="0"/>
          </a:p>
          <a:p>
            <a:pPr eaLnBrk="1" hangingPunct="1">
              <a:spcBef>
                <a:spcPct val="50000"/>
              </a:spcBef>
            </a:pPr>
            <a:r>
              <a:rPr lang="pt-BR" altLang="en-US" sz="2200" dirty="0" smtClean="0"/>
              <a:t>Na </a:t>
            </a:r>
            <a:r>
              <a:rPr lang="pt-BR" altLang="en-US" sz="2200" dirty="0"/>
              <a:t>ordenação </a:t>
            </a:r>
            <a:r>
              <a:rPr lang="pt-BR" altLang="en-US" sz="2200" b="1" dirty="0">
                <a:solidFill>
                  <a:srgbClr val="0070C0"/>
                </a:solidFill>
              </a:rPr>
              <a:t>interna</a:t>
            </a:r>
            <a:r>
              <a:rPr lang="pt-BR" altLang="en-US" sz="2200" dirty="0"/>
              <a:t> estão os métodos que não necessitam de uma memória secundária para o processo, já que o arquivo a ser ordenado cabe todo na memória principal do </a:t>
            </a:r>
            <a:r>
              <a:rPr lang="pt-BR" altLang="en-US" sz="2200" dirty="0" smtClean="0"/>
              <a:t>computador (RAM).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en-US" sz="2200" dirty="0" smtClean="0"/>
              <a:t>Na </a:t>
            </a:r>
            <a:r>
              <a:rPr lang="pt-BR" altLang="en-US" sz="2200" dirty="0"/>
              <a:t>ordenação </a:t>
            </a:r>
            <a:r>
              <a:rPr lang="pt-BR" altLang="en-US" sz="2200" b="1" dirty="0">
                <a:solidFill>
                  <a:srgbClr val="FF0000"/>
                </a:solidFill>
              </a:rPr>
              <a:t>externa</a:t>
            </a:r>
            <a:r>
              <a:rPr lang="pt-BR" altLang="en-US" sz="2200" dirty="0"/>
              <a:t> estão os métodos apropriados a arquivos que não cabem na memória principal e, por isso, tem de ser armazenado em disco (HD</a:t>
            </a:r>
            <a:r>
              <a:rPr lang="pt-BR" altLang="en-US" sz="2200" dirty="0" smtClean="0"/>
              <a:t>) ou </a:t>
            </a:r>
            <a:r>
              <a:rPr lang="pt-BR" altLang="en-US" sz="2200" dirty="0"/>
              <a:t>outro dispositivo </a:t>
            </a:r>
            <a:r>
              <a:rPr lang="pt-BR" altLang="en-US" sz="2200" dirty="0" smtClean="0"/>
              <a:t>secundário.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en-US" dirty="0" smtClean="0"/>
              <a:t>3. Ordenação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2533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2640"/>
            <a:ext cx="7772400" cy="506916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pt-BR" altLang="en-US" sz="2400" b="1" smtClean="0"/>
              <a:t>Métodos de Ordenação </a:t>
            </a:r>
            <a:r>
              <a:rPr lang="pt-BR" altLang="en-US" sz="2400" b="1" u="sng" smtClean="0"/>
              <a:t>Interna</a:t>
            </a:r>
          </a:p>
          <a:p>
            <a:pPr eaLnBrk="1" hangingPunct="1">
              <a:spcBef>
                <a:spcPct val="50000"/>
              </a:spcBef>
              <a:buNone/>
            </a:pPr>
            <a:endParaRPr lang="pt-BR" altLang="en-US" sz="1000" smtClean="0"/>
          </a:p>
          <a:p>
            <a:pPr eaLnBrk="1" hangingPunct="1">
              <a:spcBef>
                <a:spcPct val="50000"/>
              </a:spcBef>
            </a:pPr>
            <a:r>
              <a:rPr lang="pt-BR" altLang="en-US" sz="2200" smtClean="0"/>
              <a:t>A </a:t>
            </a:r>
            <a:r>
              <a:rPr lang="pt-BR" altLang="en-US" sz="2200"/>
              <a:t>ordenação de dados passa pela escolha do melhor algoritmo a ser usado. </a:t>
            </a:r>
            <a:endParaRPr lang="pt-BR" altLang="en-US" sz="2200" smtClean="0"/>
          </a:p>
          <a:p>
            <a:pPr eaLnBrk="1" hangingPunct="1">
              <a:spcBef>
                <a:spcPct val="50000"/>
              </a:spcBef>
            </a:pPr>
            <a:r>
              <a:rPr lang="pt-BR" altLang="en-US" sz="2200" smtClean="0"/>
              <a:t>Durante </a:t>
            </a:r>
            <a:r>
              <a:rPr lang="pt-BR" altLang="en-US" sz="2200"/>
              <a:t>a escolha do algoritmo de ordenação, um aspecto importante é o tempo gasto durante a sua execução. </a:t>
            </a:r>
            <a:endParaRPr lang="pt-BR" altLang="en-US" sz="2200" smtClean="0"/>
          </a:p>
          <a:p>
            <a:pPr eaLnBrk="1" hangingPunct="1">
              <a:spcBef>
                <a:spcPct val="50000"/>
              </a:spcBef>
            </a:pPr>
            <a:r>
              <a:rPr lang="pt-BR" altLang="en-US" sz="2200" smtClean="0"/>
              <a:t>Os </a:t>
            </a:r>
            <a:r>
              <a:rPr lang="pt-BR" altLang="en-US" sz="2200"/>
              <a:t>fatores que podem influir bastante neste tempo são as comparações entre chaves e a movimentação de itens do arquivo. </a:t>
            </a:r>
            <a:endParaRPr lang="pt-BR" altLang="en-US" sz="2200" smtClean="0"/>
          </a:p>
          <a:p>
            <a:pPr eaLnBrk="1" hangingPunct="1">
              <a:spcBef>
                <a:spcPct val="50000"/>
              </a:spcBef>
            </a:pPr>
            <a:r>
              <a:rPr lang="pt-BR" altLang="en-US" sz="2200" smtClean="0"/>
              <a:t>Também </a:t>
            </a:r>
            <a:r>
              <a:rPr lang="pt-BR" altLang="en-US" sz="2200"/>
              <a:t>deve ser considerada a quantidade de memória adicional utiliza no processo de ordenação</a:t>
            </a:r>
            <a:r>
              <a:rPr lang="pt-BR" altLang="en-US" sz="2200" smtClean="0"/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en-US" dirty="0" smtClean="0"/>
              <a:t>3. Ordenação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9537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4000" b="1" dirty="0" smtClean="0">
                <a:latin typeface="Century Gothic" panose="020B0502020202020204" pitchFamily="34" charset="0"/>
              </a:rPr>
              <a:t>Cronograma do Plano de Ensino</a:t>
            </a:r>
          </a:p>
        </p:txBody>
      </p:sp>
      <p:sp>
        <p:nvSpPr>
          <p:cNvPr id="4" name="Content Placeholder 4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994520" y="1844824"/>
            <a:ext cx="7920880" cy="4536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dirty="0" smtClean="0"/>
              <a:t>17/02 - Recursividade</a:t>
            </a:r>
            <a:r>
              <a:rPr lang="pt-BR" sz="1800" dirty="0"/>
              <a:t>; Complexidade de tempo; Notação Big-Oh.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dirty="0" smtClean="0"/>
              <a:t>24/02 </a:t>
            </a:r>
            <a:r>
              <a:rPr lang="pt-BR" sz="1800" dirty="0"/>
              <a:t>- </a:t>
            </a:r>
            <a:r>
              <a:rPr lang="pt-BR" sz="1800" dirty="0" smtClean="0"/>
              <a:t> Métodos </a:t>
            </a:r>
            <a:r>
              <a:rPr lang="pt-BR" sz="1800" dirty="0"/>
              <a:t>de ordenação: </a:t>
            </a:r>
            <a:r>
              <a:rPr lang="pt-BR" sz="1800" dirty="0" err="1" smtClean="0"/>
              <a:t>Bubble</a:t>
            </a:r>
            <a:r>
              <a:rPr lang="pt-BR" sz="1800" dirty="0" smtClean="0"/>
              <a:t> </a:t>
            </a:r>
            <a:r>
              <a:rPr lang="pt-BR" sz="1800" dirty="0" err="1" smtClean="0"/>
              <a:t>sort</a:t>
            </a:r>
            <a:r>
              <a:rPr lang="pt-BR" sz="1800" dirty="0"/>
              <a:t>;</a:t>
            </a:r>
            <a:r>
              <a:rPr lang="pt-BR" sz="1800" dirty="0" smtClean="0"/>
              <a:t> </a:t>
            </a:r>
            <a:r>
              <a:rPr lang="pt-BR" sz="1800" dirty="0" err="1" smtClean="0"/>
              <a:t>Insert</a:t>
            </a:r>
            <a:r>
              <a:rPr lang="pt-BR" sz="1800" dirty="0" smtClean="0"/>
              <a:t> </a:t>
            </a:r>
            <a:r>
              <a:rPr lang="pt-BR" sz="1800" dirty="0" err="1" smtClean="0"/>
              <a:t>sort</a:t>
            </a:r>
            <a:r>
              <a:rPr lang="pt-BR" sz="1800" dirty="0"/>
              <a:t>; </a:t>
            </a:r>
            <a:r>
              <a:rPr lang="pt-BR" sz="1800" dirty="0" err="1" smtClean="0"/>
              <a:t>Select</a:t>
            </a:r>
            <a:r>
              <a:rPr lang="pt-BR" sz="1800" dirty="0" smtClean="0"/>
              <a:t> </a:t>
            </a:r>
            <a:r>
              <a:rPr lang="pt-BR" sz="1800" dirty="0" err="1" smtClean="0"/>
              <a:t>sort</a:t>
            </a:r>
            <a:r>
              <a:rPr lang="pt-BR" sz="1800" dirty="0" smtClean="0"/>
              <a:t>.</a:t>
            </a:r>
            <a:endParaRPr lang="pt-B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dirty="0" smtClean="0"/>
              <a:t>10/03 </a:t>
            </a:r>
            <a:r>
              <a:rPr lang="pt-BR" sz="1800" dirty="0"/>
              <a:t>- Métodos de ordenação: </a:t>
            </a:r>
            <a:r>
              <a:rPr lang="pt-BR" sz="1800" dirty="0" err="1" smtClean="0"/>
              <a:t>Quick</a:t>
            </a:r>
            <a:r>
              <a:rPr lang="pt-BR" sz="1800" dirty="0" smtClean="0"/>
              <a:t> </a:t>
            </a:r>
            <a:r>
              <a:rPr lang="pt-BR" sz="1800" dirty="0" err="1" smtClean="0"/>
              <a:t>sort</a:t>
            </a:r>
            <a:r>
              <a:rPr lang="pt-BR" sz="1800" dirty="0"/>
              <a:t>; </a:t>
            </a:r>
            <a:r>
              <a:rPr lang="pt-BR" sz="1800" dirty="0" smtClean="0"/>
              <a:t>Merge </a:t>
            </a:r>
            <a:r>
              <a:rPr lang="pt-BR" sz="1800" dirty="0" err="1" smtClean="0"/>
              <a:t>sort</a:t>
            </a:r>
            <a:r>
              <a:rPr lang="pt-BR" sz="1800" dirty="0" smtClean="0"/>
              <a:t>.</a:t>
            </a:r>
            <a:endParaRPr lang="pt-B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dirty="0" smtClean="0"/>
              <a:t>17/03 </a:t>
            </a:r>
            <a:r>
              <a:rPr lang="pt-BR" sz="1800" dirty="0"/>
              <a:t>- Métodos de ordenação: </a:t>
            </a:r>
            <a:r>
              <a:rPr lang="pt-BR" sz="1800" dirty="0" smtClean="0"/>
              <a:t>Shell </a:t>
            </a:r>
            <a:r>
              <a:rPr lang="pt-BR" sz="1800" dirty="0" err="1" smtClean="0"/>
              <a:t>sort</a:t>
            </a:r>
            <a:r>
              <a:rPr lang="pt-BR" sz="1800" dirty="0"/>
              <a:t>;</a:t>
            </a:r>
            <a:r>
              <a:rPr lang="pt-BR" sz="1800" dirty="0" smtClean="0"/>
              <a:t> </a:t>
            </a:r>
            <a:r>
              <a:rPr lang="pt-BR" sz="1800" dirty="0" err="1" smtClean="0"/>
              <a:t>Radix</a:t>
            </a:r>
            <a:r>
              <a:rPr lang="pt-BR" sz="1800" dirty="0" smtClean="0"/>
              <a:t> </a:t>
            </a:r>
            <a:r>
              <a:rPr lang="pt-BR" sz="1800" dirty="0" err="1" smtClean="0"/>
              <a:t>sort</a:t>
            </a:r>
            <a:r>
              <a:rPr lang="pt-BR" sz="1800" dirty="0" smtClean="0"/>
              <a:t>.</a:t>
            </a:r>
            <a:endParaRPr lang="pt-B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dirty="0" smtClean="0"/>
              <a:t>24/03 </a:t>
            </a:r>
            <a:r>
              <a:rPr lang="pt-BR" sz="1800" dirty="0"/>
              <a:t>- Métodos de pesquisa: </a:t>
            </a:r>
            <a:r>
              <a:rPr lang="pt-BR" sz="1800" dirty="0" smtClean="0"/>
              <a:t>Sequencial; </a:t>
            </a:r>
            <a:r>
              <a:rPr lang="pt-BR" sz="1800" dirty="0"/>
              <a:t>Binária.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dirty="0" smtClean="0"/>
              <a:t>31/03 </a:t>
            </a:r>
            <a:r>
              <a:rPr lang="pt-BR" sz="1800" dirty="0"/>
              <a:t>- Métodos de pesquisa: </a:t>
            </a:r>
            <a:r>
              <a:rPr lang="pt-BR" sz="1800" dirty="0" err="1" smtClean="0"/>
              <a:t>Hashing</a:t>
            </a:r>
            <a:r>
              <a:rPr lang="pt-BR" sz="1800" dirty="0" smtClean="0"/>
              <a:t>.</a:t>
            </a:r>
            <a:endParaRPr lang="pt-B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dirty="0" smtClean="0"/>
              <a:t>07/04 </a:t>
            </a:r>
            <a:r>
              <a:rPr lang="pt-BR" sz="1800" dirty="0"/>
              <a:t>– Desenvolvimento do trabalho </a:t>
            </a:r>
            <a:r>
              <a:rPr lang="pt-BR" sz="1800" dirty="0" smtClean="0"/>
              <a:t>A1.</a:t>
            </a:r>
            <a:endParaRPr lang="pt-B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800" b="1" dirty="0" smtClean="0"/>
              <a:t>14/04 </a:t>
            </a:r>
            <a:r>
              <a:rPr lang="pt-BR" sz="1800" b="1" dirty="0"/>
              <a:t>- Prova </a:t>
            </a:r>
            <a:r>
              <a:rPr lang="pt-BR" sz="1800" b="1" dirty="0" smtClean="0"/>
              <a:t>1</a:t>
            </a:r>
            <a:endParaRPr lang="pt-BR" sz="1800" dirty="0" smtClean="0"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1800" b="0" dirty="0" smtClean="0">
              <a:effectLst/>
            </a:endParaRPr>
          </a:p>
        </p:txBody>
      </p:sp>
      <p:pic>
        <p:nvPicPr>
          <p:cNvPr id="7" name="Picture 9" descr="C:\Users\antonello\AppData\Local\Microsoft\Windows\INetCache\IE\ZEHHZSKQ\seta-rosa[1]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16608" flipV="1">
            <a:off x="7882660" y="1309364"/>
            <a:ext cx="1169098" cy="119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49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71600"/>
            <a:ext cx="7772400" cy="10367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altLang="en-US" sz="2400"/>
              <a:t>Os métodos de ordenação </a:t>
            </a:r>
            <a:r>
              <a:rPr lang="pt-BR" altLang="en-US" sz="2400" b="1">
                <a:solidFill>
                  <a:srgbClr val="0070C0"/>
                </a:solidFill>
              </a:rPr>
              <a:t>interna</a:t>
            </a:r>
            <a:r>
              <a:rPr lang="pt-BR" altLang="en-US" sz="2400"/>
              <a:t> são subdivididos em dois </a:t>
            </a:r>
            <a:r>
              <a:rPr lang="pt-BR" altLang="en-US" sz="2400" smtClean="0"/>
              <a:t>grupos.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19672" y="2659230"/>
            <a:ext cx="2880320" cy="34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pt-BR" altLang="en-US" sz="2400" b="1" kern="0" dirty="0">
                <a:solidFill>
                  <a:srgbClr val="FF0000"/>
                </a:solidFill>
              </a:rPr>
              <a:t>Métodos simples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en-US" sz="2000" kern="0" dirty="0" err="1" smtClean="0"/>
              <a:t>Bubble</a:t>
            </a:r>
            <a:r>
              <a:rPr lang="pt-BR" altLang="en-US" sz="2000" kern="0" dirty="0" smtClean="0"/>
              <a:t> </a:t>
            </a:r>
            <a:r>
              <a:rPr lang="pt-BR" altLang="en-US" sz="2000" kern="0" dirty="0" err="1" smtClean="0"/>
              <a:t>Sort</a:t>
            </a:r>
            <a:endParaRPr lang="pt-BR" altLang="en-US" sz="2000" kern="0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en-US" sz="2000" kern="0" dirty="0" err="1" smtClean="0"/>
              <a:t>Insert</a:t>
            </a:r>
            <a:r>
              <a:rPr lang="pt-BR" altLang="en-US" sz="2000" kern="0" dirty="0" smtClean="0"/>
              <a:t> </a:t>
            </a:r>
            <a:r>
              <a:rPr lang="pt-BR" altLang="en-US" sz="2000" kern="0" dirty="0" err="1" smtClean="0"/>
              <a:t>Sort</a:t>
            </a:r>
            <a:endParaRPr lang="pt-BR" altLang="en-US" sz="2000" kern="0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pt-BR" altLang="en-US" sz="2000" kern="0" dirty="0" err="1" smtClean="0"/>
              <a:t>Select</a:t>
            </a:r>
            <a:r>
              <a:rPr lang="pt-BR" altLang="en-US" sz="2000" kern="0" dirty="0" smtClean="0"/>
              <a:t> </a:t>
            </a:r>
            <a:r>
              <a:rPr lang="pt-BR" altLang="en-US" sz="2000" kern="0" dirty="0" err="1" smtClean="0"/>
              <a:t>Sort</a:t>
            </a:r>
            <a:endParaRPr lang="pt-BR" altLang="en-US" sz="2000" kern="0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pt-BR" altLang="en-US" sz="2400" kern="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6056" y="2659230"/>
            <a:ext cx="3077344" cy="34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pt-BR" altLang="en-US" sz="2400" b="1" kern="0" dirty="0">
                <a:solidFill>
                  <a:srgbClr val="00B050"/>
                </a:solidFill>
              </a:rPr>
              <a:t>Métodos </a:t>
            </a:r>
            <a:r>
              <a:rPr lang="pt-BR" altLang="en-US" sz="2400" b="1" kern="0" dirty="0" smtClean="0">
                <a:solidFill>
                  <a:srgbClr val="00B050"/>
                </a:solidFill>
              </a:rPr>
              <a:t>eficientes</a:t>
            </a:r>
            <a:endParaRPr lang="pt-BR" altLang="en-US" sz="2400" b="1" kern="0" dirty="0">
              <a:solidFill>
                <a:srgbClr val="00B050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kern="0" dirty="0" smtClean="0"/>
              <a:t>Shell Sort</a:t>
            </a:r>
            <a:endParaRPr lang="en-US" altLang="en-US" sz="2000" kern="0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kern="0" dirty="0" smtClean="0"/>
              <a:t>Quick Sort</a:t>
            </a:r>
            <a:endParaRPr lang="en-US" altLang="en-US" sz="2000" kern="0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kern="0" dirty="0" smtClean="0"/>
              <a:t>Merge Sort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kern="0" dirty="0" smtClean="0"/>
              <a:t>Radix Sort</a:t>
            </a:r>
            <a:endParaRPr lang="en-US" altLang="en-US" sz="2000" kern="0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pt-BR" altLang="en-US" sz="2400" kern="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99592" y="5105400"/>
            <a:ext cx="7458622" cy="13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pt-BR" altLang="en-US" sz="2400" kern="0" dirty="0" smtClean="0"/>
              <a:t>Animação </a:t>
            </a:r>
            <a:r>
              <a:rPr lang="pt-BR" altLang="en-US" sz="2400" kern="0" dirty="0"/>
              <a:t>dos métodos simples de </a:t>
            </a:r>
            <a:r>
              <a:rPr lang="pt-BR" altLang="en-US" sz="2400" kern="0" dirty="0" smtClean="0"/>
              <a:t>ordenação: </a:t>
            </a:r>
            <a:r>
              <a:rPr lang="pt-BR" altLang="en-US" sz="1800" kern="0" dirty="0" smtClean="0">
                <a:hlinkClick r:id="rId2"/>
              </a:rPr>
              <a:t>http</a:t>
            </a:r>
            <a:r>
              <a:rPr lang="pt-BR" altLang="en-US" sz="1800" kern="0" dirty="0">
                <a:hlinkClick r:id="rId2"/>
              </a:rPr>
              <a:t>://</a:t>
            </a:r>
            <a:r>
              <a:rPr lang="pt-BR" altLang="en-US" sz="1800" kern="0" dirty="0" smtClean="0">
                <a:hlinkClick r:id="rId2"/>
              </a:rPr>
              <a:t>math.hws.edu/TMCM/java/xSortLab</a:t>
            </a:r>
            <a:endParaRPr lang="pt-BR" altLang="en-US" sz="1800" kern="0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pt-BR" altLang="en-US" sz="1800" kern="0" dirty="0" smtClean="0"/>
              <a:t>	</a:t>
            </a:r>
            <a:r>
              <a:rPr lang="pt-BR" altLang="en-US" sz="1800" kern="0" dirty="0" smtClean="0">
                <a:hlinkClick r:id="rId3"/>
              </a:rPr>
              <a:t>http://visualgo.net/sorting</a:t>
            </a:r>
            <a:endParaRPr lang="pt-BR" altLang="en-US" sz="1800" kern="0" dirty="0" smtClean="0"/>
          </a:p>
          <a:p>
            <a:pPr eaLnBrk="1" hangingPunct="1">
              <a:spcBef>
                <a:spcPts val="0"/>
              </a:spcBef>
              <a:buNone/>
            </a:pPr>
            <a:r>
              <a:rPr lang="pt-BR" altLang="en-US" sz="1800" kern="0" dirty="0"/>
              <a:t>	</a:t>
            </a:r>
            <a:r>
              <a:rPr lang="pt-BR" altLang="en-US" sz="1800" kern="0" dirty="0" smtClean="0">
                <a:hlinkClick r:id="rId4"/>
              </a:rPr>
              <a:t>https://www.cs.usfca.edu/~galles/visualization/ComparisonSort.html</a:t>
            </a:r>
            <a:endParaRPr lang="pt-BR" altLang="en-US" sz="1800" kern="0" dirty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en-US" dirty="0" smtClean="0"/>
              <a:t>3. Ordenação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37414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3.1. </a:t>
            </a:r>
            <a:r>
              <a:rPr lang="pt-BR" altLang="en-US" dirty="0" err="1" smtClean="0"/>
              <a:t>Bubble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endParaRPr lang="pt-B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191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altLang="en-US" sz="2400" dirty="0"/>
              <a:t>É um dos métodos mais simples de ordenação por troca, porém é de baixa eficiência. </a:t>
            </a:r>
            <a:endParaRPr lang="pt-BR" altLang="en-US" sz="2400" dirty="0" smtClean="0"/>
          </a:p>
          <a:p>
            <a:pPr eaLnBrk="1" hangingPunct="1">
              <a:spcBef>
                <a:spcPct val="50000"/>
              </a:spcBef>
            </a:pPr>
            <a:r>
              <a:rPr lang="pt-BR" altLang="en-US" sz="2400" dirty="0" smtClean="0"/>
              <a:t>A </a:t>
            </a:r>
            <a:r>
              <a:rPr lang="pt-BR" altLang="en-US" sz="2400" dirty="0"/>
              <a:t>cada passo, cada elemento de uma estrutura de dados é comparado ao sucessor, sendo os dois trocados de posição caso estejam fora de ordem. </a:t>
            </a:r>
            <a:endParaRPr lang="pt-BR" altLang="en-US" sz="2400" dirty="0" smtClean="0"/>
          </a:p>
          <a:p>
            <a:pPr eaLnBrk="1" hangingPunct="1">
              <a:spcBef>
                <a:spcPct val="50000"/>
              </a:spcBef>
            </a:pPr>
            <a:r>
              <a:rPr lang="pt-BR" altLang="en-US" sz="2400" dirty="0" smtClean="0"/>
              <a:t>São </a:t>
            </a:r>
            <a:r>
              <a:rPr lang="pt-BR" altLang="en-US" sz="2400" dirty="0"/>
              <a:t>executados passos sucessivos, até que em um deles não ocorram trocas, estando assim, a estrutura </a:t>
            </a:r>
            <a:r>
              <a:rPr lang="pt-BR" altLang="en-US" sz="2400" dirty="0" smtClean="0"/>
              <a:t>classificada</a:t>
            </a:r>
            <a:r>
              <a:rPr lang="pt-BR" altLang="en-US" sz="2400" dirty="0"/>
              <a:t>.</a:t>
            </a:r>
            <a:endParaRPr lang="pt-B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39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3.1. </a:t>
            </a:r>
            <a:r>
              <a:rPr lang="pt-BR" altLang="en-US" dirty="0" err="1" smtClean="0"/>
              <a:t>Bubble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r>
              <a:rPr lang="pt-BR" altLang="en-US" dirty="0" smtClean="0"/>
              <a:t>: exemplo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450768"/>
              </p:ext>
            </p:extLst>
          </p:nvPr>
        </p:nvGraphicFramePr>
        <p:xfrm>
          <a:off x="1386348" y="2453640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4953000" y="245364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Troca, porque 7 é menor que 11</a:t>
            </a:r>
            <a:endParaRPr lang="pt-BR" sz="1400" b="1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91120"/>
              </p:ext>
            </p:extLst>
          </p:nvPr>
        </p:nvGraphicFramePr>
        <p:xfrm>
          <a:off x="1371600" y="3371017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aixaDeTexto 24"/>
          <p:cNvSpPr txBox="1"/>
          <p:nvPr/>
        </p:nvSpPr>
        <p:spPr>
          <a:xfrm>
            <a:off x="4953000" y="336804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Troca, porque 2 é menor que 11</a:t>
            </a:r>
            <a:endParaRPr lang="pt-BR" sz="1400" b="1" dirty="0"/>
          </a:p>
        </p:txBody>
      </p: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63427"/>
              </p:ext>
            </p:extLst>
          </p:nvPr>
        </p:nvGraphicFramePr>
        <p:xfrm>
          <a:off x="1371600" y="4282440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CaixaDeTexto 43"/>
          <p:cNvSpPr txBox="1"/>
          <p:nvPr/>
        </p:nvSpPr>
        <p:spPr>
          <a:xfrm>
            <a:off x="4953000" y="428244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Não troca </a:t>
            </a:r>
            <a:endParaRPr lang="pt-BR" sz="1400" b="1" dirty="0"/>
          </a:p>
        </p:txBody>
      </p:sp>
      <p:graphicFrame>
        <p:nvGraphicFramePr>
          <p:cNvPr id="52" name="Tabe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12678"/>
              </p:ext>
            </p:extLst>
          </p:nvPr>
        </p:nvGraphicFramePr>
        <p:xfrm>
          <a:off x="1371600" y="5199817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CaixaDeTexto 56"/>
          <p:cNvSpPr txBox="1"/>
          <p:nvPr/>
        </p:nvSpPr>
        <p:spPr>
          <a:xfrm>
            <a:off x="4953000" y="527304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Troca porque 5 é menor que 12</a:t>
            </a:r>
            <a:endParaRPr lang="pt-BR" sz="1400" b="1" dirty="0"/>
          </a:p>
        </p:txBody>
      </p:sp>
      <p:grpSp>
        <p:nvGrpSpPr>
          <p:cNvPr id="58" name="Grupo 57"/>
          <p:cNvGrpSpPr/>
          <p:nvPr/>
        </p:nvGrpSpPr>
        <p:grpSpPr>
          <a:xfrm>
            <a:off x="1752600" y="2834640"/>
            <a:ext cx="685800" cy="228600"/>
            <a:chOff x="2209800" y="1737360"/>
            <a:chExt cx="685800" cy="396240"/>
          </a:xfrm>
        </p:grpSpPr>
        <p:cxnSp>
          <p:nvCxnSpPr>
            <p:cNvPr id="59" name="Conector de seta reta 58"/>
            <p:cNvCxnSpPr/>
            <p:nvPr/>
          </p:nvCxnSpPr>
          <p:spPr>
            <a:xfrm>
              <a:off x="2895600" y="1737360"/>
              <a:ext cx="0" cy="3962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>
              <a:off x="2209800" y="175260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2209800" y="2133600"/>
              <a:ext cx="6858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2" name="Tabela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81568"/>
              </p:ext>
            </p:extLst>
          </p:nvPr>
        </p:nvGraphicFramePr>
        <p:xfrm>
          <a:off x="1371600" y="6111240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3" name="Grupo 62"/>
          <p:cNvGrpSpPr/>
          <p:nvPr/>
        </p:nvGrpSpPr>
        <p:grpSpPr>
          <a:xfrm>
            <a:off x="2438400" y="3749040"/>
            <a:ext cx="685800" cy="228600"/>
            <a:chOff x="2209800" y="1737360"/>
            <a:chExt cx="685800" cy="396240"/>
          </a:xfrm>
        </p:grpSpPr>
        <p:cxnSp>
          <p:nvCxnSpPr>
            <p:cNvPr id="64" name="Conector de seta reta 63"/>
            <p:cNvCxnSpPr/>
            <p:nvPr/>
          </p:nvCxnSpPr>
          <p:spPr>
            <a:xfrm>
              <a:off x="2895600" y="1737360"/>
              <a:ext cx="0" cy="3962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>
              <a:off x="2209800" y="175260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2209800" y="2133600"/>
              <a:ext cx="6858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3124200" y="4663440"/>
            <a:ext cx="685800" cy="228600"/>
            <a:chOff x="2209800" y="1737360"/>
            <a:chExt cx="685800" cy="396240"/>
          </a:xfrm>
        </p:grpSpPr>
        <p:cxnSp>
          <p:nvCxnSpPr>
            <p:cNvPr id="68" name="Conector de seta reta 67"/>
            <p:cNvCxnSpPr/>
            <p:nvPr/>
          </p:nvCxnSpPr>
          <p:spPr>
            <a:xfrm>
              <a:off x="2895600" y="1737360"/>
              <a:ext cx="0" cy="3962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>
              <a:off x="2209800" y="175260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2209800" y="2133600"/>
              <a:ext cx="6858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o 70"/>
          <p:cNvGrpSpPr/>
          <p:nvPr/>
        </p:nvGrpSpPr>
        <p:grpSpPr>
          <a:xfrm>
            <a:off x="3810000" y="5577840"/>
            <a:ext cx="685800" cy="228600"/>
            <a:chOff x="2209800" y="1737360"/>
            <a:chExt cx="685800" cy="396240"/>
          </a:xfrm>
        </p:grpSpPr>
        <p:cxnSp>
          <p:nvCxnSpPr>
            <p:cNvPr id="72" name="Conector de seta reta 71"/>
            <p:cNvCxnSpPr/>
            <p:nvPr/>
          </p:nvCxnSpPr>
          <p:spPr>
            <a:xfrm>
              <a:off x="2895600" y="1737360"/>
              <a:ext cx="0" cy="3962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/>
            <p:nvPr/>
          </p:nvCxnSpPr>
          <p:spPr>
            <a:xfrm>
              <a:off x="2209800" y="175260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/>
            <p:cNvCxnSpPr/>
            <p:nvPr/>
          </p:nvCxnSpPr>
          <p:spPr>
            <a:xfrm>
              <a:off x="2209800" y="2133600"/>
              <a:ext cx="6858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CaixaDeTexto 75"/>
          <p:cNvSpPr txBox="1"/>
          <p:nvPr/>
        </p:nvSpPr>
        <p:spPr>
          <a:xfrm>
            <a:off x="838200" y="16002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/>
                </a:solidFill>
                <a:latin typeface="+mj-lt"/>
              </a:rPr>
              <a:t>Primeiro passo - termina no último elemento</a:t>
            </a:r>
            <a:endParaRPr lang="pt-BR" sz="2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15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3.1. </a:t>
            </a:r>
            <a:r>
              <a:rPr lang="pt-BR" altLang="en-US" dirty="0" err="1" smtClean="0"/>
              <a:t>Bubble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r>
              <a:rPr lang="pt-BR" altLang="en-US" dirty="0" smtClean="0"/>
              <a:t>: exemplo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2195"/>
              </p:ext>
            </p:extLst>
          </p:nvPr>
        </p:nvGraphicFramePr>
        <p:xfrm>
          <a:off x="1386348" y="2453640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4953000" y="245364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Troca, porque 2 é menor que 7</a:t>
            </a:r>
            <a:endParaRPr lang="pt-BR" sz="1400" b="1" dirty="0"/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29064"/>
              </p:ext>
            </p:extLst>
          </p:nvPr>
        </p:nvGraphicFramePr>
        <p:xfrm>
          <a:off x="1371600" y="3371017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aixaDeTexto 24"/>
          <p:cNvSpPr txBox="1"/>
          <p:nvPr/>
        </p:nvSpPr>
        <p:spPr>
          <a:xfrm>
            <a:off x="4953000" y="336804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Não troca</a:t>
            </a:r>
            <a:endParaRPr lang="pt-BR" sz="1400" b="1" dirty="0"/>
          </a:p>
        </p:txBody>
      </p: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77449"/>
              </p:ext>
            </p:extLst>
          </p:nvPr>
        </p:nvGraphicFramePr>
        <p:xfrm>
          <a:off x="1371600" y="4282440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CaixaDeTexto 43"/>
          <p:cNvSpPr txBox="1"/>
          <p:nvPr/>
        </p:nvSpPr>
        <p:spPr>
          <a:xfrm>
            <a:off x="4953000" y="428244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Troca, porque </a:t>
            </a:r>
            <a:r>
              <a:rPr lang="pt-BR" sz="1400" b="1" dirty="0" smtClean="0"/>
              <a:t>5 </a:t>
            </a:r>
            <a:r>
              <a:rPr lang="pt-BR" sz="1400" b="1" dirty="0"/>
              <a:t>é menor que </a:t>
            </a:r>
            <a:r>
              <a:rPr lang="pt-BR" sz="1400" b="1" dirty="0" smtClean="0"/>
              <a:t>11</a:t>
            </a:r>
            <a:endParaRPr lang="pt-BR" sz="1400" b="1" dirty="0"/>
          </a:p>
        </p:txBody>
      </p:sp>
      <p:graphicFrame>
        <p:nvGraphicFramePr>
          <p:cNvPr id="52" name="Tabela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88668"/>
              </p:ext>
            </p:extLst>
          </p:nvPr>
        </p:nvGraphicFramePr>
        <p:xfrm>
          <a:off x="1371600" y="5199817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8" name="Grupo 57"/>
          <p:cNvGrpSpPr/>
          <p:nvPr/>
        </p:nvGrpSpPr>
        <p:grpSpPr>
          <a:xfrm>
            <a:off x="1752600" y="2834640"/>
            <a:ext cx="685800" cy="228600"/>
            <a:chOff x="2209800" y="1737360"/>
            <a:chExt cx="685800" cy="396240"/>
          </a:xfrm>
        </p:grpSpPr>
        <p:cxnSp>
          <p:nvCxnSpPr>
            <p:cNvPr id="59" name="Conector de seta reta 58"/>
            <p:cNvCxnSpPr/>
            <p:nvPr/>
          </p:nvCxnSpPr>
          <p:spPr>
            <a:xfrm>
              <a:off x="2895600" y="1737360"/>
              <a:ext cx="0" cy="3962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>
              <a:off x="2209800" y="175260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2209800" y="2133600"/>
              <a:ext cx="6858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o 62"/>
          <p:cNvGrpSpPr/>
          <p:nvPr/>
        </p:nvGrpSpPr>
        <p:grpSpPr>
          <a:xfrm>
            <a:off x="2438400" y="3749040"/>
            <a:ext cx="685800" cy="228600"/>
            <a:chOff x="2209800" y="1737360"/>
            <a:chExt cx="685800" cy="396240"/>
          </a:xfrm>
        </p:grpSpPr>
        <p:cxnSp>
          <p:nvCxnSpPr>
            <p:cNvPr id="64" name="Conector de seta reta 63"/>
            <p:cNvCxnSpPr/>
            <p:nvPr/>
          </p:nvCxnSpPr>
          <p:spPr>
            <a:xfrm>
              <a:off x="2895600" y="1737360"/>
              <a:ext cx="0" cy="3962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>
              <a:off x="2209800" y="175260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2209800" y="2133600"/>
              <a:ext cx="6858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o 66"/>
          <p:cNvGrpSpPr/>
          <p:nvPr/>
        </p:nvGrpSpPr>
        <p:grpSpPr>
          <a:xfrm>
            <a:off x="3124200" y="4663440"/>
            <a:ext cx="685800" cy="228600"/>
            <a:chOff x="2209800" y="1737360"/>
            <a:chExt cx="685800" cy="396240"/>
          </a:xfrm>
        </p:grpSpPr>
        <p:cxnSp>
          <p:nvCxnSpPr>
            <p:cNvPr id="68" name="Conector de seta reta 67"/>
            <p:cNvCxnSpPr/>
            <p:nvPr/>
          </p:nvCxnSpPr>
          <p:spPr>
            <a:xfrm>
              <a:off x="2895600" y="1737360"/>
              <a:ext cx="0" cy="3962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/>
            <p:cNvCxnSpPr/>
            <p:nvPr/>
          </p:nvCxnSpPr>
          <p:spPr>
            <a:xfrm>
              <a:off x="2209800" y="175260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to 69"/>
            <p:cNvCxnSpPr/>
            <p:nvPr/>
          </p:nvCxnSpPr>
          <p:spPr>
            <a:xfrm>
              <a:off x="2209800" y="2133600"/>
              <a:ext cx="6858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aixaDeTexto 74"/>
          <p:cNvSpPr txBox="1"/>
          <p:nvPr/>
        </p:nvSpPr>
        <p:spPr>
          <a:xfrm>
            <a:off x="838200" y="16002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/>
                </a:solidFill>
                <a:latin typeface="+mj-lt"/>
              </a:rPr>
              <a:t>Segundo passo - termina no penúltimo elemento</a:t>
            </a:r>
            <a:endParaRPr lang="pt-BR" sz="2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55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3.1. </a:t>
            </a:r>
            <a:r>
              <a:rPr lang="pt-BR" altLang="en-US" dirty="0" err="1" smtClean="0"/>
              <a:t>Bubble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r>
              <a:rPr lang="pt-BR" altLang="en-US" dirty="0" smtClean="0"/>
              <a:t>: exemplo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43492"/>
              </p:ext>
            </p:extLst>
          </p:nvPr>
        </p:nvGraphicFramePr>
        <p:xfrm>
          <a:off x="1386348" y="2453640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4953000" y="245364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Não troca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31872"/>
              </p:ext>
            </p:extLst>
          </p:nvPr>
        </p:nvGraphicFramePr>
        <p:xfrm>
          <a:off x="1371600" y="3371017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CaixaDeTexto 24"/>
          <p:cNvSpPr txBox="1"/>
          <p:nvPr/>
        </p:nvSpPr>
        <p:spPr>
          <a:xfrm>
            <a:off x="4953000" y="336804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Troca, porque 5 é menor que </a:t>
            </a:r>
            <a:r>
              <a:rPr lang="pt-BR" sz="1400" b="1" dirty="0" smtClean="0"/>
              <a:t>7</a:t>
            </a:r>
            <a:endParaRPr lang="pt-BR" sz="1400" b="1" dirty="0"/>
          </a:p>
        </p:txBody>
      </p: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35669"/>
              </p:ext>
            </p:extLst>
          </p:nvPr>
        </p:nvGraphicFramePr>
        <p:xfrm>
          <a:off x="1371600" y="4282440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8" name="Grupo 57"/>
          <p:cNvGrpSpPr/>
          <p:nvPr/>
        </p:nvGrpSpPr>
        <p:grpSpPr>
          <a:xfrm>
            <a:off x="1752600" y="2834640"/>
            <a:ext cx="685800" cy="228600"/>
            <a:chOff x="2209800" y="1737360"/>
            <a:chExt cx="685800" cy="396240"/>
          </a:xfrm>
        </p:grpSpPr>
        <p:cxnSp>
          <p:nvCxnSpPr>
            <p:cNvPr id="59" name="Conector de seta reta 58"/>
            <p:cNvCxnSpPr/>
            <p:nvPr/>
          </p:nvCxnSpPr>
          <p:spPr>
            <a:xfrm>
              <a:off x="2895600" y="1737360"/>
              <a:ext cx="0" cy="3962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>
              <a:off x="2209800" y="175260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2209800" y="2133600"/>
              <a:ext cx="6858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o 62"/>
          <p:cNvGrpSpPr/>
          <p:nvPr/>
        </p:nvGrpSpPr>
        <p:grpSpPr>
          <a:xfrm>
            <a:off x="2438400" y="3749040"/>
            <a:ext cx="685800" cy="228600"/>
            <a:chOff x="2209800" y="1737360"/>
            <a:chExt cx="685800" cy="396240"/>
          </a:xfrm>
        </p:grpSpPr>
        <p:cxnSp>
          <p:nvCxnSpPr>
            <p:cNvPr id="64" name="Conector de seta reta 63"/>
            <p:cNvCxnSpPr/>
            <p:nvPr/>
          </p:nvCxnSpPr>
          <p:spPr>
            <a:xfrm>
              <a:off x="2895600" y="1737360"/>
              <a:ext cx="0" cy="3962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/>
            <p:cNvCxnSpPr/>
            <p:nvPr/>
          </p:nvCxnSpPr>
          <p:spPr>
            <a:xfrm>
              <a:off x="2209800" y="175260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2209800" y="2133600"/>
              <a:ext cx="6858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aixaDeTexto 74"/>
          <p:cNvSpPr txBox="1"/>
          <p:nvPr/>
        </p:nvSpPr>
        <p:spPr>
          <a:xfrm>
            <a:off x="838200" y="16002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/>
                </a:solidFill>
                <a:latin typeface="+mj-lt"/>
              </a:rPr>
              <a:t>Terceiro passo - termina elemento N-2</a:t>
            </a:r>
            <a:endParaRPr lang="pt-BR" sz="28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6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3.1. </a:t>
            </a:r>
            <a:r>
              <a:rPr lang="pt-BR" altLang="en-US" dirty="0" err="1" smtClean="0"/>
              <a:t>Bubble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r>
              <a:rPr lang="pt-BR" altLang="en-US" dirty="0" smtClean="0"/>
              <a:t>: exemplo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96258"/>
              </p:ext>
            </p:extLst>
          </p:nvPr>
        </p:nvGraphicFramePr>
        <p:xfrm>
          <a:off x="1386348" y="2453640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4953000" y="2453640"/>
            <a:ext cx="35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Não troca</a:t>
            </a: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62657"/>
              </p:ext>
            </p:extLst>
          </p:nvPr>
        </p:nvGraphicFramePr>
        <p:xfrm>
          <a:off x="1371600" y="3371017"/>
          <a:ext cx="3421627" cy="365760"/>
        </p:xfrm>
        <a:graphic>
          <a:graphicData uri="http://schemas.openxmlformats.org/drawingml/2006/table">
            <a:tbl>
              <a:tblPr/>
              <a:tblGrid>
                <a:gridCol w="678426"/>
                <a:gridCol w="707923"/>
                <a:gridCol w="678426"/>
                <a:gridCol w="678426"/>
                <a:gridCol w="678426"/>
              </a:tblGrid>
              <a:tr h="353961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12</a:t>
                      </a:r>
                      <a:endParaRPr lang="pt-BR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8" name="Grupo 57"/>
          <p:cNvGrpSpPr/>
          <p:nvPr/>
        </p:nvGrpSpPr>
        <p:grpSpPr>
          <a:xfrm>
            <a:off x="1752600" y="2834640"/>
            <a:ext cx="685800" cy="228600"/>
            <a:chOff x="2209800" y="1737360"/>
            <a:chExt cx="685800" cy="396240"/>
          </a:xfrm>
        </p:grpSpPr>
        <p:cxnSp>
          <p:nvCxnSpPr>
            <p:cNvPr id="59" name="Conector de seta reta 58"/>
            <p:cNvCxnSpPr/>
            <p:nvPr/>
          </p:nvCxnSpPr>
          <p:spPr>
            <a:xfrm>
              <a:off x="2895600" y="1737360"/>
              <a:ext cx="0" cy="3962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>
              <a:off x="2209800" y="1752600"/>
              <a:ext cx="0" cy="3810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/>
            <p:cNvCxnSpPr/>
            <p:nvPr/>
          </p:nvCxnSpPr>
          <p:spPr>
            <a:xfrm>
              <a:off x="2209800" y="2133600"/>
              <a:ext cx="6858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aixaDeTexto 74"/>
          <p:cNvSpPr txBox="1"/>
          <p:nvPr/>
        </p:nvSpPr>
        <p:spPr>
          <a:xfrm>
            <a:off x="838200" y="16002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2"/>
                </a:solidFill>
                <a:latin typeface="+mj-lt"/>
              </a:rPr>
              <a:t>Quarto passo - termina elemento N-3</a:t>
            </a:r>
            <a:endParaRPr lang="pt-BR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295400" y="4419600"/>
            <a:ext cx="6858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b="1" dirty="0" smtClean="0">
                <a:latin typeface="+mj-lt"/>
              </a:rPr>
              <a:t>São executado vários passos até que o vetor esteja ordenado.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200" b="1" dirty="0" smtClean="0">
                <a:latin typeface="+mj-lt"/>
              </a:rPr>
              <a:t>Ao se comparar o primeiro com o segundo elemento, indica que as comparações não serão mais necessárias.</a:t>
            </a:r>
            <a:endParaRPr lang="pt-BR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50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3.1. </a:t>
            </a:r>
            <a:r>
              <a:rPr lang="pt-BR" altLang="en-US" dirty="0" err="1" smtClean="0"/>
              <a:t>Bubble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endParaRPr lang="pt-B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506916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*vetor,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i,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, troca = 1;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(troca) {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troca = 0;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for (i = 0; i &lt; N-1; i++) {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(vetor[i] &gt; vetor[i+1]) {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= vetor[i];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    vetor[i] = vetor[i+1];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    vetor[i+1] =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    troca = 1;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3.1. </a:t>
            </a:r>
            <a:r>
              <a:rPr lang="pt-BR" altLang="en-US" dirty="0" err="1" smtClean="0"/>
              <a:t>Bubble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endParaRPr lang="pt-B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506916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bubbleSort2 (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*vetor,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i, j,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, troca = 1;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for (i = 0; (i &lt; N-1) &amp;&amp; troca; i++) {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troca = 0;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for (j = 0; j &lt; N-i-1; j++) {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(vetor[j] &gt; vetor[j+1]) {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= vetor[j];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    vetor[j] = vetor[j+1];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    vetor[j+1] = </a:t>
            </a:r>
            <a:r>
              <a:rPr lang="pt-BR" altLang="en-US" sz="16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    troca = 1;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pt-BR" alt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99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3.2. </a:t>
            </a:r>
            <a:r>
              <a:rPr lang="pt-BR" altLang="en-US" dirty="0" err="1" smtClean="0"/>
              <a:t>Select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endParaRPr lang="pt-B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2640"/>
            <a:ext cx="8122096" cy="232596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Encontra (seleciona) o </a:t>
            </a:r>
            <a:r>
              <a:rPr lang="pt-BR" sz="2400" dirty="0"/>
              <a:t>menor </a:t>
            </a:r>
            <a:r>
              <a:rPr lang="pt-BR" sz="2400" dirty="0" smtClean="0"/>
              <a:t>elemento e troca de lugar com o elemento da primeira posição. 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Encontra o segundo menor elemento e troca de lugar com o elemento da segunda posição.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Assim sucessivamente até o final do vetor.</a:t>
            </a:r>
            <a:endParaRPr lang="pt-BR" sz="24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5596"/>
              </p:ext>
            </p:extLst>
          </p:nvPr>
        </p:nvGraphicFramePr>
        <p:xfrm>
          <a:off x="1600199" y="4572000"/>
          <a:ext cx="2315497" cy="368710"/>
        </p:xfrm>
        <a:graphic>
          <a:graphicData uri="http://schemas.openxmlformats.org/drawingml/2006/table">
            <a:tbl>
              <a:tblPr/>
              <a:tblGrid>
                <a:gridCol w="486697"/>
                <a:gridCol w="457200"/>
                <a:gridCol w="457200"/>
                <a:gridCol w="457200"/>
                <a:gridCol w="457200"/>
              </a:tblGrid>
              <a:tr h="36871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2" name="Grupo 11"/>
          <p:cNvGrpSpPr/>
          <p:nvPr/>
        </p:nvGrpSpPr>
        <p:grpSpPr>
          <a:xfrm>
            <a:off x="1828800" y="4267200"/>
            <a:ext cx="963737" cy="990600"/>
            <a:chOff x="1447800" y="4267200"/>
            <a:chExt cx="963737" cy="990600"/>
          </a:xfrm>
        </p:grpSpPr>
        <p:sp>
          <p:nvSpPr>
            <p:cNvPr id="11" name="Seta em curva para cima 10"/>
            <p:cNvSpPr/>
            <p:nvPr/>
          </p:nvSpPr>
          <p:spPr>
            <a:xfrm>
              <a:off x="1447800" y="5029200"/>
              <a:ext cx="963737" cy="228600"/>
            </a:xfrm>
            <a:prstGeom prst="curvedUpArrow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8" name="Seta em curva para cima 17"/>
            <p:cNvSpPr/>
            <p:nvPr/>
          </p:nvSpPr>
          <p:spPr>
            <a:xfrm rot="10800000">
              <a:off x="1447800" y="4267200"/>
              <a:ext cx="963737" cy="228600"/>
            </a:xfrm>
            <a:prstGeom prst="curvedUpArrow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671363"/>
              </p:ext>
            </p:extLst>
          </p:nvPr>
        </p:nvGraphicFramePr>
        <p:xfrm>
          <a:off x="5152103" y="4572000"/>
          <a:ext cx="2315497" cy="368710"/>
        </p:xfrm>
        <a:graphic>
          <a:graphicData uri="http://schemas.openxmlformats.org/drawingml/2006/table">
            <a:tbl>
              <a:tblPr/>
              <a:tblGrid>
                <a:gridCol w="486697"/>
                <a:gridCol w="457200"/>
                <a:gridCol w="457200"/>
                <a:gridCol w="457200"/>
                <a:gridCol w="457200"/>
              </a:tblGrid>
              <a:tr h="36871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Seta para a direita 12"/>
          <p:cNvSpPr/>
          <p:nvPr/>
        </p:nvSpPr>
        <p:spPr>
          <a:xfrm>
            <a:off x="4191000" y="464820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53001"/>
              </p:ext>
            </p:extLst>
          </p:nvPr>
        </p:nvGraphicFramePr>
        <p:xfrm>
          <a:off x="1600200" y="6032090"/>
          <a:ext cx="2315497" cy="368710"/>
        </p:xfrm>
        <a:graphic>
          <a:graphicData uri="http://schemas.openxmlformats.org/drawingml/2006/table">
            <a:tbl>
              <a:tblPr/>
              <a:tblGrid>
                <a:gridCol w="486697"/>
                <a:gridCol w="457200"/>
                <a:gridCol w="457200"/>
                <a:gridCol w="457200"/>
                <a:gridCol w="457200"/>
              </a:tblGrid>
              <a:tr h="36871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Grupo 13"/>
          <p:cNvGrpSpPr/>
          <p:nvPr/>
        </p:nvGrpSpPr>
        <p:grpSpPr>
          <a:xfrm>
            <a:off x="2285999" y="5791200"/>
            <a:ext cx="1371600" cy="914400"/>
            <a:chOff x="2285999" y="5791200"/>
            <a:chExt cx="1371600" cy="914400"/>
          </a:xfrm>
        </p:grpSpPr>
        <p:sp>
          <p:nvSpPr>
            <p:cNvPr id="27" name="Seta em curva para cima 26"/>
            <p:cNvSpPr/>
            <p:nvPr/>
          </p:nvSpPr>
          <p:spPr>
            <a:xfrm>
              <a:off x="2312863" y="6477000"/>
              <a:ext cx="1344736" cy="228600"/>
            </a:xfrm>
            <a:prstGeom prst="curvedUpArrow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Seta em curva para cima 27"/>
            <p:cNvSpPr/>
            <p:nvPr/>
          </p:nvSpPr>
          <p:spPr>
            <a:xfrm rot="10800000">
              <a:off x="2285999" y="5791200"/>
              <a:ext cx="1371600" cy="249146"/>
            </a:xfrm>
            <a:prstGeom prst="curvedUpArrow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9" name="Tabela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77410"/>
              </p:ext>
            </p:extLst>
          </p:nvPr>
        </p:nvGraphicFramePr>
        <p:xfrm>
          <a:off x="5152103" y="6032090"/>
          <a:ext cx="2315497" cy="368710"/>
        </p:xfrm>
        <a:graphic>
          <a:graphicData uri="http://schemas.openxmlformats.org/drawingml/2006/table">
            <a:tbl>
              <a:tblPr/>
              <a:tblGrid>
                <a:gridCol w="486697"/>
                <a:gridCol w="457200"/>
                <a:gridCol w="457200"/>
                <a:gridCol w="457200"/>
                <a:gridCol w="457200"/>
              </a:tblGrid>
              <a:tr h="36871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" name="Seta para a direita 29"/>
          <p:cNvSpPr/>
          <p:nvPr/>
        </p:nvSpPr>
        <p:spPr>
          <a:xfrm>
            <a:off x="4191000" y="6108290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573360"/>
          </a:xfrm>
        </p:spPr>
        <p:txBody>
          <a:bodyPr/>
          <a:lstStyle/>
          <a:p>
            <a:pPr eaLnBrk="1" hangingPunct="1"/>
            <a:r>
              <a:rPr lang="pt-BR" altLang="en-US" sz="3000" dirty="0" smtClean="0"/>
              <a:t>3.2. </a:t>
            </a:r>
            <a:r>
              <a:rPr lang="pt-BR" altLang="en-US" sz="3000" dirty="0" err="1" smtClean="0"/>
              <a:t>Select</a:t>
            </a:r>
            <a:r>
              <a:rPr lang="pt-BR" altLang="en-US" sz="3000" dirty="0" smtClean="0"/>
              <a:t> </a:t>
            </a:r>
            <a:r>
              <a:rPr lang="pt-BR" altLang="en-US" sz="3000" dirty="0" err="1" smtClean="0"/>
              <a:t>Sort</a:t>
            </a:r>
            <a:r>
              <a:rPr lang="pt-BR" altLang="en-US" sz="3000" dirty="0" smtClean="0"/>
              <a:t>: exemplo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06818"/>
              </p:ext>
            </p:extLst>
          </p:nvPr>
        </p:nvGraphicFramePr>
        <p:xfrm>
          <a:off x="2786334" y="797157"/>
          <a:ext cx="5976666" cy="598464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20082"/>
                <a:gridCol w="607156"/>
                <a:gridCol w="663619"/>
                <a:gridCol w="663619"/>
                <a:gridCol w="664438"/>
                <a:gridCol w="664438"/>
                <a:gridCol w="664438"/>
                <a:gridCol w="664438"/>
                <a:gridCol w="664438"/>
              </a:tblGrid>
              <a:tr h="489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Times New Roman"/>
                        </a:rPr>
                        <a:t>Passo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+mn-cs"/>
                        </a:rPr>
                        <a:t>19</a:t>
                      </a:r>
                      <a:endParaRPr lang="en-US" sz="1600" kern="12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600" kern="12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</a:rPr>
                        <a:t>Passo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/>
                          <a:ea typeface="Times New Roman"/>
                          <a:cs typeface="+mn-cs"/>
                        </a:rPr>
                        <a:t>25</a:t>
                      </a:r>
                      <a:endParaRPr lang="en-US" sz="1600" kern="1200" dirty="0">
                        <a:solidFill>
                          <a:srgbClr val="FF0000"/>
                        </a:solidFill>
                        <a:effectLst/>
                        <a:highlight>
                          <a:srgbClr val="00FF00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 smtClean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 kern="1200" dirty="0">
                        <a:solidFill>
                          <a:srgbClr val="FF0000"/>
                        </a:solidFill>
                        <a:effectLst/>
                        <a:highlight>
                          <a:srgbClr val="00FF00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</a:rPr>
                        <a:t>Passo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smtClean="0"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15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</a:rPr>
                        <a:t>Passo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+mn-cs"/>
                        </a:rPr>
                        <a:t>18</a:t>
                      </a:r>
                      <a:endParaRPr lang="en-US" sz="1600" kern="12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+mn-cs"/>
                        </a:rPr>
                        <a:t>17</a:t>
                      </a:r>
                      <a:endParaRPr lang="en-US" sz="1600" kern="12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</a:rPr>
                        <a:t>Passo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/>
                          <a:ea typeface="Times New Roman"/>
                          <a:cs typeface="+mn-cs"/>
                        </a:rPr>
                        <a:t>35</a:t>
                      </a:r>
                      <a:endParaRPr lang="en-US" sz="1600" kern="1200" dirty="0">
                        <a:solidFill>
                          <a:srgbClr val="FF0000"/>
                        </a:solidFill>
                        <a:effectLst/>
                        <a:highlight>
                          <a:srgbClr val="00FF00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00FF00"/>
                          </a:highlight>
                          <a:latin typeface="Times New Roman"/>
                          <a:ea typeface="Times New Roman"/>
                          <a:cs typeface="+mn-cs"/>
                        </a:rPr>
                        <a:t>18</a:t>
                      </a:r>
                      <a:endParaRPr lang="en-US" sz="1600" kern="1200" dirty="0">
                        <a:solidFill>
                          <a:srgbClr val="FF0000"/>
                        </a:solidFill>
                        <a:effectLst/>
                        <a:highlight>
                          <a:srgbClr val="00FF00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18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</a:rPr>
                        <a:t>Passo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Times New Roman"/>
                          <a:cs typeface="+mn-cs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Times New Roman"/>
                          <a:cs typeface="+mn-cs"/>
                        </a:rPr>
                        <a:t>19</a:t>
                      </a:r>
                      <a:endParaRPr lang="en-US" sz="1600" kern="1200" dirty="0">
                        <a:solidFill>
                          <a:schemeClr val="tx1"/>
                        </a:solidFill>
                        <a:effectLst/>
                        <a:highlight>
                          <a:srgbClr val="00FFFF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19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9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</a:rPr>
                        <a:t>Passo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+mn-cs"/>
                        </a:rPr>
                        <a:t>35</a:t>
                      </a:r>
                      <a:endParaRPr lang="en-US" sz="1600" kern="12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kern="12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  <a:cs typeface="+mn-cs"/>
                        </a:rPr>
                        <a:t>25</a:t>
                      </a:r>
                      <a:endParaRPr lang="en-US" sz="1600" kern="12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5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  <a:cs typeface="+mn-cs"/>
                        </a:rPr>
                        <a:t>25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5396" marR="353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0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mtClean="0"/>
              <a:t>Sumário</a:t>
            </a:r>
            <a:endParaRPr lang="pt-BR" altLang="en-US" sz="36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28800"/>
            <a:ext cx="7772400" cy="450791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Primeiro momento 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200" dirty="0" err="1"/>
              <a:t>Recursividade</a:t>
            </a:r>
            <a:endParaRPr lang="pt-BR" sz="2200" dirty="0"/>
          </a:p>
          <a:p>
            <a:pPr lvl="1" eaLnBrk="1" hangingPunct="1">
              <a:spcBef>
                <a:spcPts val="600"/>
              </a:spcBef>
            </a:pPr>
            <a:r>
              <a:rPr lang="pt-BR" sz="2200" dirty="0" smtClean="0"/>
              <a:t>Complexidade algorítmica (de tempo)</a:t>
            </a:r>
          </a:p>
          <a:p>
            <a:pPr lvl="1" eaLnBrk="1" hangingPunct="1">
              <a:spcBef>
                <a:spcPts val="600"/>
              </a:spcBef>
            </a:pPr>
            <a:r>
              <a:rPr lang="pt-BR" sz="2200" dirty="0" smtClean="0"/>
              <a:t>Notação Big-Oh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Segundo momento </a:t>
            </a:r>
          </a:p>
          <a:p>
            <a:pPr lvl="1" eaLnBrk="1" hangingPunct="1">
              <a:spcBef>
                <a:spcPct val="50000"/>
              </a:spcBef>
            </a:pPr>
            <a:r>
              <a:rPr lang="pt-BR" sz="2200" dirty="0" smtClean="0"/>
              <a:t>Métodos </a:t>
            </a:r>
            <a:r>
              <a:rPr lang="pt-BR" sz="2200" dirty="0"/>
              <a:t>de ordenação em memória primária</a:t>
            </a:r>
            <a:r>
              <a:rPr lang="pt-BR" sz="2200" dirty="0" smtClean="0"/>
              <a:t> </a:t>
            </a:r>
            <a:endParaRPr lang="pt-BR" sz="2200" dirty="0"/>
          </a:p>
          <a:p>
            <a:pPr lvl="2" eaLnBrk="1" hangingPunct="1">
              <a:spcBef>
                <a:spcPts val="600"/>
              </a:spcBef>
            </a:pPr>
            <a:r>
              <a:rPr lang="pt-BR" sz="1900" dirty="0" err="1" smtClean="0"/>
              <a:t>Bubble</a:t>
            </a:r>
            <a:r>
              <a:rPr lang="pt-BR" sz="1900" dirty="0" smtClean="0"/>
              <a:t> </a:t>
            </a:r>
            <a:r>
              <a:rPr lang="pt-BR" sz="1900" dirty="0" err="1" smtClean="0"/>
              <a:t>Sort</a:t>
            </a:r>
            <a:endParaRPr lang="pt-BR" sz="1900" dirty="0"/>
          </a:p>
          <a:p>
            <a:pPr lvl="2" eaLnBrk="1" hangingPunct="1">
              <a:spcBef>
                <a:spcPts val="600"/>
              </a:spcBef>
            </a:pPr>
            <a:r>
              <a:rPr lang="pt-BR" sz="1900" dirty="0" err="1" smtClean="0"/>
              <a:t>Insert</a:t>
            </a:r>
            <a:r>
              <a:rPr lang="pt-BR" sz="1900" dirty="0" smtClean="0"/>
              <a:t> </a:t>
            </a:r>
            <a:r>
              <a:rPr lang="pt-BR" sz="1900" dirty="0" err="1" smtClean="0"/>
              <a:t>Sort</a:t>
            </a:r>
            <a:endParaRPr lang="pt-BR" sz="1900" dirty="0"/>
          </a:p>
          <a:p>
            <a:pPr lvl="2" eaLnBrk="1" hangingPunct="1">
              <a:spcBef>
                <a:spcPts val="600"/>
              </a:spcBef>
            </a:pPr>
            <a:r>
              <a:rPr lang="pt-BR" sz="1900" dirty="0" err="1" smtClean="0"/>
              <a:t>Select</a:t>
            </a:r>
            <a:r>
              <a:rPr lang="pt-BR" sz="1900" dirty="0" smtClean="0"/>
              <a:t> </a:t>
            </a:r>
            <a:r>
              <a:rPr lang="pt-BR" sz="1900" dirty="0" err="1" smtClean="0"/>
              <a:t>Sort</a:t>
            </a:r>
            <a:endParaRPr lang="pt-BR" sz="1900" dirty="0" smtClean="0"/>
          </a:p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Terceiro momento</a:t>
            </a:r>
          </a:p>
          <a:p>
            <a:pPr lvl="1" eaLnBrk="1" hangingPunct="1">
              <a:spcBef>
                <a:spcPct val="50000"/>
              </a:spcBef>
            </a:pPr>
            <a:r>
              <a:rPr lang="pt-BR" altLang="en-US" sz="2200" dirty="0"/>
              <a:t>S</a:t>
            </a:r>
            <a:r>
              <a:rPr lang="pt-BR" altLang="en-US" sz="2200" dirty="0" smtClean="0"/>
              <a:t>íntese</a:t>
            </a:r>
            <a:endParaRPr lang="pt-BR" altLang="en-US" sz="2200" dirty="0"/>
          </a:p>
          <a:p>
            <a:pPr eaLnBrk="1" hangingPunct="1">
              <a:spcBef>
                <a:spcPct val="50000"/>
              </a:spcBef>
            </a:pPr>
            <a:endParaRPr lang="pt-BR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980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3.2. </a:t>
            </a:r>
            <a:r>
              <a:rPr lang="pt-BR" altLang="en-US" dirty="0" err="1" smtClean="0"/>
              <a:t>Select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endParaRPr lang="pt-BR" altLang="en-US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972072"/>
          </a:xfrm>
        </p:spPr>
        <p:txBody>
          <a:bodyPr/>
          <a:lstStyle/>
          <a:p>
            <a:pPr>
              <a:buNone/>
            </a:pP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selectSort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b="1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smtClean="0">
                <a:latin typeface="Courier New" pitchFamily="49" charset="0"/>
                <a:cs typeface="Courier New" pitchFamily="49" charset="0"/>
              </a:rPr>
              <a:t> *vetor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buNone/>
            </a:pPr>
            <a:endParaRPr lang="pt-BR" sz="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menor,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, i, j;</a:t>
            </a:r>
          </a:p>
          <a:p>
            <a:pPr>
              <a:buNone/>
            </a:pPr>
            <a:endParaRPr lang="pt-BR" sz="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for (i = 0; i &lt; N-1; i++) {</a:t>
            </a:r>
          </a:p>
          <a:p>
            <a:pPr>
              <a:buNone/>
            </a:pPr>
            <a:endParaRPr lang="pt-BR" sz="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menor = i;</a:t>
            </a:r>
          </a:p>
          <a:p>
            <a:pPr>
              <a:buNone/>
            </a:pPr>
            <a:endParaRPr lang="pt-BR" sz="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for (j = i+1; j &lt; N; j++)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(vetor[j] &lt; vetor[menor])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        menor = j;</a:t>
            </a:r>
          </a:p>
          <a:p>
            <a:pPr>
              <a:buNone/>
            </a:pPr>
            <a:endParaRPr lang="pt-BR" sz="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(menor != i) {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= vetor[i];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    vetor[i] = vetor[menor];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    vetor[menor] =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0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3.3. </a:t>
            </a:r>
            <a:r>
              <a:rPr lang="pt-BR" altLang="en-US" dirty="0" err="1" smtClean="0"/>
              <a:t>Insert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endParaRPr lang="pt-B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2640"/>
            <a:ext cx="8122096" cy="506916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Similar a </a:t>
            </a:r>
            <a:r>
              <a:rPr lang="pt-BR" sz="2400" dirty="0"/>
              <a:t>técnica usada </a:t>
            </a:r>
            <a:r>
              <a:rPr lang="pt-BR" sz="2400" dirty="0" smtClean="0"/>
              <a:t>em jogos de baralho, no qual as cartas devem estar ordenadas.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Assim que um jogador </a:t>
            </a:r>
            <a:r>
              <a:rPr lang="pt-BR" sz="2400" dirty="0"/>
              <a:t>pega uma nova carta, </a:t>
            </a:r>
            <a:r>
              <a:rPr lang="pt-BR" sz="2400" dirty="0" smtClean="0"/>
              <a:t>imediatamente ele abre um espaço no leque de cartas.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Então, ele  </a:t>
            </a:r>
            <a:r>
              <a:rPr lang="pt-BR" sz="2400" dirty="0"/>
              <a:t>insere-a no seu lugar </a:t>
            </a:r>
            <a:r>
              <a:rPr lang="pt-BR" sz="2400" dirty="0" smtClean="0"/>
              <a:t>apropriado.</a:t>
            </a:r>
          </a:p>
          <a:p>
            <a:pPr eaLnBrk="1" hangingPunct="1">
              <a:spcBef>
                <a:spcPct val="50000"/>
              </a:spcBef>
            </a:pPr>
            <a:r>
              <a:rPr lang="pt-BR" sz="2400" dirty="0" smtClean="0"/>
              <a:t>O </a:t>
            </a:r>
            <a:r>
              <a:rPr lang="pt-BR" sz="2400" dirty="0"/>
              <a:t>jogador mantém em ordem as cartas já pegas</a:t>
            </a:r>
            <a:r>
              <a:rPr lang="pt-BR" altLang="en-US" sz="2400" dirty="0" smtClean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543425"/>
            <a:ext cx="2333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1" y="381000"/>
            <a:ext cx="8123844" cy="617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1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3.3. </a:t>
            </a:r>
            <a:r>
              <a:rPr lang="pt-BR" altLang="en-US" dirty="0" err="1" smtClean="0"/>
              <a:t>Insert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endParaRPr lang="pt-BR" alt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2640"/>
            <a:ext cx="8122096" cy="506916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2400" smtClean="0"/>
              <a:t>Divide </a:t>
            </a:r>
            <a:r>
              <a:rPr lang="pt-BR" sz="2400"/>
              <a:t>a estrutura em duas subestruturas</a:t>
            </a:r>
            <a:r>
              <a:rPr lang="pt-BR" sz="2400" smtClean="0"/>
              <a:t>.</a:t>
            </a:r>
            <a:r>
              <a:rPr lang="pt-BR" altLang="en-US" sz="2400" smtClean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en-US" sz="2400" smtClean="0"/>
              <a:t>Durante </a:t>
            </a:r>
            <a:r>
              <a:rPr lang="pt-BR" altLang="en-US" sz="2400"/>
              <a:t>o processo de ordenação a estrutura fica dividida em duas partes, uma com os elementos já ordenados e a outra com elementos ainda por </a:t>
            </a:r>
            <a:r>
              <a:rPr lang="pt-BR" altLang="en-US" sz="2400" smtClean="0"/>
              <a:t>ordenar.</a:t>
            </a:r>
          </a:p>
          <a:p>
            <a:pPr eaLnBrk="1" hangingPunct="1">
              <a:spcBef>
                <a:spcPct val="50000"/>
              </a:spcBef>
            </a:pPr>
            <a:r>
              <a:rPr lang="pt-BR" altLang="en-US" sz="2400"/>
              <a:t>No início, a parte ordenada é formada apenas pelo primeiro elemento da estrutura e vai crescendo durante o processo de ordenação. A cada etapa i, o i-</a:t>
            </a:r>
            <a:r>
              <a:rPr lang="pt-BR" altLang="en-US" sz="2400" err="1"/>
              <a:t>ésimo</a:t>
            </a:r>
            <a:r>
              <a:rPr lang="pt-BR" altLang="en-US" sz="2400"/>
              <a:t> elemento é inserido em seu lugar apropriado entre </a:t>
            </a:r>
            <a:r>
              <a:rPr lang="pt-BR" altLang="en-US" sz="2400" smtClean="0"/>
              <a:t>os (</a:t>
            </a:r>
            <a:r>
              <a:rPr lang="pt-BR" altLang="en-US" sz="2400"/>
              <a:t>i-1) elementos já ordenados. </a:t>
            </a:r>
            <a:endParaRPr lang="pt-BR" altLang="en-US" sz="2400" smtClean="0"/>
          </a:p>
          <a:p>
            <a:pPr eaLnBrk="1" hangingPunct="1">
              <a:spcBef>
                <a:spcPct val="50000"/>
              </a:spcBef>
            </a:pPr>
            <a:r>
              <a:rPr lang="pt-BR" altLang="en-US" sz="2400"/>
              <a:t>É um algoritmo </a:t>
            </a:r>
            <a:r>
              <a:rPr lang="pt-BR" altLang="en-US" sz="2400" smtClean="0"/>
              <a:t>muito interessante </a:t>
            </a:r>
            <a:r>
              <a:rPr lang="pt-BR" altLang="en-US" sz="2400"/>
              <a:t>quando </a:t>
            </a:r>
            <a:r>
              <a:rPr lang="pt-BR" altLang="en-US" sz="2400" smtClean="0"/>
              <a:t>se </a:t>
            </a:r>
            <a:r>
              <a:rPr lang="pt-BR" altLang="en-US" sz="2400"/>
              <a:t>tem um conjunto que se imagina estar praticamente </a:t>
            </a:r>
            <a:r>
              <a:rPr lang="pt-BR" altLang="en-US" sz="2400" smtClean="0"/>
              <a:t>ordenado.</a:t>
            </a:r>
          </a:p>
        </p:txBody>
      </p:sp>
    </p:spTree>
    <p:extLst>
      <p:ext uri="{BB962C8B-B14F-4D97-AF65-F5344CB8AC3E}">
        <p14:creationId xmlns:p14="http://schemas.microsoft.com/office/powerpoint/2010/main" val="15682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3.3. </a:t>
            </a:r>
            <a:r>
              <a:rPr lang="pt-BR" altLang="en-US" dirty="0" err="1" smtClean="0"/>
              <a:t>Insert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r>
              <a:rPr lang="pt-BR" altLang="en-US" dirty="0" smtClean="0"/>
              <a:t>: exemplo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43449"/>
              </p:ext>
            </p:extLst>
          </p:nvPr>
        </p:nvGraphicFramePr>
        <p:xfrm>
          <a:off x="755576" y="1844828"/>
          <a:ext cx="8208911" cy="439248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800110"/>
                <a:gridCol w="915279"/>
                <a:gridCol w="916200"/>
                <a:gridCol w="784261"/>
                <a:gridCol w="785185"/>
                <a:gridCol w="653245"/>
                <a:gridCol w="785185"/>
                <a:gridCol w="784261"/>
                <a:gridCol w="785185"/>
              </a:tblGrid>
              <a:tr h="488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Início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Passo 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Passo 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Passo 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Passo 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Passo 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Passo 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Passo 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80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latin typeface="Times New Roman"/>
                          <a:ea typeface="Times New Roman"/>
                        </a:rPr>
                        <a:t>Passo 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  <a:highlight>
                            <a:srgbClr val="FFFF00"/>
                          </a:highlight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14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3.3. </a:t>
            </a:r>
            <a:r>
              <a:rPr lang="pt-BR" altLang="en-US" dirty="0" err="1" smtClean="0"/>
              <a:t>Insert</a:t>
            </a:r>
            <a:r>
              <a:rPr lang="pt-BR" altLang="en-US" dirty="0" smtClean="0"/>
              <a:t> </a:t>
            </a:r>
            <a:r>
              <a:rPr lang="pt-BR" altLang="en-US" dirty="0" err="1" smtClean="0"/>
              <a:t>Sort</a:t>
            </a:r>
            <a:endParaRPr lang="pt-BR" altLang="en-US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838200" y="1676400"/>
            <a:ext cx="8305800" cy="4530725"/>
          </a:xfrm>
        </p:spPr>
        <p:txBody>
          <a:bodyPr/>
          <a:lstStyle/>
          <a:p>
            <a:pPr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unção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insertSort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(vetor, N)</a:t>
            </a:r>
          </a:p>
          <a:p>
            <a:pPr>
              <a:buNone/>
            </a:pPr>
            <a:endParaRPr lang="pt-BR" sz="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para cada elemento do vetor, a partir do segundo, faça:</a:t>
            </a:r>
          </a:p>
          <a:p>
            <a:pPr>
              <a:buNone/>
            </a:pPr>
            <a:endParaRPr lang="pt-BR" sz="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recebe o elemento i do vetor</a:t>
            </a:r>
          </a:p>
          <a:p>
            <a:pPr>
              <a:buNone/>
            </a:pPr>
            <a:endParaRPr lang="pt-BR" sz="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para j=i-1; enquanto j&gt;=0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&lt;vetor[j]; j--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    vetor[j+1] recebe vetor[j]</a:t>
            </a:r>
          </a:p>
          <a:p>
            <a:pPr>
              <a:buNone/>
            </a:pPr>
            <a:endParaRPr lang="pt-BR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pt-BR" sz="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    vetor[j+1] recebe </a:t>
            </a:r>
            <a:r>
              <a:rPr lang="pt-BR" sz="1800" b="1" dirty="0" err="1" smtClean="0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pt-BR" sz="18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3.4 Complexidades de Tempo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9038"/>
              </p:ext>
            </p:extLst>
          </p:nvPr>
        </p:nvGraphicFramePr>
        <p:xfrm>
          <a:off x="1214414" y="2214554"/>
          <a:ext cx="7215240" cy="3491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810"/>
                <a:gridCol w="1803810"/>
                <a:gridCol w="1803810"/>
                <a:gridCol w="1803810"/>
              </a:tblGrid>
              <a:tr h="75433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Algoritmo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Melhor Caso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Caso Médio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Pior Caso</a:t>
                      </a:r>
                      <a:endParaRPr lang="pt-BR" sz="2000" dirty="0"/>
                    </a:p>
                  </a:txBody>
                  <a:tcPr anchor="ctr"/>
                </a:tc>
              </a:tr>
              <a:tr h="888738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Bubble</a:t>
                      </a:r>
                      <a:r>
                        <a:rPr lang="pt-BR" sz="2000" dirty="0" smtClean="0"/>
                        <a:t> </a:t>
                      </a:r>
                      <a:r>
                        <a:rPr lang="pt-BR" sz="2000" baseline="0" dirty="0" err="1" smtClean="0"/>
                        <a:t>Sort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O</a:t>
                      </a:r>
                      <a:r>
                        <a:rPr lang="pt-BR" sz="2000" b="1" dirty="0" smtClean="0">
                          <a:solidFill>
                            <a:srgbClr val="00B050"/>
                          </a:solidFill>
                        </a:rPr>
                        <a:t>(n)</a:t>
                      </a:r>
                      <a:endParaRPr lang="pt-BR" sz="20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(n</a:t>
                      </a:r>
                      <a:r>
                        <a:rPr lang="pt-BR" sz="2000" b="1" baseline="30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(n</a:t>
                      </a:r>
                      <a:r>
                        <a:rPr lang="pt-BR" sz="2000" b="1" baseline="30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</a:tr>
              <a:tr h="92445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Select</a:t>
                      </a:r>
                      <a:r>
                        <a:rPr lang="pt-BR" sz="2000" dirty="0" smtClean="0"/>
                        <a:t> </a:t>
                      </a:r>
                      <a:r>
                        <a:rPr lang="pt-BR" sz="2000" dirty="0" err="1" smtClean="0"/>
                        <a:t>Sort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(n</a:t>
                      </a:r>
                      <a:r>
                        <a:rPr lang="pt-BR" sz="2000" b="1" baseline="30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(n</a:t>
                      </a:r>
                      <a:r>
                        <a:rPr lang="pt-BR" sz="2000" b="1" baseline="30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(n</a:t>
                      </a:r>
                      <a:r>
                        <a:rPr lang="pt-BR" sz="2000" b="1" baseline="30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</a:tr>
              <a:tr h="924457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Insert</a:t>
                      </a:r>
                      <a:r>
                        <a:rPr lang="pt-BR" sz="2000" dirty="0" smtClean="0"/>
                        <a:t> </a:t>
                      </a:r>
                      <a:r>
                        <a:rPr lang="pt-BR" sz="2000" dirty="0" err="1" smtClean="0"/>
                        <a:t>Sort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O</a:t>
                      </a:r>
                      <a:r>
                        <a:rPr lang="pt-BR" sz="2000" b="1" dirty="0" smtClean="0">
                          <a:solidFill>
                            <a:srgbClr val="00B050"/>
                          </a:solidFill>
                        </a:rPr>
                        <a:t>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(n</a:t>
                      </a:r>
                      <a:r>
                        <a:rPr lang="pt-BR" sz="2000" b="1" baseline="30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C00000"/>
                          </a:solidFill>
                        </a:rPr>
                        <a:t>O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(n</a:t>
                      </a:r>
                      <a:r>
                        <a:rPr lang="pt-BR" sz="2000" b="1" baseline="30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pt-BR" sz="2000" b="1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7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3.4 Complexidades de Tempo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0731"/>
            <a:ext cx="8096250" cy="490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pt-BR" altLang="en-US" dirty="0" smtClean="0"/>
              <a:t>4. Exercícios</a:t>
            </a:r>
            <a:endParaRPr lang="pt-BR" altLang="en-US" sz="32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6180" y="2780928"/>
            <a:ext cx="8496300" cy="151216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pt-BR" sz="4000" kern="0" dirty="0" smtClean="0">
                <a:solidFill>
                  <a:srgbClr val="0000FF"/>
                </a:solidFill>
                <a:latin typeface="Arial Black" pitchFamily="34" charset="0"/>
              </a:rPr>
              <a:t>Vamos </a:t>
            </a:r>
          </a:p>
          <a:p>
            <a:pPr algn="ctr" eaLnBrk="1" hangingPunct="1">
              <a:defRPr/>
            </a:pPr>
            <a:r>
              <a:rPr lang="pt-BR" sz="4000" kern="0" dirty="0" smtClean="0">
                <a:solidFill>
                  <a:srgbClr val="0000FF"/>
                </a:solidFill>
                <a:latin typeface="Arial Black" pitchFamily="34" charset="0"/>
              </a:rPr>
              <a:t>Praticar!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29" y="4441269"/>
            <a:ext cx="2098551" cy="222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6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4. Exercícios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2640"/>
            <a:ext cx="8122096" cy="5069160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pt-BR" sz="2400" dirty="0"/>
              <a:t>Desenvolva código em C, que dado um Vetor com 10 elementos carregados com valores inteiros, classifique-o usando o </a:t>
            </a:r>
            <a:r>
              <a:rPr lang="pt-BR" sz="2400" dirty="0" err="1" smtClean="0"/>
              <a:t>BubbleSort</a:t>
            </a:r>
            <a:r>
              <a:rPr lang="pt-BR" sz="2400" dirty="0" smtClean="0"/>
              <a:t>.</a:t>
            </a:r>
            <a:endParaRPr lang="pt-BR" sz="2400" dirty="0"/>
          </a:p>
          <a:p>
            <a:pPr marL="457200" indent="-457200" eaLnBrk="1" hangingPunct="1">
              <a:spcBef>
                <a:spcPct val="500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pt-BR" sz="2400" dirty="0"/>
              <a:t>Desenvolva código em C, que dado um Vetor com 10 elementos carregados com valores inteiros, classifique-o usando o </a:t>
            </a:r>
            <a:r>
              <a:rPr lang="pt-BR" sz="2400" dirty="0" err="1" smtClean="0"/>
              <a:t>InsertSort</a:t>
            </a:r>
            <a:r>
              <a:rPr lang="pt-BR" sz="2400" dirty="0" smtClean="0"/>
              <a:t>. </a:t>
            </a:r>
          </a:p>
          <a:p>
            <a:pPr marL="457200" indent="-457200" eaLnBrk="1" hangingPunct="1">
              <a:spcBef>
                <a:spcPct val="500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pt-BR" sz="2400" dirty="0"/>
              <a:t>Desenvolva código em C, que dado um Vetor com 10 elementos carregados com valores inteiros, classifique-o usando o </a:t>
            </a:r>
            <a:r>
              <a:rPr lang="pt-BR" sz="2400" dirty="0" err="1"/>
              <a:t>SelectSort</a:t>
            </a:r>
            <a:r>
              <a:rPr lang="pt-BR" sz="2400" dirty="0"/>
              <a:t>.</a:t>
            </a:r>
          </a:p>
          <a:p>
            <a:pPr eaLnBrk="1" hangingPunct="1">
              <a:spcBef>
                <a:spcPct val="50000"/>
              </a:spcBef>
            </a:pPr>
            <a:endParaRPr lang="pt-B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537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pPr eaLnBrk="1" hangingPunct="1"/>
            <a:r>
              <a:rPr lang="pt-BR" altLang="en-US" dirty="0" smtClean="0"/>
              <a:t>1. Primeiro momento</a:t>
            </a:r>
            <a:r>
              <a:rPr lang="pt-BR" altLang="en-US" dirty="0"/>
              <a:t>: </a:t>
            </a:r>
            <a:r>
              <a:rPr lang="pt-BR" altLang="en-US" dirty="0" smtClean="0"/>
              <a:t>revisão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315159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2200" dirty="0" smtClean="0"/>
              <a:t>Recursividade direta.</a:t>
            </a:r>
          </a:p>
          <a:p>
            <a:pPr eaLnBrk="1" hangingPunct="1">
              <a:spcBef>
                <a:spcPct val="50000"/>
              </a:spcBef>
            </a:pPr>
            <a:r>
              <a:rPr lang="pt-BR" sz="2200" dirty="0" smtClean="0"/>
              <a:t>O que acontece na memória quando instâncias de uma função recursiva são chamadas?</a:t>
            </a:r>
          </a:p>
          <a:p>
            <a:pPr eaLnBrk="1" hangingPunct="1">
              <a:spcBef>
                <a:spcPct val="50000"/>
              </a:spcBef>
            </a:pPr>
            <a:r>
              <a:rPr lang="pt-BR" sz="2200" dirty="0" smtClean="0"/>
              <a:t>O que é a condição de parada?</a:t>
            </a:r>
            <a:endParaRPr lang="pt-BR" sz="2200" dirty="0"/>
          </a:p>
          <a:p>
            <a:pPr eaLnBrk="1" hangingPunct="1">
              <a:spcBef>
                <a:spcPct val="50000"/>
              </a:spcBef>
            </a:pPr>
            <a:endParaRPr lang="pt-BR" sz="2200" dirty="0" smtClean="0"/>
          </a:p>
          <a:p>
            <a:pPr eaLnBrk="1" hangingPunct="1">
              <a:spcBef>
                <a:spcPct val="50000"/>
              </a:spcBef>
            </a:pPr>
            <a:endParaRPr lang="pt-BR" sz="2200" dirty="0" smtClean="0"/>
          </a:p>
          <a:p>
            <a:pPr marL="0" indent="0" eaLnBrk="1" hangingPunct="1">
              <a:spcBef>
                <a:spcPct val="50000"/>
              </a:spcBef>
              <a:buNone/>
            </a:pPr>
            <a:endParaRPr lang="pt-BR" altLang="en-US" sz="2200" b="1" dirty="0" smtClean="0"/>
          </a:p>
          <a:p>
            <a:pPr eaLnBrk="1" hangingPunct="1">
              <a:spcBef>
                <a:spcPct val="50000"/>
              </a:spcBef>
            </a:pPr>
            <a:endParaRPr lang="pt-BR" altLang="en-US" sz="2200" b="1" dirty="0" smtClean="0"/>
          </a:p>
        </p:txBody>
      </p:sp>
      <p:pic>
        <p:nvPicPr>
          <p:cNvPr id="4" name="Picture 2" descr="Recursivid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20514"/>
            <a:ext cx="7010400" cy="293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0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5. Terceiro </a:t>
            </a:r>
            <a:r>
              <a:rPr lang="pt-BR" altLang="en-US" dirty="0"/>
              <a:t>momento: síntese</a:t>
            </a:r>
            <a:endParaRPr lang="pt-BR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63292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pt-BR" sz="2400" dirty="0" smtClean="0"/>
              <a:t>A ordenação de dados busca garantir melhor desempenho nas rotinas de pesquisa e busca de dados.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pt-BR" sz="2400" dirty="0" smtClean="0"/>
              <a:t>Os algoritmos de ordenação podem ser divididos em métodos de ordenação interna </a:t>
            </a:r>
            <a:r>
              <a:rPr lang="pt-BR" sz="2400" dirty="0"/>
              <a:t>e métodos de </a:t>
            </a:r>
            <a:r>
              <a:rPr lang="pt-BR" sz="2400" dirty="0" smtClean="0"/>
              <a:t>ordenação externa.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pt-BR" sz="2400" dirty="0" smtClean="0"/>
              <a:t>Os </a:t>
            </a:r>
            <a:r>
              <a:rPr lang="pt-BR" sz="2400" dirty="0"/>
              <a:t>métodos de ordenação interna </a:t>
            </a:r>
            <a:r>
              <a:rPr lang="pt-BR" sz="2400" dirty="0" smtClean="0"/>
              <a:t>são subdivididos em métodos simples e métodos eficientes.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pt-BR" sz="2400" dirty="0" smtClean="0"/>
              <a:t>Deve-se observar a complexidade dos algoritmos de ordenação para melhor aplicá-los a uma determinada base de dados.</a:t>
            </a:r>
            <a:endParaRPr lang="pt-BR" sz="2400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26404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0" y="1600200"/>
            <a:ext cx="4191000" cy="45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pt-BR" sz="2400" kern="0" dirty="0" smtClean="0"/>
              <a:t>Recursividade</a:t>
            </a:r>
            <a:endParaRPr lang="pt-BR" altLang="en-US" sz="2200" kern="0" dirty="0" smtClean="0"/>
          </a:p>
          <a:p>
            <a:pPr eaLnBrk="1" hangingPunct="1">
              <a:spcBef>
                <a:spcPct val="50000"/>
              </a:spcBef>
            </a:pPr>
            <a:endParaRPr lang="pt-BR" altLang="en-US" sz="2400" b="1" kern="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30566"/>
            <a:ext cx="3662363" cy="572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4953000" y="2362200"/>
            <a:ext cx="335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b="1" dirty="0" smtClean="0"/>
              <a:t>4!  </a:t>
            </a:r>
            <a:r>
              <a:rPr lang="pt-BR" b="1" dirty="0"/>
              <a:t>= </a:t>
            </a:r>
            <a:r>
              <a:rPr lang="pt-BR" b="1" dirty="0" smtClean="0"/>
              <a:t>4 </a:t>
            </a:r>
            <a:r>
              <a:rPr lang="pt-BR" b="1" dirty="0"/>
              <a:t>* 3 * 2 * </a:t>
            </a:r>
            <a:r>
              <a:rPr lang="pt-BR" b="1" dirty="0" smtClean="0"/>
              <a:t>1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>
              <a:buNone/>
            </a:pPr>
            <a:r>
              <a:rPr lang="pt-BR" b="1" dirty="0" smtClean="0"/>
              <a:t>4! </a:t>
            </a:r>
            <a:r>
              <a:rPr lang="pt-BR" b="1" dirty="0"/>
              <a:t>= 4 * 3!</a:t>
            </a:r>
          </a:p>
          <a:p>
            <a:pPr marL="796925">
              <a:buNone/>
            </a:pPr>
            <a:r>
              <a:rPr lang="pt-BR" b="1" dirty="0"/>
              <a:t>3! = 3 * 2!</a:t>
            </a:r>
          </a:p>
          <a:p>
            <a:pPr marL="1608138">
              <a:buNone/>
            </a:pPr>
            <a:r>
              <a:rPr lang="pt-BR" b="1" dirty="0"/>
              <a:t>2! = 2 * 1</a:t>
            </a:r>
            <a:r>
              <a:rPr lang="pt-BR" b="1" dirty="0" smtClean="0"/>
              <a:t>!</a:t>
            </a:r>
          </a:p>
          <a:p>
            <a:pPr marL="2403475">
              <a:buNone/>
            </a:pPr>
            <a:r>
              <a:rPr lang="pt-BR" b="1" dirty="0" smtClean="0"/>
              <a:t>1! = 1</a:t>
            </a:r>
            <a:endParaRPr lang="pt-BR" b="1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dirty="0" smtClean="0"/>
              <a:t>1. Primeiro momento: revisão</a:t>
            </a:r>
          </a:p>
        </p:txBody>
      </p:sp>
    </p:spTree>
    <p:extLst>
      <p:ext uri="{BB962C8B-B14F-4D97-AF65-F5344CB8AC3E}">
        <p14:creationId xmlns:p14="http://schemas.microsoft.com/office/powerpoint/2010/main" val="5956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pPr eaLnBrk="1" hangingPunct="1"/>
            <a:r>
              <a:rPr lang="pt-BR" altLang="en-US" dirty="0" smtClean="0"/>
              <a:t>1. Primeiro momento</a:t>
            </a:r>
            <a:r>
              <a:rPr lang="pt-BR" altLang="en-US" dirty="0"/>
              <a:t>: </a:t>
            </a:r>
            <a:r>
              <a:rPr lang="pt-BR" altLang="en-US" dirty="0" smtClean="0"/>
              <a:t>revisão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01404"/>
            <a:ext cx="7772400" cy="315159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2200" dirty="0" smtClean="0"/>
              <a:t>Todo programa possui </a:t>
            </a:r>
            <a:r>
              <a:rPr lang="pt-BR" sz="2200" b="1" dirty="0">
                <a:solidFill>
                  <a:srgbClr val="0070C0"/>
                </a:solidFill>
              </a:rPr>
              <a:t>operações</a:t>
            </a:r>
            <a:r>
              <a:rPr lang="pt-BR" sz="2200" dirty="0"/>
              <a:t> </a:t>
            </a:r>
            <a:r>
              <a:rPr lang="pt-BR" sz="2200" dirty="0" smtClean="0"/>
              <a:t>que transformam-se em uma, ou mais, </a:t>
            </a:r>
            <a:r>
              <a:rPr lang="pt-BR" sz="2200" b="1" dirty="0">
                <a:solidFill>
                  <a:srgbClr val="0070C0"/>
                </a:solidFill>
              </a:rPr>
              <a:t>instruções</a:t>
            </a:r>
            <a:r>
              <a:rPr lang="pt-BR" sz="2200" dirty="0" smtClean="0"/>
              <a:t> para o processador.</a:t>
            </a:r>
          </a:p>
          <a:p>
            <a:pPr eaLnBrk="1" hangingPunct="1">
              <a:spcBef>
                <a:spcPct val="50000"/>
              </a:spcBef>
            </a:pPr>
            <a:r>
              <a:rPr lang="pt-BR" sz="2200" dirty="0" smtClean="0"/>
              <a:t>Elas podem ser usadas para um cálculo de quanto tempo um programa leva para fazer todo o processamento.</a:t>
            </a:r>
          </a:p>
          <a:p>
            <a:pPr eaLnBrk="1" hangingPunct="1">
              <a:spcBef>
                <a:spcPct val="50000"/>
              </a:spcBef>
            </a:pPr>
            <a:r>
              <a:rPr lang="pt-BR" sz="2200" dirty="0" smtClean="0"/>
              <a:t>Na expressão gerada para esse cálculo, a </a:t>
            </a:r>
            <a:r>
              <a:rPr lang="pt-BR" sz="2200" b="1" dirty="0">
                <a:solidFill>
                  <a:srgbClr val="0070C0"/>
                </a:solidFill>
              </a:rPr>
              <a:t>Complexidade de Tempo</a:t>
            </a:r>
            <a:r>
              <a:rPr lang="pt-BR" sz="2200" dirty="0"/>
              <a:t> </a:t>
            </a:r>
            <a:r>
              <a:rPr lang="pt-BR" sz="2200" dirty="0" smtClean="0"/>
              <a:t>é </a:t>
            </a:r>
            <a:r>
              <a:rPr lang="pt-BR" sz="2200" dirty="0"/>
              <a:t>indicada pelo fator (termo) que mais influencia no gasto de tempo, quando o tamanho da entrada (n) cresce</a:t>
            </a:r>
            <a:r>
              <a:rPr lang="pt-BR" sz="22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pt-BR" sz="2200" dirty="0"/>
              <a:t>A notação </a:t>
            </a:r>
            <a:r>
              <a:rPr lang="pt-BR" sz="2200" i="1" dirty="0"/>
              <a:t>O</a:t>
            </a:r>
            <a:r>
              <a:rPr lang="pt-BR" sz="2200" dirty="0"/>
              <a:t>()</a:t>
            </a:r>
            <a:r>
              <a:rPr lang="pt-BR" sz="2200" i="1" dirty="0"/>
              <a:t>  </a:t>
            </a:r>
            <a:r>
              <a:rPr lang="pt-BR" sz="2200" dirty="0"/>
              <a:t>(Big-Oh) é utilizada para indicar a “curva</a:t>
            </a:r>
            <a:r>
              <a:rPr lang="pt-BR" sz="2200" dirty="0" smtClean="0"/>
              <a:t>” da </a:t>
            </a:r>
            <a:r>
              <a:rPr lang="pt-BR" sz="2200" dirty="0"/>
              <a:t>complexidade computacional de um algoritmo considerando o </a:t>
            </a:r>
            <a:r>
              <a:rPr lang="pt-BR" sz="2200" b="1" dirty="0">
                <a:solidFill>
                  <a:srgbClr val="FF0000"/>
                </a:solidFill>
              </a:rPr>
              <a:t>pior caso</a:t>
            </a:r>
            <a:r>
              <a:rPr lang="pt-BR" sz="2200" dirty="0"/>
              <a:t> </a:t>
            </a:r>
            <a:r>
              <a:rPr lang="pt-BR" sz="2200" dirty="0" smtClean="0"/>
              <a:t>possível </a:t>
            </a:r>
            <a:r>
              <a:rPr lang="pt-BR" sz="2200" dirty="0"/>
              <a:t>conforme o tamanho da entrada cresce (conforme aumenta o valor de </a:t>
            </a:r>
            <a:r>
              <a:rPr lang="pt-BR" sz="2200" i="1" dirty="0"/>
              <a:t>n</a:t>
            </a:r>
            <a:r>
              <a:rPr lang="pt-BR" sz="2200" dirty="0"/>
              <a:t>).</a:t>
            </a:r>
          </a:p>
          <a:p>
            <a:pPr eaLnBrk="1" hangingPunct="1">
              <a:spcBef>
                <a:spcPct val="50000"/>
              </a:spcBef>
            </a:pPr>
            <a:endParaRPr lang="pt-BR" sz="2200" dirty="0" smtClean="0"/>
          </a:p>
          <a:p>
            <a:pPr eaLnBrk="1" hangingPunct="1">
              <a:spcBef>
                <a:spcPct val="50000"/>
              </a:spcBef>
            </a:pPr>
            <a:endParaRPr lang="pt-BR" sz="2200" dirty="0" smtClean="0"/>
          </a:p>
          <a:p>
            <a:pPr marL="0" indent="0" eaLnBrk="1" hangingPunct="1">
              <a:spcBef>
                <a:spcPct val="50000"/>
              </a:spcBef>
              <a:buNone/>
            </a:pPr>
            <a:endParaRPr lang="pt-BR" altLang="en-US" sz="2200" b="1" dirty="0" smtClean="0"/>
          </a:p>
          <a:p>
            <a:pPr eaLnBrk="1" hangingPunct="1">
              <a:spcBef>
                <a:spcPct val="50000"/>
              </a:spcBef>
            </a:pPr>
            <a:endParaRPr lang="pt-BR" alt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41481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pPr eaLnBrk="1" hangingPunct="1"/>
            <a:r>
              <a:rPr lang="pt-BR" altLang="en-US" dirty="0"/>
              <a:t>1. </a:t>
            </a:r>
            <a:r>
              <a:rPr lang="pt-BR" altLang="en-US" dirty="0" smtClean="0"/>
              <a:t>Primeiro </a:t>
            </a:r>
            <a:r>
              <a:rPr lang="pt-BR" altLang="en-US" dirty="0"/>
              <a:t>momento: revisão</a:t>
            </a:r>
            <a:endParaRPr lang="pt-BR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01404"/>
            <a:ext cx="8229600" cy="48459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2000" dirty="0" smtClean="0"/>
              <a:t>Principais ordens de tempo (ordenadas da “melhor” para a “pior”)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pt-BR" altLang="en-US" sz="2400" b="1" dirty="0" smtClean="0"/>
          </a:p>
          <a:p>
            <a:pPr eaLnBrk="1" hangingPunct="1">
              <a:spcBef>
                <a:spcPct val="50000"/>
              </a:spcBef>
            </a:pPr>
            <a:endParaRPr lang="pt-BR" altLang="en-US" sz="2400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1594" y="2643054"/>
            <a:ext cx="5841206" cy="323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87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pPr eaLnBrk="1" hangingPunct="1"/>
            <a:r>
              <a:rPr lang="pt-BR" altLang="en-US" dirty="0"/>
              <a:t>1. </a:t>
            </a:r>
            <a:r>
              <a:rPr lang="pt-BR" altLang="en-US" dirty="0" smtClean="0"/>
              <a:t>Primeiro </a:t>
            </a:r>
            <a:r>
              <a:rPr lang="pt-BR" altLang="en-US" dirty="0"/>
              <a:t>momento: revisão</a:t>
            </a:r>
            <a:endParaRPr lang="pt-BR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01404"/>
            <a:ext cx="8229600" cy="48459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pt-BR" sz="1800" dirty="0" smtClean="0"/>
              <a:t>Variação das ordens de tempo de acordo com o tamanho de </a:t>
            </a:r>
            <a:r>
              <a:rPr lang="pt-BR" sz="1800" i="1" dirty="0" smtClean="0"/>
              <a:t>N</a:t>
            </a:r>
            <a:r>
              <a:rPr lang="pt-BR" sz="1800" dirty="0" smtClean="0"/>
              <a:t> da entrada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pt-BR" altLang="en-US" sz="2400" b="1" dirty="0" smtClean="0"/>
          </a:p>
          <a:p>
            <a:pPr eaLnBrk="1" hangingPunct="1">
              <a:spcBef>
                <a:spcPct val="50000"/>
              </a:spcBef>
            </a:pPr>
            <a:endParaRPr lang="pt-BR" altLang="en-US" sz="2400" b="1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406015"/>
            <a:ext cx="7094315" cy="42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78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001000" cy="1143000"/>
          </a:xfrm>
        </p:spPr>
        <p:txBody>
          <a:bodyPr/>
          <a:lstStyle/>
          <a:p>
            <a:pPr eaLnBrk="1" hangingPunct="1"/>
            <a:r>
              <a:rPr lang="pt-BR" altLang="en-US" dirty="0"/>
              <a:t>1. </a:t>
            </a:r>
            <a:r>
              <a:rPr lang="pt-BR" altLang="en-US" dirty="0" smtClean="0"/>
              <a:t>Primeiro </a:t>
            </a:r>
            <a:r>
              <a:rPr lang="pt-BR" altLang="en-US" dirty="0"/>
              <a:t>momento: revisão</a:t>
            </a:r>
            <a:endParaRPr lang="pt-BR" altLang="en-US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2743200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pt-BR" altLang="en-US" sz="4000" b="1" i="1" kern="0" dirty="0" smtClean="0">
                <a:latin typeface="Amiri" pitchFamily="2" charset="-78"/>
                <a:ea typeface="Amiri" pitchFamily="2" charset="-78"/>
                <a:cs typeface="Amiri" pitchFamily="2" charset="-78"/>
              </a:rPr>
              <a:t>Correção de exercício da</a:t>
            </a:r>
            <a:br>
              <a:rPr lang="pt-BR" altLang="en-US" sz="4000" b="1" i="1" kern="0" dirty="0" smtClean="0">
                <a:latin typeface="Amiri" pitchFamily="2" charset="-78"/>
                <a:ea typeface="Amiri" pitchFamily="2" charset="-78"/>
                <a:cs typeface="Amiri" pitchFamily="2" charset="-78"/>
              </a:rPr>
            </a:br>
            <a:r>
              <a:rPr lang="pt-BR" altLang="en-US" sz="4000" b="1" i="1" kern="0" dirty="0" smtClean="0">
                <a:latin typeface="Amiri" pitchFamily="2" charset="-78"/>
                <a:ea typeface="Amiri" pitchFamily="2" charset="-78"/>
                <a:cs typeface="Amiri" pitchFamily="2" charset="-78"/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0483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Camada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adas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mada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mada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mada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Camadas</Template>
  <TotalTime>12644</TotalTime>
  <Words>2153</Words>
  <Application>Microsoft Office PowerPoint</Application>
  <PresentationFormat>Apresentação na tela (4:3)</PresentationFormat>
  <Paragraphs>543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Camadas</vt:lpstr>
      <vt:lpstr>ESTRUTURA DE  DADOS I</vt:lpstr>
      <vt:lpstr>Cronograma do Plano de Ensino</vt:lpstr>
      <vt:lpstr>Sumário</vt:lpstr>
      <vt:lpstr>1. Primeiro momento: revisão</vt:lpstr>
      <vt:lpstr>1. Primeiro momento: revisão</vt:lpstr>
      <vt:lpstr>1. Primeiro momento: revisão</vt:lpstr>
      <vt:lpstr>1. Primeiro momento: revisão</vt:lpstr>
      <vt:lpstr>1. Primeiro momento: revisão</vt:lpstr>
      <vt:lpstr>1. Primeiro momento: revisão</vt:lpstr>
      <vt:lpstr>Apresentação do PowerPoint</vt:lpstr>
      <vt:lpstr>Apresentação do PowerPoint</vt:lpstr>
      <vt:lpstr>2. Motivação</vt:lpstr>
      <vt:lpstr>2. Motivação</vt:lpstr>
      <vt:lpstr>2. Motivação</vt:lpstr>
      <vt:lpstr>2. Motivação</vt:lpstr>
      <vt:lpstr>3. Ordenação de dados</vt:lpstr>
      <vt:lpstr>3. Ordenação de dados</vt:lpstr>
      <vt:lpstr>3. Ordenação de dados</vt:lpstr>
      <vt:lpstr>3. Ordenação de dados</vt:lpstr>
      <vt:lpstr>3. Ordenação de dados</vt:lpstr>
      <vt:lpstr>3.1. Bubble Sort</vt:lpstr>
      <vt:lpstr>3.1. Bubble Sort: exemplo</vt:lpstr>
      <vt:lpstr>3.1. Bubble Sort: exemplo</vt:lpstr>
      <vt:lpstr>3.1. Bubble Sort: exemplo</vt:lpstr>
      <vt:lpstr>3.1. Bubble Sort: exemplo</vt:lpstr>
      <vt:lpstr>3.1. Bubble Sort</vt:lpstr>
      <vt:lpstr>3.1. Bubble Sort</vt:lpstr>
      <vt:lpstr>3.2. Select Sort</vt:lpstr>
      <vt:lpstr>3.2. Select Sort: exemplo</vt:lpstr>
      <vt:lpstr>3.2. Select Sort</vt:lpstr>
      <vt:lpstr>3.3. Insert Sort</vt:lpstr>
      <vt:lpstr>Apresentação do PowerPoint</vt:lpstr>
      <vt:lpstr>3.3. Insert Sort</vt:lpstr>
      <vt:lpstr>3.3. Insert Sort: exemplo</vt:lpstr>
      <vt:lpstr>3.3. Insert Sort</vt:lpstr>
      <vt:lpstr>3.4 Complexidades de Tempo</vt:lpstr>
      <vt:lpstr>3.4 Complexidades de Tempo</vt:lpstr>
      <vt:lpstr>4. Exercícios</vt:lpstr>
      <vt:lpstr>4. Exercícios</vt:lpstr>
      <vt:lpstr>5. Terceiro momento: síntese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</dc:title>
  <dc:creator>50558</dc:creator>
  <cp:lastModifiedBy>.</cp:lastModifiedBy>
  <cp:revision>272</cp:revision>
  <dcterms:created xsi:type="dcterms:W3CDTF">2012-08-21T18:51:29Z</dcterms:created>
  <dcterms:modified xsi:type="dcterms:W3CDTF">2025-02-23T18:57:57Z</dcterms:modified>
</cp:coreProperties>
</file>