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448" r:id="rId3"/>
    <p:sldId id="299" r:id="rId4"/>
    <p:sldId id="445" r:id="rId5"/>
    <p:sldId id="449" r:id="rId6"/>
    <p:sldId id="438" r:id="rId7"/>
    <p:sldId id="439" r:id="rId8"/>
    <p:sldId id="446" r:id="rId9"/>
    <p:sldId id="436" r:id="rId10"/>
    <p:sldId id="440" r:id="rId11"/>
    <p:sldId id="441" r:id="rId12"/>
    <p:sldId id="442" r:id="rId13"/>
    <p:sldId id="447" r:id="rId14"/>
    <p:sldId id="437" r:id="rId15"/>
    <p:sldId id="443" r:id="rId16"/>
    <p:sldId id="444" r:id="rId17"/>
    <p:sldId id="308" r:id="rId1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0"/>
    <p:restoredTop sz="94637"/>
  </p:normalViewPr>
  <p:slideViewPr>
    <p:cSldViewPr snapToGrid="0" snapToObjects="1">
      <p:cViewPr varScale="1">
        <p:scale>
          <a:sx n="142" d="100"/>
          <a:sy n="142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4FB9-D388-B94B-9282-6B0303197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AB007-EB4F-C94A-9787-62D5C019C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AEB54-43C7-3B4C-8DC0-2636CC45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17.09.2021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BE148-5D63-A143-B2DA-E626DA1C9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27FEB-33EB-DF48-8315-3620422B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6860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14E5A-8D03-D142-A959-DDE81413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7F576-282C-D34A-8C18-1CFC08661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450B6-5E6B-1043-87EE-51891C104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17.09.2021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BD06E-7082-E14A-B4D3-D4EA7C4C9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FBD4D-D96E-2944-AEAA-EF8650603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8664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FCF176-70E6-D046-908D-587C72E28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1E8F5-334D-F04A-8956-CDE3E3EBF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FF01D-E458-EC4F-94F8-3E6FDA50F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17.09.2021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54319-E877-6E43-8B78-8E1F2EA17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5A31A-19B6-0C4D-8307-0DF77BBA8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587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05462-6244-EB48-836A-EF8C9FDB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D2761-B6B5-C940-81A0-6B5048E15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8093E-B510-BE44-B422-461915D2E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17.09.2021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32296-F83C-D84D-BAD9-CE8F7F1E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86561-3652-9742-BD08-BD20AB86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781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24B8-187A-7B46-8794-944D2978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70952-5F7E-354A-8339-0EFB48355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9B023-7CB9-A14E-A09C-324E2589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17.09.2021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244C-73E0-6C4B-810B-E4F9031EE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C2F77-0D85-8C47-AEA1-64B72CC6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841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89CE-BAF9-AC49-B932-8E16A163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FA155-4774-2A4B-A756-216A23550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B84F8-F574-9A40-8701-2CC5DCFE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FC373-0B6E-8649-9F28-8E6E68FC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17.09.2021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CA17C-EF35-6947-873F-9229ADDC4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0BF55-8D0C-344F-9A8E-C1C2A11A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064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E3D8-4E4A-194D-83E8-156536848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24D48-4615-3144-8DD4-1C06B618C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0ACAE-F745-9A46-932C-FBD2DCE82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0E4C8E-EF6E-0A43-9053-4659B5C6D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33B74D-7AFB-CB4D-9C09-FFBC02ECB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294975-318E-2F45-81BA-73A56957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17.09.2021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DE0AB2-3A86-3D4A-A377-4AF875F7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0047D5-41D5-6A44-9A2A-3B4835F8F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965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54165-534B-C244-8355-CCE39849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AFD59A-1D30-854F-942E-DDC2DC3C8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17.09.2021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641E8-AF07-EB41-A86B-D1C238524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45EF6-ECC6-DE49-849A-BE0A81A0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996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A120F-3C4A-7149-8891-94456C4CA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17.09.2021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27BA6-8C6F-7E4D-B6FE-0C4517747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A9AA0-151E-304E-8F57-0F682405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897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6EC8-6114-A340-A9F2-BE1A0D48E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065F8-65CB-6C43-9B16-24FAFFCB8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89233-3739-9649-B6F6-D6888132E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7FB6A-E895-C14C-987C-3D9077483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17.09.2021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D5775-17F0-3948-AF72-8867C629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0BAD1-EE32-4446-9428-4628960D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696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5A2A2-D98F-E94C-BD4E-32BD254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C2D649-6B37-5D4E-928E-AAB114F1E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F7535-FBA0-CE45-BE32-36FC3612A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4CBE1-8C0B-2842-ABCC-AFB803432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17.09.2021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15E85-1B09-534E-BBA8-8A86776C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6F45A-B091-BA4C-AEBC-910C3768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774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C6537-4C2A-2E4A-9642-E512E4DAA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5C909-FCE4-3047-A757-A2002D563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A62FF-791D-1B46-BC17-B31452A0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C2FE5-8FB8-574D-A4C9-32472DC451E0}" type="datetimeFigureOut">
              <a:rPr lang="pl-PL" smtClean="0"/>
              <a:t>17.09.2021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03477-EAF7-0D4B-86E7-3F58ADF4A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D77A3-AFA3-684B-84AC-02751A200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333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blue, kite, flying&#10;&#10;Description automatically generated">
            <a:extLst>
              <a:ext uri="{FF2B5EF4-FFF2-40B4-BE49-F238E27FC236}">
                <a16:creationId xmlns:a16="http://schemas.microsoft.com/office/drawing/2014/main" id="{1FB018FF-6D42-E94F-B9D5-A63A13EA1A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258" r="9091" b="1185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55E30-27AE-5A48-8C08-DED19B259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9479836" cy="3204134"/>
          </a:xfrm>
        </p:spPr>
        <p:txBody>
          <a:bodyPr anchor="b">
            <a:normAutofit/>
          </a:bodyPr>
          <a:lstStyle/>
          <a:p>
            <a:pPr algn="l"/>
            <a:r>
              <a:rPr lang="en-GB" i="1" dirty="0"/>
              <a:t>Software Architecture - Principles and Practices</a:t>
            </a:r>
            <a:endParaRPr lang="pl-PL" sz="96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10958-9D40-B04B-8C45-DF1EEF3A4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l-PL" sz="2000" dirty="0">
                <a:latin typeface="Roboto" panose="02000000000000000000" pitchFamily="2" charset="0"/>
                <a:ea typeface="Roboto" panose="02000000000000000000" pitchFamily="2" charset="0"/>
              </a:rPr>
              <a:t>Mateusz Dymiński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Text, logo&#10;&#10;Description automatically generated">
            <a:extLst>
              <a:ext uri="{FF2B5EF4-FFF2-40B4-BE49-F238E27FC236}">
                <a16:creationId xmlns:a16="http://schemas.microsoft.com/office/drawing/2014/main" id="{97FFDB41-EAB8-2245-8DC8-FA7F64438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80" y="5583481"/>
            <a:ext cx="2337116" cy="5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05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83DE-E8AE-C64D-B42B-49F505F8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Concepts independent from the application architecture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12 Factor application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Cloud native apps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Containers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Service Mesh</a:t>
            </a:r>
          </a:p>
          <a:p>
            <a:pPr>
              <a:buClr>
                <a:schemeClr val="accent1"/>
              </a:buClr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Agenda – Day 2</a:t>
            </a:r>
          </a:p>
        </p:txBody>
      </p:sp>
    </p:spTree>
    <p:extLst>
      <p:ext uri="{BB962C8B-B14F-4D97-AF65-F5344CB8AC3E}">
        <p14:creationId xmlns:p14="http://schemas.microsoft.com/office/powerpoint/2010/main" val="44665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83DE-E8AE-C64D-B42B-49F505F8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Clr>
                <a:schemeClr val="accent1"/>
              </a:buClr>
            </a:pPr>
            <a:r>
              <a:rPr lang="en-GB" b="1" dirty="0">
                <a:solidFill>
                  <a:schemeClr val="bg1"/>
                </a:solidFill>
              </a:rPr>
              <a:t>Communication</a:t>
            </a:r>
          </a:p>
          <a:p>
            <a:pPr>
              <a:buClr>
                <a:schemeClr val="accent1"/>
              </a:buClr>
            </a:pPr>
            <a:r>
              <a:rPr lang="en-GB" dirty="0" err="1">
                <a:solidFill>
                  <a:schemeClr val="bg1"/>
                </a:solidFill>
              </a:rPr>
              <a:t>Asynchronus</a:t>
            </a:r>
            <a:r>
              <a:rPr lang="en-GB" dirty="0">
                <a:solidFill>
                  <a:schemeClr val="bg1"/>
                </a:solidFill>
              </a:rPr>
              <a:t> vs synchronous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Synchronous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REST vs </a:t>
            </a:r>
            <a:r>
              <a:rPr lang="en-GB" dirty="0" err="1">
                <a:solidFill>
                  <a:schemeClr val="bg1"/>
                </a:solidFill>
              </a:rPr>
              <a:t>GraphQL</a:t>
            </a:r>
            <a:r>
              <a:rPr lang="en-GB" dirty="0">
                <a:solidFill>
                  <a:schemeClr val="bg1"/>
                </a:solidFill>
              </a:rPr>
              <a:t> vs RPC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REST</a:t>
            </a:r>
          </a:p>
          <a:p>
            <a:pPr lvl="1">
              <a:buClr>
                <a:schemeClr val="accent1"/>
              </a:buClr>
            </a:pPr>
            <a:r>
              <a:rPr lang="en-GB" dirty="0" err="1">
                <a:solidFill>
                  <a:schemeClr val="bg1"/>
                </a:solidFill>
              </a:rPr>
              <a:t>GraphQL</a:t>
            </a:r>
            <a:endParaRPr lang="en-GB" dirty="0">
              <a:solidFill>
                <a:schemeClr val="bg1"/>
              </a:solidFill>
            </a:endParaRP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RPC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Backend for frontend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Asynchronous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Messaging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Messaging with order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Public APIs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API Gateway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Service discovery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Agenda – Day 2</a:t>
            </a:r>
          </a:p>
        </p:txBody>
      </p:sp>
    </p:spTree>
    <p:extLst>
      <p:ext uri="{BB962C8B-B14F-4D97-AF65-F5344CB8AC3E}">
        <p14:creationId xmlns:p14="http://schemas.microsoft.com/office/powerpoint/2010/main" val="275647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83DE-E8AE-C64D-B42B-49F505F8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Testing microservices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Consumer-driven contract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Consumer-side contract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Service component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Smoke tests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Event Sourcing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CQRS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Domain event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Agenda – Day 2</a:t>
            </a:r>
          </a:p>
        </p:txBody>
      </p:sp>
    </p:spTree>
    <p:extLst>
      <p:ext uri="{BB962C8B-B14F-4D97-AF65-F5344CB8AC3E}">
        <p14:creationId xmlns:p14="http://schemas.microsoft.com/office/powerpoint/2010/main" val="296479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ece of paper on a table&#10;&#10;Description automatically generated with medium confidence">
            <a:extLst>
              <a:ext uri="{FF2B5EF4-FFF2-40B4-BE49-F238E27FC236}">
                <a16:creationId xmlns:a16="http://schemas.microsoft.com/office/drawing/2014/main" id="{FED5B253-CEF6-164B-9628-D316BC8A89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0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D367FDA-2141-45CD-BBF9-48670C11D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314" y="1073777"/>
            <a:ext cx="5952405" cy="4412648"/>
          </a:xfrm>
          <a:custGeom>
            <a:avLst/>
            <a:gdLst>
              <a:gd name="connsiteX0" fmla="*/ 5087889 w 5952405"/>
              <a:gd name="connsiteY0" fmla="*/ 880798 h 4412648"/>
              <a:gd name="connsiteX1" fmla="*/ 5602872 w 5952405"/>
              <a:gd name="connsiteY1" fmla="*/ 880798 h 4412648"/>
              <a:gd name="connsiteX2" fmla="*/ 5682956 w 5952405"/>
              <a:gd name="connsiteY2" fmla="*/ 927340 h 4412648"/>
              <a:gd name="connsiteX3" fmla="*/ 5939892 w 5952405"/>
              <a:gd name="connsiteY3" fmla="*/ 1371716 h 4412648"/>
              <a:gd name="connsiteX4" fmla="*/ 5939892 w 5952405"/>
              <a:gd name="connsiteY4" fmla="*/ 1462586 h 4412648"/>
              <a:gd name="connsiteX5" fmla="*/ 5682956 w 5952405"/>
              <a:gd name="connsiteY5" fmla="*/ 1906962 h 4412648"/>
              <a:gd name="connsiteX6" fmla="*/ 5602872 w 5952405"/>
              <a:gd name="connsiteY6" fmla="*/ 1953505 h 4412648"/>
              <a:gd name="connsiteX7" fmla="*/ 5087889 w 5952405"/>
              <a:gd name="connsiteY7" fmla="*/ 1953505 h 4412648"/>
              <a:gd name="connsiteX8" fmla="*/ 5008916 w 5952405"/>
              <a:gd name="connsiteY8" fmla="*/ 1906962 h 4412648"/>
              <a:gd name="connsiteX9" fmla="*/ 4750868 w 5952405"/>
              <a:gd name="connsiteY9" fmla="*/ 1462586 h 4412648"/>
              <a:gd name="connsiteX10" fmla="*/ 4750868 w 5952405"/>
              <a:gd name="connsiteY10" fmla="*/ 1371716 h 4412648"/>
              <a:gd name="connsiteX11" fmla="*/ 5008916 w 5952405"/>
              <a:gd name="connsiteY11" fmla="*/ 927340 h 4412648"/>
              <a:gd name="connsiteX12" fmla="*/ 5087889 w 5952405"/>
              <a:gd name="connsiteY12" fmla="*/ 880798 h 4412648"/>
              <a:gd name="connsiteX13" fmla="*/ 1437823 w 5952405"/>
              <a:gd name="connsiteY13" fmla="*/ 0 h 4412648"/>
              <a:gd name="connsiteX14" fmla="*/ 3556238 w 5952405"/>
              <a:gd name="connsiteY14" fmla="*/ 0 h 4412648"/>
              <a:gd name="connsiteX15" fmla="*/ 3885668 w 5952405"/>
              <a:gd name="connsiteY15" fmla="*/ 191458 h 4412648"/>
              <a:gd name="connsiteX16" fmla="*/ 4942588 w 5952405"/>
              <a:gd name="connsiteY16" fmla="*/ 2019425 h 4412648"/>
              <a:gd name="connsiteX17" fmla="*/ 4942588 w 5952405"/>
              <a:gd name="connsiteY17" fmla="*/ 2393224 h 4412648"/>
              <a:gd name="connsiteX18" fmla="*/ 4550147 w 5952405"/>
              <a:gd name="connsiteY18" fmla="*/ 3071961 h 4412648"/>
              <a:gd name="connsiteX19" fmla="*/ 4549818 w 5952405"/>
              <a:gd name="connsiteY19" fmla="*/ 3072530 h 4412648"/>
              <a:gd name="connsiteX20" fmla="*/ 4539741 w 5952405"/>
              <a:gd name="connsiteY20" fmla="*/ 3072530 h 4412648"/>
              <a:gd name="connsiteX21" fmla="*/ 3588169 w 5952405"/>
              <a:gd name="connsiteY21" fmla="*/ 3072530 h 4412648"/>
              <a:gd name="connsiteX22" fmla="*/ 3432811 w 5952405"/>
              <a:gd name="connsiteY22" fmla="*/ 3158889 h 4412648"/>
              <a:gd name="connsiteX23" fmla="*/ 2889055 w 5952405"/>
              <a:gd name="connsiteY23" fmla="*/ 4089642 h 4412648"/>
              <a:gd name="connsiteX24" fmla="*/ 2889055 w 5952405"/>
              <a:gd name="connsiteY24" fmla="*/ 4268756 h 4412648"/>
              <a:gd name="connsiteX25" fmla="*/ 2957025 w 5952405"/>
              <a:gd name="connsiteY25" fmla="*/ 4385100 h 4412648"/>
              <a:gd name="connsiteX26" fmla="*/ 2973119 w 5952405"/>
              <a:gd name="connsiteY26" fmla="*/ 4412648 h 4412648"/>
              <a:gd name="connsiteX27" fmla="*/ 2913734 w 5952405"/>
              <a:gd name="connsiteY27" fmla="*/ 4412648 h 4412648"/>
              <a:gd name="connsiteX28" fmla="*/ 1437823 w 5952405"/>
              <a:gd name="connsiteY28" fmla="*/ 4412648 h 4412648"/>
              <a:gd name="connsiteX29" fmla="*/ 1112968 w 5952405"/>
              <a:gd name="connsiteY29" fmla="*/ 4221190 h 4412648"/>
              <a:gd name="connsiteX30" fmla="*/ 51474 w 5952405"/>
              <a:gd name="connsiteY30" fmla="*/ 2393224 h 4412648"/>
              <a:gd name="connsiteX31" fmla="*/ 51474 w 5952405"/>
              <a:gd name="connsiteY31" fmla="*/ 2019425 h 4412648"/>
              <a:gd name="connsiteX32" fmla="*/ 1112968 w 5952405"/>
              <a:gd name="connsiteY32" fmla="*/ 191458 h 4412648"/>
              <a:gd name="connsiteX33" fmla="*/ 1437823 w 5952405"/>
              <a:gd name="connsiteY33" fmla="*/ 0 h 441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952405" h="4412648">
                <a:moveTo>
                  <a:pt x="5087889" y="880798"/>
                </a:moveTo>
                <a:cubicBezTo>
                  <a:pt x="5087889" y="880798"/>
                  <a:pt x="5087889" y="880798"/>
                  <a:pt x="5602872" y="880798"/>
                </a:cubicBezTo>
                <a:cubicBezTo>
                  <a:pt x="5636241" y="880798"/>
                  <a:pt x="5666272" y="898528"/>
                  <a:pt x="5682956" y="927340"/>
                </a:cubicBezTo>
                <a:cubicBezTo>
                  <a:pt x="5682956" y="927340"/>
                  <a:pt x="5682956" y="927340"/>
                  <a:pt x="5939892" y="1371716"/>
                </a:cubicBezTo>
                <a:cubicBezTo>
                  <a:pt x="5956576" y="1399421"/>
                  <a:pt x="5956576" y="1434882"/>
                  <a:pt x="5939892" y="1462586"/>
                </a:cubicBezTo>
                <a:cubicBezTo>
                  <a:pt x="5939892" y="1462586"/>
                  <a:pt x="5939892" y="1462586"/>
                  <a:pt x="5682956" y="1906962"/>
                </a:cubicBezTo>
                <a:cubicBezTo>
                  <a:pt x="5666272" y="1935775"/>
                  <a:pt x="5636241" y="1953505"/>
                  <a:pt x="5602872" y="1953505"/>
                </a:cubicBezTo>
                <a:cubicBezTo>
                  <a:pt x="5602872" y="1953505"/>
                  <a:pt x="5602872" y="1953505"/>
                  <a:pt x="5087889" y="1953505"/>
                </a:cubicBezTo>
                <a:cubicBezTo>
                  <a:pt x="5055632" y="1953505"/>
                  <a:pt x="5024489" y="1935775"/>
                  <a:pt x="5008916" y="1906962"/>
                </a:cubicBezTo>
                <a:cubicBezTo>
                  <a:pt x="5008916" y="1906962"/>
                  <a:pt x="5008916" y="1906962"/>
                  <a:pt x="4750868" y="1462586"/>
                </a:cubicBezTo>
                <a:cubicBezTo>
                  <a:pt x="4734184" y="1434882"/>
                  <a:pt x="4734184" y="1399421"/>
                  <a:pt x="4750868" y="1371716"/>
                </a:cubicBezTo>
                <a:cubicBezTo>
                  <a:pt x="4750868" y="1371716"/>
                  <a:pt x="4750868" y="1371716"/>
                  <a:pt x="5008916" y="927340"/>
                </a:cubicBezTo>
                <a:cubicBezTo>
                  <a:pt x="5024489" y="898528"/>
                  <a:pt x="5055632" y="880798"/>
                  <a:pt x="5087889" y="880798"/>
                </a:cubicBezTo>
                <a:close/>
                <a:moveTo>
                  <a:pt x="1437823" y="0"/>
                </a:moveTo>
                <a:cubicBezTo>
                  <a:pt x="1437823" y="0"/>
                  <a:pt x="1437823" y="0"/>
                  <a:pt x="3556238" y="0"/>
                </a:cubicBezTo>
                <a:cubicBezTo>
                  <a:pt x="3693500" y="0"/>
                  <a:pt x="3817038" y="72936"/>
                  <a:pt x="3885668" y="191458"/>
                </a:cubicBezTo>
                <a:cubicBezTo>
                  <a:pt x="3885668" y="191458"/>
                  <a:pt x="3885668" y="191458"/>
                  <a:pt x="4942588" y="2019425"/>
                </a:cubicBezTo>
                <a:cubicBezTo>
                  <a:pt x="5011220" y="2133388"/>
                  <a:pt x="5011220" y="2279261"/>
                  <a:pt x="4942588" y="2393224"/>
                </a:cubicBezTo>
                <a:cubicBezTo>
                  <a:pt x="4942588" y="2393224"/>
                  <a:pt x="4942588" y="2393224"/>
                  <a:pt x="4550147" y="3071961"/>
                </a:cubicBezTo>
                <a:lnTo>
                  <a:pt x="4549818" y="3072530"/>
                </a:lnTo>
                <a:lnTo>
                  <a:pt x="4539741" y="3072530"/>
                </a:lnTo>
                <a:cubicBezTo>
                  <a:pt x="4403802" y="3072530"/>
                  <a:pt x="4131924" y="3072530"/>
                  <a:pt x="3588169" y="3072530"/>
                </a:cubicBezTo>
                <a:cubicBezTo>
                  <a:pt x="3529910" y="3072530"/>
                  <a:pt x="3458704" y="3110912"/>
                  <a:pt x="3432811" y="3158889"/>
                </a:cubicBezTo>
                <a:cubicBezTo>
                  <a:pt x="3432811" y="3158889"/>
                  <a:pt x="3432811" y="3158889"/>
                  <a:pt x="2889055" y="4089642"/>
                </a:cubicBezTo>
                <a:cubicBezTo>
                  <a:pt x="2859925" y="4140817"/>
                  <a:pt x="2859925" y="4217580"/>
                  <a:pt x="2889055" y="4268756"/>
                </a:cubicBezTo>
                <a:cubicBezTo>
                  <a:pt x="2889055" y="4268756"/>
                  <a:pt x="2889055" y="4268756"/>
                  <a:pt x="2957025" y="4385100"/>
                </a:cubicBezTo>
                <a:lnTo>
                  <a:pt x="2973119" y="4412648"/>
                </a:lnTo>
                <a:lnTo>
                  <a:pt x="2913734" y="4412648"/>
                </a:lnTo>
                <a:cubicBezTo>
                  <a:pt x="2599952" y="4412648"/>
                  <a:pt x="2132928" y="4412648"/>
                  <a:pt x="1437823" y="4412648"/>
                </a:cubicBezTo>
                <a:cubicBezTo>
                  <a:pt x="1305136" y="4412648"/>
                  <a:pt x="1177025" y="4339712"/>
                  <a:pt x="1112968" y="4221190"/>
                </a:cubicBezTo>
                <a:cubicBezTo>
                  <a:pt x="1112968" y="4221190"/>
                  <a:pt x="1112968" y="4221190"/>
                  <a:pt x="51474" y="2393224"/>
                </a:cubicBezTo>
                <a:cubicBezTo>
                  <a:pt x="-17158" y="2279261"/>
                  <a:pt x="-17158" y="2133388"/>
                  <a:pt x="51474" y="2019425"/>
                </a:cubicBezTo>
                <a:cubicBezTo>
                  <a:pt x="51474" y="2019425"/>
                  <a:pt x="51474" y="2019425"/>
                  <a:pt x="1112968" y="191458"/>
                </a:cubicBezTo>
                <a:cubicBezTo>
                  <a:pt x="1177025" y="72936"/>
                  <a:pt x="1305136" y="0"/>
                  <a:pt x="143782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55E30-27AE-5A48-8C08-DED19B259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912" y="1874520"/>
            <a:ext cx="3447288" cy="1792224"/>
          </a:xfrm>
        </p:spPr>
        <p:txBody>
          <a:bodyPr anchor="b">
            <a:normAutofit/>
          </a:bodyPr>
          <a:lstStyle/>
          <a:p>
            <a:pPr algn="l"/>
            <a:r>
              <a:rPr lang="pl-PL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Agenda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9E7A3B0-8177-473E-B1D0-59D0661DC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0521" y="4146804"/>
            <a:ext cx="2527006" cy="221333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rgbClr val="FFFFF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3C7D3FB-2863-CE47-ACE0-FE0A79E07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1911" y="3758184"/>
            <a:ext cx="3447287" cy="488233"/>
          </a:xfrm>
        </p:spPr>
        <p:txBody>
          <a:bodyPr anchor="t"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Day 3</a:t>
            </a:r>
          </a:p>
        </p:txBody>
      </p:sp>
    </p:spTree>
    <p:extLst>
      <p:ext uri="{BB962C8B-B14F-4D97-AF65-F5344CB8AC3E}">
        <p14:creationId xmlns:p14="http://schemas.microsoft.com/office/powerpoint/2010/main" val="781775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83DE-E8AE-C64D-B42B-49F505F8D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1945"/>
          </a:xfrm>
        </p:spPr>
        <p:txBody>
          <a:bodyPr>
            <a:normAutofit fontScale="55000" lnSpcReduction="20000"/>
          </a:bodyPr>
          <a:lstStyle/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Continuous Integration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How to design perfect CI pipelines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DevOps culture</a:t>
            </a:r>
          </a:p>
          <a:p>
            <a:pPr>
              <a:buClr>
                <a:schemeClr val="accent1"/>
              </a:buClr>
            </a:pPr>
            <a:r>
              <a:rPr lang="en-GB" dirty="0" err="1">
                <a:solidFill>
                  <a:schemeClr val="bg1"/>
                </a:solidFill>
              </a:rPr>
              <a:t>GitOps</a:t>
            </a:r>
            <a:endParaRPr lang="en-GB" dirty="0">
              <a:solidFill>
                <a:schemeClr val="bg1"/>
              </a:solidFill>
            </a:endParaRPr>
          </a:p>
          <a:p>
            <a:pPr>
              <a:buClr>
                <a:schemeClr val="accent1"/>
              </a:buClr>
            </a:pPr>
            <a:r>
              <a:rPr lang="en-GB" dirty="0" err="1">
                <a:solidFill>
                  <a:schemeClr val="bg1"/>
                </a:solidFill>
              </a:rPr>
              <a:t>GitSecOps</a:t>
            </a:r>
            <a:endParaRPr lang="en-GB" dirty="0">
              <a:solidFill>
                <a:schemeClr val="bg1"/>
              </a:solidFill>
            </a:endParaRP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Infrastructure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Public vs private cloud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Cloud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Cloud capabilities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SaaS vs PaaS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Vendor lock-in problems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Deployment models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Where? On-prem vs public cloud vs public VMs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Continuous Deployment and Delivery</a:t>
            </a:r>
          </a:p>
          <a:p>
            <a:pPr lvl="2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Zero-downtime deployments</a:t>
            </a:r>
          </a:p>
          <a:p>
            <a:pPr lvl="2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Graceful shutdowns</a:t>
            </a:r>
          </a:p>
          <a:p>
            <a:pPr lvl="2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Canary deployment</a:t>
            </a:r>
          </a:p>
          <a:p>
            <a:pPr lvl="2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A/B testing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Chaos engineering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Agenda – Day 3</a:t>
            </a:r>
          </a:p>
        </p:txBody>
      </p:sp>
    </p:spTree>
    <p:extLst>
      <p:ext uri="{BB962C8B-B14F-4D97-AF65-F5344CB8AC3E}">
        <p14:creationId xmlns:p14="http://schemas.microsoft.com/office/powerpoint/2010/main" val="403201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83DE-E8AE-C64D-B42B-49F505F8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Operations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Observability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Services Health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Log aggregators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Metrics/instrumentation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Audit logging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Distributed tracing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Alarms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Agenda – Day 3</a:t>
            </a:r>
          </a:p>
        </p:txBody>
      </p:sp>
    </p:spTree>
    <p:extLst>
      <p:ext uri="{BB962C8B-B14F-4D97-AF65-F5344CB8AC3E}">
        <p14:creationId xmlns:p14="http://schemas.microsoft.com/office/powerpoint/2010/main" val="424920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83DE-E8AE-C64D-B42B-49F505F8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Security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Security culture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Production cluster access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Responsibilities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Security patterns and tools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IAM solutions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Secrets/passwords management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Security between services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Audit logs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Static security analysis</a:t>
            </a:r>
          </a:p>
          <a:p>
            <a:pPr lvl="2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VMs scanning</a:t>
            </a:r>
          </a:p>
          <a:p>
            <a:pPr lvl="2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Containers scanning</a:t>
            </a:r>
          </a:p>
          <a:p>
            <a:pPr lvl="2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Code scanning</a:t>
            </a:r>
          </a:p>
          <a:p>
            <a:pPr>
              <a:buClr>
                <a:schemeClr val="accent1"/>
              </a:buClr>
            </a:pPr>
            <a:endParaRPr lang="en-GB" dirty="0">
              <a:solidFill>
                <a:schemeClr val="bg1"/>
              </a:solidFill>
            </a:endParaRP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Refactoring of Legacy Systems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Patterns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Agenda – Day 3</a:t>
            </a:r>
          </a:p>
        </p:txBody>
      </p:sp>
    </p:spTree>
    <p:extLst>
      <p:ext uri="{BB962C8B-B14F-4D97-AF65-F5344CB8AC3E}">
        <p14:creationId xmlns:p14="http://schemas.microsoft.com/office/powerpoint/2010/main" val="316930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16754D-D931-8941-8299-46722B5904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16" b="41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55E30-27AE-5A48-8C08-DED19B259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pl-PL" sz="4000">
                <a:latin typeface="Roboto Medium" panose="02000000000000000000" pitchFamily="2" charset="0"/>
                <a:ea typeface="Roboto Medium" panose="02000000000000000000" pitchFamily="2" charset="0"/>
              </a:rPr>
              <a:t>Q&amp;A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663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ece of paper on a table&#10;&#10;Description automatically generated with medium confidence">
            <a:extLst>
              <a:ext uri="{FF2B5EF4-FFF2-40B4-BE49-F238E27FC236}">
                <a16:creationId xmlns:a16="http://schemas.microsoft.com/office/drawing/2014/main" id="{FED5B253-CEF6-164B-9628-D316BC8A89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0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D367FDA-2141-45CD-BBF9-48670C11D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314" y="1073777"/>
            <a:ext cx="5952405" cy="4412648"/>
          </a:xfrm>
          <a:custGeom>
            <a:avLst/>
            <a:gdLst>
              <a:gd name="connsiteX0" fmla="*/ 5087889 w 5952405"/>
              <a:gd name="connsiteY0" fmla="*/ 880798 h 4412648"/>
              <a:gd name="connsiteX1" fmla="*/ 5602872 w 5952405"/>
              <a:gd name="connsiteY1" fmla="*/ 880798 h 4412648"/>
              <a:gd name="connsiteX2" fmla="*/ 5682956 w 5952405"/>
              <a:gd name="connsiteY2" fmla="*/ 927340 h 4412648"/>
              <a:gd name="connsiteX3" fmla="*/ 5939892 w 5952405"/>
              <a:gd name="connsiteY3" fmla="*/ 1371716 h 4412648"/>
              <a:gd name="connsiteX4" fmla="*/ 5939892 w 5952405"/>
              <a:gd name="connsiteY4" fmla="*/ 1462586 h 4412648"/>
              <a:gd name="connsiteX5" fmla="*/ 5682956 w 5952405"/>
              <a:gd name="connsiteY5" fmla="*/ 1906962 h 4412648"/>
              <a:gd name="connsiteX6" fmla="*/ 5602872 w 5952405"/>
              <a:gd name="connsiteY6" fmla="*/ 1953505 h 4412648"/>
              <a:gd name="connsiteX7" fmla="*/ 5087889 w 5952405"/>
              <a:gd name="connsiteY7" fmla="*/ 1953505 h 4412648"/>
              <a:gd name="connsiteX8" fmla="*/ 5008916 w 5952405"/>
              <a:gd name="connsiteY8" fmla="*/ 1906962 h 4412648"/>
              <a:gd name="connsiteX9" fmla="*/ 4750868 w 5952405"/>
              <a:gd name="connsiteY9" fmla="*/ 1462586 h 4412648"/>
              <a:gd name="connsiteX10" fmla="*/ 4750868 w 5952405"/>
              <a:gd name="connsiteY10" fmla="*/ 1371716 h 4412648"/>
              <a:gd name="connsiteX11" fmla="*/ 5008916 w 5952405"/>
              <a:gd name="connsiteY11" fmla="*/ 927340 h 4412648"/>
              <a:gd name="connsiteX12" fmla="*/ 5087889 w 5952405"/>
              <a:gd name="connsiteY12" fmla="*/ 880798 h 4412648"/>
              <a:gd name="connsiteX13" fmla="*/ 1437823 w 5952405"/>
              <a:gd name="connsiteY13" fmla="*/ 0 h 4412648"/>
              <a:gd name="connsiteX14" fmla="*/ 3556238 w 5952405"/>
              <a:gd name="connsiteY14" fmla="*/ 0 h 4412648"/>
              <a:gd name="connsiteX15" fmla="*/ 3885668 w 5952405"/>
              <a:gd name="connsiteY15" fmla="*/ 191458 h 4412648"/>
              <a:gd name="connsiteX16" fmla="*/ 4942588 w 5952405"/>
              <a:gd name="connsiteY16" fmla="*/ 2019425 h 4412648"/>
              <a:gd name="connsiteX17" fmla="*/ 4942588 w 5952405"/>
              <a:gd name="connsiteY17" fmla="*/ 2393224 h 4412648"/>
              <a:gd name="connsiteX18" fmla="*/ 4550147 w 5952405"/>
              <a:gd name="connsiteY18" fmla="*/ 3071961 h 4412648"/>
              <a:gd name="connsiteX19" fmla="*/ 4549818 w 5952405"/>
              <a:gd name="connsiteY19" fmla="*/ 3072530 h 4412648"/>
              <a:gd name="connsiteX20" fmla="*/ 4539741 w 5952405"/>
              <a:gd name="connsiteY20" fmla="*/ 3072530 h 4412648"/>
              <a:gd name="connsiteX21" fmla="*/ 3588169 w 5952405"/>
              <a:gd name="connsiteY21" fmla="*/ 3072530 h 4412648"/>
              <a:gd name="connsiteX22" fmla="*/ 3432811 w 5952405"/>
              <a:gd name="connsiteY22" fmla="*/ 3158889 h 4412648"/>
              <a:gd name="connsiteX23" fmla="*/ 2889055 w 5952405"/>
              <a:gd name="connsiteY23" fmla="*/ 4089642 h 4412648"/>
              <a:gd name="connsiteX24" fmla="*/ 2889055 w 5952405"/>
              <a:gd name="connsiteY24" fmla="*/ 4268756 h 4412648"/>
              <a:gd name="connsiteX25" fmla="*/ 2957025 w 5952405"/>
              <a:gd name="connsiteY25" fmla="*/ 4385100 h 4412648"/>
              <a:gd name="connsiteX26" fmla="*/ 2973119 w 5952405"/>
              <a:gd name="connsiteY26" fmla="*/ 4412648 h 4412648"/>
              <a:gd name="connsiteX27" fmla="*/ 2913734 w 5952405"/>
              <a:gd name="connsiteY27" fmla="*/ 4412648 h 4412648"/>
              <a:gd name="connsiteX28" fmla="*/ 1437823 w 5952405"/>
              <a:gd name="connsiteY28" fmla="*/ 4412648 h 4412648"/>
              <a:gd name="connsiteX29" fmla="*/ 1112968 w 5952405"/>
              <a:gd name="connsiteY29" fmla="*/ 4221190 h 4412648"/>
              <a:gd name="connsiteX30" fmla="*/ 51474 w 5952405"/>
              <a:gd name="connsiteY30" fmla="*/ 2393224 h 4412648"/>
              <a:gd name="connsiteX31" fmla="*/ 51474 w 5952405"/>
              <a:gd name="connsiteY31" fmla="*/ 2019425 h 4412648"/>
              <a:gd name="connsiteX32" fmla="*/ 1112968 w 5952405"/>
              <a:gd name="connsiteY32" fmla="*/ 191458 h 4412648"/>
              <a:gd name="connsiteX33" fmla="*/ 1437823 w 5952405"/>
              <a:gd name="connsiteY33" fmla="*/ 0 h 441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952405" h="4412648">
                <a:moveTo>
                  <a:pt x="5087889" y="880798"/>
                </a:moveTo>
                <a:cubicBezTo>
                  <a:pt x="5087889" y="880798"/>
                  <a:pt x="5087889" y="880798"/>
                  <a:pt x="5602872" y="880798"/>
                </a:cubicBezTo>
                <a:cubicBezTo>
                  <a:pt x="5636241" y="880798"/>
                  <a:pt x="5666272" y="898528"/>
                  <a:pt x="5682956" y="927340"/>
                </a:cubicBezTo>
                <a:cubicBezTo>
                  <a:pt x="5682956" y="927340"/>
                  <a:pt x="5682956" y="927340"/>
                  <a:pt x="5939892" y="1371716"/>
                </a:cubicBezTo>
                <a:cubicBezTo>
                  <a:pt x="5956576" y="1399421"/>
                  <a:pt x="5956576" y="1434882"/>
                  <a:pt x="5939892" y="1462586"/>
                </a:cubicBezTo>
                <a:cubicBezTo>
                  <a:pt x="5939892" y="1462586"/>
                  <a:pt x="5939892" y="1462586"/>
                  <a:pt x="5682956" y="1906962"/>
                </a:cubicBezTo>
                <a:cubicBezTo>
                  <a:pt x="5666272" y="1935775"/>
                  <a:pt x="5636241" y="1953505"/>
                  <a:pt x="5602872" y="1953505"/>
                </a:cubicBezTo>
                <a:cubicBezTo>
                  <a:pt x="5602872" y="1953505"/>
                  <a:pt x="5602872" y="1953505"/>
                  <a:pt x="5087889" y="1953505"/>
                </a:cubicBezTo>
                <a:cubicBezTo>
                  <a:pt x="5055632" y="1953505"/>
                  <a:pt x="5024489" y="1935775"/>
                  <a:pt x="5008916" y="1906962"/>
                </a:cubicBezTo>
                <a:cubicBezTo>
                  <a:pt x="5008916" y="1906962"/>
                  <a:pt x="5008916" y="1906962"/>
                  <a:pt x="4750868" y="1462586"/>
                </a:cubicBezTo>
                <a:cubicBezTo>
                  <a:pt x="4734184" y="1434882"/>
                  <a:pt x="4734184" y="1399421"/>
                  <a:pt x="4750868" y="1371716"/>
                </a:cubicBezTo>
                <a:cubicBezTo>
                  <a:pt x="4750868" y="1371716"/>
                  <a:pt x="4750868" y="1371716"/>
                  <a:pt x="5008916" y="927340"/>
                </a:cubicBezTo>
                <a:cubicBezTo>
                  <a:pt x="5024489" y="898528"/>
                  <a:pt x="5055632" y="880798"/>
                  <a:pt x="5087889" y="880798"/>
                </a:cubicBezTo>
                <a:close/>
                <a:moveTo>
                  <a:pt x="1437823" y="0"/>
                </a:moveTo>
                <a:cubicBezTo>
                  <a:pt x="1437823" y="0"/>
                  <a:pt x="1437823" y="0"/>
                  <a:pt x="3556238" y="0"/>
                </a:cubicBezTo>
                <a:cubicBezTo>
                  <a:pt x="3693500" y="0"/>
                  <a:pt x="3817038" y="72936"/>
                  <a:pt x="3885668" y="191458"/>
                </a:cubicBezTo>
                <a:cubicBezTo>
                  <a:pt x="3885668" y="191458"/>
                  <a:pt x="3885668" y="191458"/>
                  <a:pt x="4942588" y="2019425"/>
                </a:cubicBezTo>
                <a:cubicBezTo>
                  <a:pt x="5011220" y="2133388"/>
                  <a:pt x="5011220" y="2279261"/>
                  <a:pt x="4942588" y="2393224"/>
                </a:cubicBezTo>
                <a:cubicBezTo>
                  <a:pt x="4942588" y="2393224"/>
                  <a:pt x="4942588" y="2393224"/>
                  <a:pt x="4550147" y="3071961"/>
                </a:cubicBezTo>
                <a:lnTo>
                  <a:pt x="4549818" y="3072530"/>
                </a:lnTo>
                <a:lnTo>
                  <a:pt x="4539741" y="3072530"/>
                </a:lnTo>
                <a:cubicBezTo>
                  <a:pt x="4403802" y="3072530"/>
                  <a:pt x="4131924" y="3072530"/>
                  <a:pt x="3588169" y="3072530"/>
                </a:cubicBezTo>
                <a:cubicBezTo>
                  <a:pt x="3529910" y="3072530"/>
                  <a:pt x="3458704" y="3110912"/>
                  <a:pt x="3432811" y="3158889"/>
                </a:cubicBezTo>
                <a:cubicBezTo>
                  <a:pt x="3432811" y="3158889"/>
                  <a:pt x="3432811" y="3158889"/>
                  <a:pt x="2889055" y="4089642"/>
                </a:cubicBezTo>
                <a:cubicBezTo>
                  <a:pt x="2859925" y="4140817"/>
                  <a:pt x="2859925" y="4217580"/>
                  <a:pt x="2889055" y="4268756"/>
                </a:cubicBezTo>
                <a:cubicBezTo>
                  <a:pt x="2889055" y="4268756"/>
                  <a:pt x="2889055" y="4268756"/>
                  <a:pt x="2957025" y="4385100"/>
                </a:cubicBezTo>
                <a:lnTo>
                  <a:pt x="2973119" y="4412648"/>
                </a:lnTo>
                <a:lnTo>
                  <a:pt x="2913734" y="4412648"/>
                </a:lnTo>
                <a:cubicBezTo>
                  <a:pt x="2599952" y="4412648"/>
                  <a:pt x="2132928" y="4412648"/>
                  <a:pt x="1437823" y="4412648"/>
                </a:cubicBezTo>
                <a:cubicBezTo>
                  <a:pt x="1305136" y="4412648"/>
                  <a:pt x="1177025" y="4339712"/>
                  <a:pt x="1112968" y="4221190"/>
                </a:cubicBezTo>
                <a:cubicBezTo>
                  <a:pt x="1112968" y="4221190"/>
                  <a:pt x="1112968" y="4221190"/>
                  <a:pt x="51474" y="2393224"/>
                </a:cubicBezTo>
                <a:cubicBezTo>
                  <a:pt x="-17158" y="2279261"/>
                  <a:pt x="-17158" y="2133388"/>
                  <a:pt x="51474" y="2019425"/>
                </a:cubicBezTo>
                <a:cubicBezTo>
                  <a:pt x="51474" y="2019425"/>
                  <a:pt x="51474" y="2019425"/>
                  <a:pt x="1112968" y="191458"/>
                </a:cubicBezTo>
                <a:cubicBezTo>
                  <a:pt x="1177025" y="72936"/>
                  <a:pt x="1305136" y="0"/>
                  <a:pt x="143782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55E30-27AE-5A48-8C08-DED19B259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912" y="1874520"/>
            <a:ext cx="3447288" cy="1792224"/>
          </a:xfrm>
        </p:spPr>
        <p:txBody>
          <a:bodyPr anchor="b">
            <a:normAutofit/>
          </a:bodyPr>
          <a:lstStyle/>
          <a:p>
            <a:pPr algn="l"/>
            <a:r>
              <a:rPr lang="pl-PL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Agenda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9E7A3B0-8177-473E-B1D0-59D0661DC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0521" y="4146804"/>
            <a:ext cx="2527006" cy="221333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rgbClr val="FFFFF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3C7D3FB-2863-CE47-ACE0-FE0A79E07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1911" y="3758184"/>
            <a:ext cx="3447287" cy="488233"/>
          </a:xfrm>
        </p:spPr>
        <p:txBody>
          <a:bodyPr anchor="t">
            <a:norm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438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83DE-E8AE-C64D-B42B-49F505F8D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4855"/>
            <a:ext cx="3317111" cy="3642107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en-GB" sz="1600" dirty="0">
                <a:solidFill>
                  <a:schemeClr val="bg1"/>
                </a:solidFill>
              </a:rPr>
              <a:t>Intro</a:t>
            </a:r>
          </a:p>
          <a:p>
            <a:pPr>
              <a:buClr>
                <a:schemeClr val="accent1"/>
              </a:buClr>
            </a:pPr>
            <a:r>
              <a:rPr lang="en-GB" sz="1600" dirty="0">
                <a:solidFill>
                  <a:schemeClr val="bg1"/>
                </a:solidFill>
              </a:rPr>
              <a:t>Software Architect and Architecture definitions/level/roles</a:t>
            </a:r>
          </a:p>
          <a:p>
            <a:pPr>
              <a:buClr>
                <a:schemeClr val="accent1"/>
              </a:buClr>
            </a:pPr>
            <a:r>
              <a:rPr lang="en-GB" sz="1600" dirty="0">
                <a:solidFill>
                  <a:schemeClr val="bg1"/>
                </a:solidFill>
              </a:rPr>
              <a:t>Domain Driven Design</a:t>
            </a:r>
          </a:p>
          <a:p>
            <a:pPr>
              <a:buClr>
                <a:schemeClr val="accent1"/>
              </a:buClr>
            </a:pPr>
            <a:r>
              <a:rPr lang="en-GB" sz="1600" dirty="0">
                <a:solidFill>
                  <a:schemeClr val="bg1"/>
                </a:solidFill>
              </a:rPr>
              <a:t>Architecture Documentation and Metrics</a:t>
            </a:r>
          </a:p>
          <a:p>
            <a:pPr>
              <a:buClr>
                <a:schemeClr val="accent1"/>
              </a:buClr>
            </a:pPr>
            <a:r>
              <a:rPr lang="en-GB" sz="1600" dirty="0">
                <a:solidFill>
                  <a:schemeClr val="bg1"/>
                </a:solidFill>
              </a:rPr>
              <a:t>Company Culture</a:t>
            </a:r>
          </a:p>
          <a:p>
            <a:pPr>
              <a:buClr>
                <a:schemeClr val="accent1"/>
              </a:buClr>
            </a:pPr>
            <a:r>
              <a:rPr lang="en-GB" sz="1600" dirty="0">
                <a:solidFill>
                  <a:schemeClr val="bg1"/>
                </a:solidFill>
              </a:rPr>
              <a:t>Architecture Guild</a:t>
            </a:r>
          </a:p>
          <a:p>
            <a:pPr>
              <a:buClr>
                <a:schemeClr val="accent1"/>
              </a:buClr>
            </a:pPr>
            <a:r>
              <a:rPr lang="en-GB" sz="1600" dirty="0">
                <a:solidFill>
                  <a:schemeClr val="bg1"/>
                </a:solidFill>
              </a:rPr>
              <a:t>Tips and Tricks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Agenda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9B9BC3-B635-6E4F-99A8-FCBB2947C363}"/>
              </a:ext>
            </a:extLst>
          </p:cNvPr>
          <p:cNvSpPr txBox="1"/>
          <p:nvPr/>
        </p:nvSpPr>
        <p:spPr>
          <a:xfrm>
            <a:off x="1076445" y="1928105"/>
            <a:ext cx="1136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Day 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A6AC7B-3E50-8D4D-9C99-647CFF4D4347}"/>
              </a:ext>
            </a:extLst>
          </p:cNvPr>
          <p:cNvSpPr txBox="1">
            <a:spLocks/>
          </p:cNvSpPr>
          <p:nvPr/>
        </p:nvSpPr>
        <p:spPr>
          <a:xfrm>
            <a:off x="4719580" y="2534855"/>
            <a:ext cx="3317111" cy="3642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GB" sz="1600" dirty="0">
                <a:solidFill>
                  <a:schemeClr val="bg1"/>
                </a:solidFill>
              </a:rPr>
              <a:t>Application Architectures</a:t>
            </a:r>
          </a:p>
          <a:p>
            <a:pPr>
              <a:buClr>
                <a:schemeClr val="accent1"/>
              </a:buClr>
            </a:pPr>
            <a:r>
              <a:rPr lang="en-GB" sz="1600" dirty="0">
                <a:solidFill>
                  <a:schemeClr val="bg1"/>
                </a:solidFill>
              </a:rPr>
              <a:t>System Architecture Patterns</a:t>
            </a:r>
          </a:p>
          <a:p>
            <a:pPr>
              <a:buClr>
                <a:schemeClr val="accent1"/>
              </a:buClr>
            </a:pPr>
            <a:r>
              <a:rPr lang="en-GB" sz="1600" dirty="0">
                <a:solidFill>
                  <a:schemeClr val="bg1"/>
                </a:solidFill>
              </a:rPr>
              <a:t>Concepts independent from the application architecture</a:t>
            </a:r>
          </a:p>
          <a:p>
            <a:pPr>
              <a:buClr>
                <a:schemeClr val="accent1"/>
              </a:buClr>
            </a:pPr>
            <a:r>
              <a:rPr lang="en-GB" sz="1600" dirty="0">
                <a:solidFill>
                  <a:schemeClr val="bg1"/>
                </a:solidFill>
              </a:rPr>
              <a:t>Communication</a:t>
            </a:r>
          </a:p>
          <a:p>
            <a:pPr>
              <a:buClr>
                <a:schemeClr val="accent1"/>
              </a:buClr>
            </a:pPr>
            <a:r>
              <a:rPr lang="en-GB" sz="1600" dirty="0">
                <a:solidFill>
                  <a:schemeClr val="bg1"/>
                </a:solidFill>
              </a:rPr>
              <a:t>Testing</a:t>
            </a:r>
          </a:p>
          <a:p>
            <a:pPr>
              <a:buClr>
                <a:schemeClr val="accent1"/>
              </a:buClr>
            </a:pPr>
            <a:r>
              <a:rPr lang="en-GB" sz="1600" dirty="0">
                <a:solidFill>
                  <a:schemeClr val="bg1"/>
                </a:solidFill>
              </a:rPr>
              <a:t>Event Sourcing + CQRS</a:t>
            </a:r>
          </a:p>
          <a:p>
            <a:pPr>
              <a:buClr>
                <a:schemeClr val="accent1"/>
              </a:buClr>
            </a:pP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57C710C-9EA7-1E46-A94A-7F108103B8F0}"/>
              </a:ext>
            </a:extLst>
          </p:cNvPr>
          <p:cNvSpPr txBox="1">
            <a:spLocks/>
          </p:cNvSpPr>
          <p:nvPr/>
        </p:nvSpPr>
        <p:spPr>
          <a:xfrm>
            <a:off x="8460132" y="2534854"/>
            <a:ext cx="3317111" cy="3642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GB" sz="1600" dirty="0">
                <a:solidFill>
                  <a:schemeClr val="bg1"/>
                </a:solidFill>
              </a:rPr>
              <a:t>Continuous Integration/Delivery</a:t>
            </a:r>
          </a:p>
          <a:p>
            <a:pPr>
              <a:buClr>
                <a:schemeClr val="accent1"/>
              </a:buClr>
            </a:pPr>
            <a:r>
              <a:rPr lang="en-GB" sz="1600" dirty="0">
                <a:solidFill>
                  <a:schemeClr val="bg1"/>
                </a:solidFill>
              </a:rPr>
              <a:t>DevOps/</a:t>
            </a:r>
            <a:r>
              <a:rPr lang="en-GB" sz="1600" dirty="0" err="1">
                <a:solidFill>
                  <a:schemeClr val="bg1"/>
                </a:solidFill>
              </a:rPr>
              <a:t>GitOps</a:t>
            </a:r>
            <a:r>
              <a:rPr lang="en-GB" sz="1600" dirty="0">
                <a:solidFill>
                  <a:schemeClr val="bg1"/>
                </a:solidFill>
              </a:rPr>
              <a:t>/</a:t>
            </a:r>
            <a:r>
              <a:rPr lang="en-GB" sz="1600" dirty="0" err="1">
                <a:solidFill>
                  <a:schemeClr val="bg1"/>
                </a:solidFill>
              </a:rPr>
              <a:t>GitSecOps</a:t>
            </a:r>
            <a:endParaRPr lang="en-GB" sz="1600" dirty="0">
              <a:solidFill>
                <a:schemeClr val="bg1"/>
              </a:solidFill>
            </a:endParaRPr>
          </a:p>
          <a:p>
            <a:pPr>
              <a:buClr>
                <a:schemeClr val="accent1"/>
              </a:buClr>
            </a:pPr>
            <a:r>
              <a:rPr lang="en-GB" sz="1600" dirty="0">
                <a:solidFill>
                  <a:schemeClr val="bg1"/>
                </a:solidFill>
              </a:rPr>
              <a:t>Deployment models</a:t>
            </a:r>
          </a:p>
          <a:p>
            <a:pPr>
              <a:buClr>
                <a:schemeClr val="accent1"/>
              </a:buClr>
            </a:pPr>
            <a:r>
              <a:rPr lang="en-GB" sz="1600" dirty="0">
                <a:solidFill>
                  <a:schemeClr val="bg1"/>
                </a:solidFill>
              </a:rPr>
              <a:t>Operations</a:t>
            </a:r>
          </a:p>
          <a:p>
            <a:pPr>
              <a:buClr>
                <a:schemeClr val="accent1"/>
              </a:buClr>
            </a:pPr>
            <a:r>
              <a:rPr lang="en-GB" sz="1600" dirty="0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2CCBA-40D8-E44E-8F39-132D34DA00ED}"/>
              </a:ext>
            </a:extLst>
          </p:cNvPr>
          <p:cNvSpPr txBox="1"/>
          <p:nvPr/>
        </p:nvSpPr>
        <p:spPr>
          <a:xfrm>
            <a:off x="4930447" y="1881938"/>
            <a:ext cx="1136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Day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B914FB-98E8-9F42-8D90-BDACE8143492}"/>
              </a:ext>
            </a:extLst>
          </p:cNvPr>
          <p:cNvSpPr txBox="1"/>
          <p:nvPr/>
        </p:nvSpPr>
        <p:spPr>
          <a:xfrm>
            <a:off x="8758038" y="1928104"/>
            <a:ext cx="1136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Day 3</a:t>
            </a:r>
          </a:p>
        </p:txBody>
      </p:sp>
    </p:spTree>
    <p:extLst>
      <p:ext uri="{BB962C8B-B14F-4D97-AF65-F5344CB8AC3E}">
        <p14:creationId xmlns:p14="http://schemas.microsoft.com/office/powerpoint/2010/main" val="296008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ece of paper on a table&#10;&#10;Description automatically generated with medium confidence">
            <a:extLst>
              <a:ext uri="{FF2B5EF4-FFF2-40B4-BE49-F238E27FC236}">
                <a16:creationId xmlns:a16="http://schemas.microsoft.com/office/drawing/2014/main" id="{FED5B253-CEF6-164B-9628-D316BC8A89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0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D367FDA-2141-45CD-BBF9-48670C11D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314" y="1073777"/>
            <a:ext cx="5952405" cy="4412648"/>
          </a:xfrm>
          <a:custGeom>
            <a:avLst/>
            <a:gdLst>
              <a:gd name="connsiteX0" fmla="*/ 5087889 w 5952405"/>
              <a:gd name="connsiteY0" fmla="*/ 880798 h 4412648"/>
              <a:gd name="connsiteX1" fmla="*/ 5602872 w 5952405"/>
              <a:gd name="connsiteY1" fmla="*/ 880798 h 4412648"/>
              <a:gd name="connsiteX2" fmla="*/ 5682956 w 5952405"/>
              <a:gd name="connsiteY2" fmla="*/ 927340 h 4412648"/>
              <a:gd name="connsiteX3" fmla="*/ 5939892 w 5952405"/>
              <a:gd name="connsiteY3" fmla="*/ 1371716 h 4412648"/>
              <a:gd name="connsiteX4" fmla="*/ 5939892 w 5952405"/>
              <a:gd name="connsiteY4" fmla="*/ 1462586 h 4412648"/>
              <a:gd name="connsiteX5" fmla="*/ 5682956 w 5952405"/>
              <a:gd name="connsiteY5" fmla="*/ 1906962 h 4412648"/>
              <a:gd name="connsiteX6" fmla="*/ 5602872 w 5952405"/>
              <a:gd name="connsiteY6" fmla="*/ 1953505 h 4412648"/>
              <a:gd name="connsiteX7" fmla="*/ 5087889 w 5952405"/>
              <a:gd name="connsiteY7" fmla="*/ 1953505 h 4412648"/>
              <a:gd name="connsiteX8" fmla="*/ 5008916 w 5952405"/>
              <a:gd name="connsiteY8" fmla="*/ 1906962 h 4412648"/>
              <a:gd name="connsiteX9" fmla="*/ 4750868 w 5952405"/>
              <a:gd name="connsiteY9" fmla="*/ 1462586 h 4412648"/>
              <a:gd name="connsiteX10" fmla="*/ 4750868 w 5952405"/>
              <a:gd name="connsiteY10" fmla="*/ 1371716 h 4412648"/>
              <a:gd name="connsiteX11" fmla="*/ 5008916 w 5952405"/>
              <a:gd name="connsiteY11" fmla="*/ 927340 h 4412648"/>
              <a:gd name="connsiteX12" fmla="*/ 5087889 w 5952405"/>
              <a:gd name="connsiteY12" fmla="*/ 880798 h 4412648"/>
              <a:gd name="connsiteX13" fmla="*/ 1437823 w 5952405"/>
              <a:gd name="connsiteY13" fmla="*/ 0 h 4412648"/>
              <a:gd name="connsiteX14" fmla="*/ 3556238 w 5952405"/>
              <a:gd name="connsiteY14" fmla="*/ 0 h 4412648"/>
              <a:gd name="connsiteX15" fmla="*/ 3885668 w 5952405"/>
              <a:gd name="connsiteY15" fmla="*/ 191458 h 4412648"/>
              <a:gd name="connsiteX16" fmla="*/ 4942588 w 5952405"/>
              <a:gd name="connsiteY16" fmla="*/ 2019425 h 4412648"/>
              <a:gd name="connsiteX17" fmla="*/ 4942588 w 5952405"/>
              <a:gd name="connsiteY17" fmla="*/ 2393224 h 4412648"/>
              <a:gd name="connsiteX18" fmla="*/ 4550147 w 5952405"/>
              <a:gd name="connsiteY18" fmla="*/ 3071961 h 4412648"/>
              <a:gd name="connsiteX19" fmla="*/ 4549818 w 5952405"/>
              <a:gd name="connsiteY19" fmla="*/ 3072530 h 4412648"/>
              <a:gd name="connsiteX20" fmla="*/ 4539741 w 5952405"/>
              <a:gd name="connsiteY20" fmla="*/ 3072530 h 4412648"/>
              <a:gd name="connsiteX21" fmla="*/ 3588169 w 5952405"/>
              <a:gd name="connsiteY21" fmla="*/ 3072530 h 4412648"/>
              <a:gd name="connsiteX22" fmla="*/ 3432811 w 5952405"/>
              <a:gd name="connsiteY22" fmla="*/ 3158889 h 4412648"/>
              <a:gd name="connsiteX23" fmla="*/ 2889055 w 5952405"/>
              <a:gd name="connsiteY23" fmla="*/ 4089642 h 4412648"/>
              <a:gd name="connsiteX24" fmla="*/ 2889055 w 5952405"/>
              <a:gd name="connsiteY24" fmla="*/ 4268756 h 4412648"/>
              <a:gd name="connsiteX25" fmla="*/ 2957025 w 5952405"/>
              <a:gd name="connsiteY25" fmla="*/ 4385100 h 4412648"/>
              <a:gd name="connsiteX26" fmla="*/ 2973119 w 5952405"/>
              <a:gd name="connsiteY26" fmla="*/ 4412648 h 4412648"/>
              <a:gd name="connsiteX27" fmla="*/ 2913734 w 5952405"/>
              <a:gd name="connsiteY27" fmla="*/ 4412648 h 4412648"/>
              <a:gd name="connsiteX28" fmla="*/ 1437823 w 5952405"/>
              <a:gd name="connsiteY28" fmla="*/ 4412648 h 4412648"/>
              <a:gd name="connsiteX29" fmla="*/ 1112968 w 5952405"/>
              <a:gd name="connsiteY29" fmla="*/ 4221190 h 4412648"/>
              <a:gd name="connsiteX30" fmla="*/ 51474 w 5952405"/>
              <a:gd name="connsiteY30" fmla="*/ 2393224 h 4412648"/>
              <a:gd name="connsiteX31" fmla="*/ 51474 w 5952405"/>
              <a:gd name="connsiteY31" fmla="*/ 2019425 h 4412648"/>
              <a:gd name="connsiteX32" fmla="*/ 1112968 w 5952405"/>
              <a:gd name="connsiteY32" fmla="*/ 191458 h 4412648"/>
              <a:gd name="connsiteX33" fmla="*/ 1437823 w 5952405"/>
              <a:gd name="connsiteY33" fmla="*/ 0 h 441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952405" h="4412648">
                <a:moveTo>
                  <a:pt x="5087889" y="880798"/>
                </a:moveTo>
                <a:cubicBezTo>
                  <a:pt x="5087889" y="880798"/>
                  <a:pt x="5087889" y="880798"/>
                  <a:pt x="5602872" y="880798"/>
                </a:cubicBezTo>
                <a:cubicBezTo>
                  <a:pt x="5636241" y="880798"/>
                  <a:pt x="5666272" y="898528"/>
                  <a:pt x="5682956" y="927340"/>
                </a:cubicBezTo>
                <a:cubicBezTo>
                  <a:pt x="5682956" y="927340"/>
                  <a:pt x="5682956" y="927340"/>
                  <a:pt x="5939892" y="1371716"/>
                </a:cubicBezTo>
                <a:cubicBezTo>
                  <a:pt x="5956576" y="1399421"/>
                  <a:pt x="5956576" y="1434882"/>
                  <a:pt x="5939892" y="1462586"/>
                </a:cubicBezTo>
                <a:cubicBezTo>
                  <a:pt x="5939892" y="1462586"/>
                  <a:pt x="5939892" y="1462586"/>
                  <a:pt x="5682956" y="1906962"/>
                </a:cubicBezTo>
                <a:cubicBezTo>
                  <a:pt x="5666272" y="1935775"/>
                  <a:pt x="5636241" y="1953505"/>
                  <a:pt x="5602872" y="1953505"/>
                </a:cubicBezTo>
                <a:cubicBezTo>
                  <a:pt x="5602872" y="1953505"/>
                  <a:pt x="5602872" y="1953505"/>
                  <a:pt x="5087889" y="1953505"/>
                </a:cubicBezTo>
                <a:cubicBezTo>
                  <a:pt x="5055632" y="1953505"/>
                  <a:pt x="5024489" y="1935775"/>
                  <a:pt x="5008916" y="1906962"/>
                </a:cubicBezTo>
                <a:cubicBezTo>
                  <a:pt x="5008916" y="1906962"/>
                  <a:pt x="5008916" y="1906962"/>
                  <a:pt x="4750868" y="1462586"/>
                </a:cubicBezTo>
                <a:cubicBezTo>
                  <a:pt x="4734184" y="1434882"/>
                  <a:pt x="4734184" y="1399421"/>
                  <a:pt x="4750868" y="1371716"/>
                </a:cubicBezTo>
                <a:cubicBezTo>
                  <a:pt x="4750868" y="1371716"/>
                  <a:pt x="4750868" y="1371716"/>
                  <a:pt x="5008916" y="927340"/>
                </a:cubicBezTo>
                <a:cubicBezTo>
                  <a:pt x="5024489" y="898528"/>
                  <a:pt x="5055632" y="880798"/>
                  <a:pt x="5087889" y="880798"/>
                </a:cubicBezTo>
                <a:close/>
                <a:moveTo>
                  <a:pt x="1437823" y="0"/>
                </a:moveTo>
                <a:cubicBezTo>
                  <a:pt x="1437823" y="0"/>
                  <a:pt x="1437823" y="0"/>
                  <a:pt x="3556238" y="0"/>
                </a:cubicBezTo>
                <a:cubicBezTo>
                  <a:pt x="3693500" y="0"/>
                  <a:pt x="3817038" y="72936"/>
                  <a:pt x="3885668" y="191458"/>
                </a:cubicBezTo>
                <a:cubicBezTo>
                  <a:pt x="3885668" y="191458"/>
                  <a:pt x="3885668" y="191458"/>
                  <a:pt x="4942588" y="2019425"/>
                </a:cubicBezTo>
                <a:cubicBezTo>
                  <a:pt x="5011220" y="2133388"/>
                  <a:pt x="5011220" y="2279261"/>
                  <a:pt x="4942588" y="2393224"/>
                </a:cubicBezTo>
                <a:cubicBezTo>
                  <a:pt x="4942588" y="2393224"/>
                  <a:pt x="4942588" y="2393224"/>
                  <a:pt x="4550147" y="3071961"/>
                </a:cubicBezTo>
                <a:lnTo>
                  <a:pt x="4549818" y="3072530"/>
                </a:lnTo>
                <a:lnTo>
                  <a:pt x="4539741" y="3072530"/>
                </a:lnTo>
                <a:cubicBezTo>
                  <a:pt x="4403802" y="3072530"/>
                  <a:pt x="4131924" y="3072530"/>
                  <a:pt x="3588169" y="3072530"/>
                </a:cubicBezTo>
                <a:cubicBezTo>
                  <a:pt x="3529910" y="3072530"/>
                  <a:pt x="3458704" y="3110912"/>
                  <a:pt x="3432811" y="3158889"/>
                </a:cubicBezTo>
                <a:cubicBezTo>
                  <a:pt x="3432811" y="3158889"/>
                  <a:pt x="3432811" y="3158889"/>
                  <a:pt x="2889055" y="4089642"/>
                </a:cubicBezTo>
                <a:cubicBezTo>
                  <a:pt x="2859925" y="4140817"/>
                  <a:pt x="2859925" y="4217580"/>
                  <a:pt x="2889055" y="4268756"/>
                </a:cubicBezTo>
                <a:cubicBezTo>
                  <a:pt x="2889055" y="4268756"/>
                  <a:pt x="2889055" y="4268756"/>
                  <a:pt x="2957025" y="4385100"/>
                </a:cubicBezTo>
                <a:lnTo>
                  <a:pt x="2973119" y="4412648"/>
                </a:lnTo>
                <a:lnTo>
                  <a:pt x="2913734" y="4412648"/>
                </a:lnTo>
                <a:cubicBezTo>
                  <a:pt x="2599952" y="4412648"/>
                  <a:pt x="2132928" y="4412648"/>
                  <a:pt x="1437823" y="4412648"/>
                </a:cubicBezTo>
                <a:cubicBezTo>
                  <a:pt x="1305136" y="4412648"/>
                  <a:pt x="1177025" y="4339712"/>
                  <a:pt x="1112968" y="4221190"/>
                </a:cubicBezTo>
                <a:cubicBezTo>
                  <a:pt x="1112968" y="4221190"/>
                  <a:pt x="1112968" y="4221190"/>
                  <a:pt x="51474" y="2393224"/>
                </a:cubicBezTo>
                <a:cubicBezTo>
                  <a:pt x="-17158" y="2279261"/>
                  <a:pt x="-17158" y="2133388"/>
                  <a:pt x="51474" y="2019425"/>
                </a:cubicBezTo>
                <a:cubicBezTo>
                  <a:pt x="51474" y="2019425"/>
                  <a:pt x="51474" y="2019425"/>
                  <a:pt x="1112968" y="191458"/>
                </a:cubicBezTo>
                <a:cubicBezTo>
                  <a:pt x="1177025" y="72936"/>
                  <a:pt x="1305136" y="0"/>
                  <a:pt x="143782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55E30-27AE-5A48-8C08-DED19B259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912" y="1874520"/>
            <a:ext cx="3447288" cy="1792224"/>
          </a:xfrm>
        </p:spPr>
        <p:txBody>
          <a:bodyPr anchor="b">
            <a:normAutofit/>
          </a:bodyPr>
          <a:lstStyle/>
          <a:p>
            <a:pPr algn="l"/>
            <a:r>
              <a:rPr lang="pl-PL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Agenda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9E7A3B0-8177-473E-B1D0-59D0661DC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0521" y="4146804"/>
            <a:ext cx="2527006" cy="221333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rgbClr val="FFFFF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3C7D3FB-2863-CE47-ACE0-FE0A79E07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1911" y="3758184"/>
            <a:ext cx="3447287" cy="488233"/>
          </a:xfrm>
        </p:spPr>
        <p:txBody>
          <a:bodyPr anchor="t"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706144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83DE-E8AE-C64D-B42B-49F505F8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Intro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Software Architecture definition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Software Architecture Levels:</a:t>
            </a:r>
          </a:p>
          <a:p>
            <a:pPr lvl="2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Application level</a:t>
            </a:r>
          </a:p>
          <a:p>
            <a:pPr lvl="2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Solution level </a:t>
            </a:r>
          </a:p>
          <a:p>
            <a:pPr lvl="2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Enterprise level</a:t>
            </a:r>
          </a:p>
          <a:p>
            <a:pPr lvl="2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Infrastructure level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Software Architect</a:t>
            </a:r>
          </a:p>
          <a:p>
            <a:pPr lvl="2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Role</a:t>
            </a:r>
          </a:p>
          <a:p>
            <a:pPr lvl="2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Types - same as levels</a:t>
            </a:r>
          </a:p>
          <a:p>
            <a:pPr lvl="3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Application architect</a:t>
            </a:r>
          </a:p>
          <a:p>
            <a:pPr lvl="3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Solution architect</a:t>
            </a:r>
          </a:p>
          <a:p>
            <a:pPr lvl="3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Enterprise architect</a:t>
            </a:r>
          </a:p>
          <a:p>
            <a:pPr lvl="3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Infrastructure architect</a:t>
            </a:r>
          </a:p>
          <a:p>
            <a:pPr>
              <a:buClr>
                <a:schemeClr val="accent1"/>
              </a:buClr>
            </a:pPr>
            <a:endParaRPr lang="pl-PL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Agenda – Day 1</a:t>
            </a:r>
          </a:p>
        </p:txBody>
      </p:sp>
    </p:spTree>
    <p:extLst>
      <p:ext uri="{BB962C8B-B14F-4D97-AF65-F5344CB8AC3E}">
        <p14:creationId xmlns:p14="http://schemas.microsoft.com/office/powerpoint/2010/main" val="265640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83DE-E8AE-C64D-B42B-49F505F8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Architecture documentation and visualization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C4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UML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BPMN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Domain Driven Design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Domains and subdomains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Bounded context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Event Storming – Big Picture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Architecture Metrics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Company Culture in Context of Software Architecture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Architecture Guild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How to design it to help making Architecture decisions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Agenda – Day 1</a:t>
            </a:r>
          </a:p>
        </p:txBody>
      </p:sp>
    </p:spTree>
    <p:extLst>
      <p:ext uri="{BB962C8B-B14F-4D97-AF65-F5344CB8AC3E}">
        <p14:creationId xmlns:p14="http://schemas.microsoft.com/office/powerpoint/2010/main" val="182958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83DE-E8AE-C64D-B42B-49F505F8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Key Software Development Concepts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YAGNI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SOLID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DRY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KISS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Tips and Tricks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Whiteboard iteration vs Sprint iteration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Pencil and paper vs VS Code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How to make architecture decisions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RFC</a:t>
            </a:r>
          </a:p>
          <a:p>
            <a:pPr>
              <a:buClr>
                <a:schemeClr val="accent1"/>
              </a:buClr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Agenda – Day 1</a:t>
            </a:r>
          </a:p>
        </p:txBody>
      </p:sp>
    </p:spTree>
    <p:extLst>
      <p:ext uri="{BB962C8B-B14F-4D97-AF65-F5344CB8AC3E}">
        <p14:creationId xmlns:p14="http://schemas.microsoft.com/office/powerpoint/2010/main" val="262406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ece of paper on a table&#10;&#10;Description automatically generated with medium confidence">
            <a:extLst>
              <a:ext uri="{FF2B5EF4-FFF2-40B4-BE49-F238E27FC236}">
                <a16:creationId xmlns:a16="http://schemas.microsoft.com/office/drawing/2014/main" id="{FED5B253-CEF6-164B-9628-D316BC8A89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0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D367FDA-2141-45CD-BBF9-48670C11D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314" y="1073777"/>
            <a:ext cx="5952405" cy="4412648"/>
          </a:xfrm>
          <a:custGeom>
            <a:avLst/>
            <a:gdLst>
              <a:gd name="connsiteX0" fmla="*/ 5087889 w 5952405"/>
              <a:gd name="connsiteY0" fmla="*/ 880798 h 4412648"/>
              <a:gd name="connsiteX1" fmla="*/ 5602872 w 5952405"/>
              <a:gd name="connsiteY1" fmla="*/ 880798 h 4412648"/>
              <a:gd name="connsiteX2" fmla="*/ 5682956 w 5952405"/>
              <a:gd name="connsiteY2" fmla="*/ 927340 h 4412648"/>
              <a:gd name="connsiteX3" fmla="*/ 5939892 w 5952405"/>
              <a:gd name="connsiteY3" fmla="*/ 1371716 h 4412648"/>
              <a:gd name="connsiteX4" fmla="*/ 5939892 w 5952405"/>
              <a:gd name="connsiteY4" fmla="*/ 1462586 h 4412648"/>
              <a:gd name="connsiteX5" fmla="*/ 5682956 w 5952405"/>
              <a:gd name="connsiteY5" fmla="*/ 1906962 h 4412648"/>
              <a:gd name="connsiteX6" fmla="*/ 5602872 w 5952405"/>
              <a:gd name="connsiteY6" fmla="*/ 1953505 h 4412648"/>
              <a:gd name="connsiteX7" fmla="*/ 5087889 w 5952405"/>
              <a:gd name="connsiteY7" fmla="*/ 1953505 h 4412648"/>
              <a:gd name="connsiteX8" fmla="*/ 5008916 w 5952405"/>
              <a:gd name="connsiteY8" fmla="*/ 1906962 h 4412648"/>
              <a:gd name="connsiteX9" fmla="*/ 4750868 w 5952405"/>
              <a:gd name="connsiteY9" fmla="*/ 1462586 h 4412648"/>
              <a:gd name="connsiteX10" fmla="*/ 4750868 w 5952405"/>
              <a:gd name="connsiteY10" fmla="*/ 1371716 h 4412648"/>
              <a:gd name="connsiteX11" fmla="*/ 5008916 w 5952405"/>
              <a:gd name="connsiteY11" fmla="*/ 927340 h 4412648"/>
              <a:gd name="connsiteX12" fmla="*/ 5087889 w 5952405"/>
              <a:gd name="connsiteY12" fmla="*/ 880798 h 4412648"/>
              <a:gd name="connsiteX13" fmla="*/ 1437823 w 5952405"/>
              <a:gd name="connsiteY13" fmla="*/ 0 h 4412648"/>
              <a:gd name="connsiteX14" fmla="*/ 3556238 w 5952405"/>
              <a:gd name="connsiteY14" fmla="*/ 0 h 4412648"/>
              <a:gd name="connsiteX15" fmla="*/ 3885668 w 5952405"/>
              <a:gd name="connsiteY15" fmla="*/ 191458 h 4412648"/>
              <a:gd name="connsiteX16" fmla="*/ 4942588 w 5952405"/>
              <a:gd name="connsiteY16" fmla="*/ 2019425 h 4412648"/>
              <a:gd name="connsiteX17" fmla="*/ 4942588 w 5952405"/>
              <a:gd name="connsiteY17" fmla="*/ 2393224 h 4412648"/>
              <a:gd name="connsiteX18" fmla="*/ 4550147 w 5952405"/>
              <a:gd name="connsiteY18" fmla="*/ 3071961 h 4412648"/>
              <a:gd name="connsiteX19" fmla="*/ 4549818 w 5952405"/>
              <a:gd name="connsiteY19" fmla="*/ 3072530 h 4412648"/>
              <a:gd name="connsiteX20" fmla="*/ 4539741 w 5952405"/>
              <a:gd name="connsiteY20" fmla="*/ 3072530 h 4412648"/>
              <a:gd name="connsiteX21" fmla="*/ 3588169 w 5952405"/>
              <a:gd name="connsiteY21" fmla="*/ 3072530 h 4412648"/>
              <a:gd name="connsiteX22" fmla="*/ 3432811 w 5952405"/>
              <a:gd name="connsiteY22" fmla="*/ 3158889 h 4412648"/>
              <a:gd name="connsiteX23" fmla="*/ 2889055 w 5952405"/>
              <a:gd name="connsiteY23" fmla="*/ 4089642 h 4412648"/>
              <a:gd name="connsiteX24" fmla="*/ 2889055 w 5952405"/>
              <a:gd name="connsiteY24" fmla="*/ 4268756 h 4412648"/>
              <a:gd name="connsiteX25" fmla="*/ 2957025 w 5952405"/>
              <a:gd name="connsiteY25" fmla="*/ 4385100 h 4412648"/>
              <a:gd name="connsiteX26" fmla="*/ 2973119 w 5952405"/>
              <a:gd name="connsiteY26" fmla="*/ 4412648 h 4412648"/>
              <a:gd name="connsiteX27" fmla="*/ 2913734 w 5952405"/>
              <a:gd name="connsiteY27" fmla="*/ 4412648 h 4412648"/>
              <a:gd name="connsiteX28" fmla="*/ 1437823 w 5952405"/>
              <a:gd name="connsiteY28" fmla="*/ 4412648 h 4412648"/>
              <a:gd name="connsiteX29" fmla="*/ 1112968 w 5952405"/>
              <a:gd name="connsiteY29" fmla="*/ 4221190 h 4412648"/>
              <a:gd name="connsiteX30" fmla="*/ 51474 w 5952405"/>
              <a:gd name="connsiteY30" fmla="*/ 2393224 h 4412648"/>
              <a:gd name="connsiteX31" fmla="*/ 51474 w 5952405"/>
              <a:gd name="connsiteY31" fmla="*/ 2019425 h 4412648"/>
              <a:gd name="connsiteX32" fmla="*/ 1112968 w 5952405"/>
              <a:gd name="connsiteY32" fmla="*/ 191458 h 4412648"/>
              <a:gd name="connsiteX33" fmla="*/ 1437823 w 5952405"/>
              <a:gd name="connsiteY33" fmla="*/ 0 h 441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952405" h="4412648">
                <a:moveTo>
                  <a:pt x="5087889" y="880798"/>
                </a:moveTo>
                <a:cubicBezTo>
                  <a:pt x="5087889" y="880798"/>
                  <a:pt x="5087889" y="880798"/>
                  <a:pt x="5602872" y="880798"/>
                </a:cubicBezTo>
                <a:cubicBezTo>
                  <a:pt x="5636241" y="880798"/>
                  <a:pt x="5666272" y="898528"/>
                  <a:pt x="5682956" y="927340"/>
                </a:cubicBezTo>
                <a:cubicBezTo>
                  <a:pt x="5682956" y="927340"/>
                  <a:pt x="5682956" y="927340"/>
                  <a:pt x="5939892" y="1371716"/>
                </a:cubicBezTo>
                <a:cubicBezTo>
                  <a:pt x="5956576" y="1399421"/>
                  <a:pt x="5956576" y="1434882"/>
                  <a:pt x="5939892" y="1462586"/>
                </a:cubicBezTo>
                <a:cubicBezTo>
                  <a:pt x="5939892" y="1462586"/>
                  <a:pt x="5939892" y="1462586"/>
                  <a:pt x="5682956" y="1906962"/>
                </a:cubicBezTo>
                <a:cubicBezTo>
                  <a:pt x="5666272" y="1935775"/>
                  <a:pt x="5636241" y="1953505"/>
                  <a:pt x="5602872" y="1953505"/>
                </a:cubicBezTo>
                <a:cubicBezTo>
                  <a:pt x="5602872" y="1953505"/>
                  <a:pt x="5602872" y="1953505"/>
                  <a:pt x="5087889" y="1953505"/>
                </a:cubicBezTo>
                <a:cubicBezTo>
                  <a:pt x="5055632" y="1953505"/>
                  <a:pt x="5024489" y="1935775"/>
                  <a:pt x="5008916" y="1906962"/>
                </a:cubicBezTo>
                <a:cubicBezTo>
                  <a:pt x="5008916" y="1906962"/>
                  <a:pt x="5008916" y="1906962"/>
                  <a:pt x="4750868" y="1462586"/>
                </a:cubicBezTo>
                <a:cubicBezTo>
                  <a:pt x="4734184" y="1434882"/>
                  <a:pt x="4734184" y="1399421"/>
                  <a:pt x="4750868" y="1371716"/>
                </a:cubicBezTo>
                <a:cubicBezTo>
                  <a:pt x="4750868" y="1371716"/>
                  <a:pt x="4750868" y="1371716"/>
                  <a:pt x="5008916" y="927340"/>
                </a:cubicBezTo>
                <a:cubicBezTo>
                  <a:pt x="5024489" y="898528"/>
                  <a:pt x="5055632" y="880798"/>
                  <a:pt x="5087889" y="880798"/>
                </a:cubicBezTo>
                <a:close/>
                <a:moveTo>
                  <a:pt x="1437823" y="0"/>
                </a:moveTo>
                <a:cubicBezTo>
                  <a:pt x="1437823" y="0"/>
                  <a:pt x="1437823" y="0"/>
                  <a:pt x="3556238" y="0"/>
                </a:cubicBezTo>
                <a:cubicBezTo>
                  <a:pt x="3693500" y="0"/>
                  <a:pt x="3817038" y="72936"/>
                  <a:pt x="3885668" y="191458"/>
                </a:cubicBezTo>
                <a:cubicBezTo>
                  <a:pt x="3885668" y="191458"/>
                  <a:pt x="3885668" y="191458"/>
                  <a:pt x="4942588" y="2019425"/>
                </a:cubicBezTo>
                <a:cubicBezTo>
                  <a:pt x="5011220" y="2133388"/>
                  <a:pt x="5011220" y="2279261"/>
                  <a:pt x="4942588" y="2393224"/>
                </a:cubicBezTo>
                <a:cubicBezTo>
                  <a:pt x="4942588" y="2393224"/>
                  <a:pt x="4942588" y="2393224"/>
                  <a:pt x="4550147" y="3071961"/>
                </a:cubicBezTo>
                <a:lnTo>
                  <a:pt x="4549818" y="3072530"/>
                </a:lnTo>
                <a:lnTo>
                  <a:pt x="4539741" y="3072530"/>
                </a:lnTo>
                <a:cubicBezTo>
                  <a:pt x="4403802" y="3072530"/>
                  <a:pt x="4131924" y="3072530"/>
                  <a:pt x="3588169" y="3072530"/>
                </a:cubicBezTo>
                <a:cubicBezTo>
                  <a:pt x="3529910" y="3072530"/>
                  <a:pt x="3458704" y="3110912"/>
                  <a:pt x="3432811" y="3158889"/>
                </a:cubicBezTo>
                <a:cubicBezTo>
                  <a:pt x="3432811" y="3158889"/>
                  <a:pt x="3432811" y="3158889"/>
                  <a:pt x="2889055" y="4089642"/>
                </a:cubicBezTo>
                <a:cubicBezTo>
                  <a:pt x="2859925" y="4140817"/>
                  <a:pt x="2859925" y="4217580"/>
                  <a:pt x="2889055" y="4268756"/>
                </a:cubicBezTo>
                <a:cubicBezTo>
                  <a:pt x="2889055" y="4268756"/>
                  <a:pt x="2889055" y="4268756"/>
                  <a:pt x="2957025" y="4385100"/>
                </a:cubicBezTo>
                <a:lnTo>
                  <a:pt x="2973119" y="4412648"/>
                </a:lnTo>
                <a:lnTo>
                  <a:pt x="2913734" y="4412648"/>
                </a:lnTo>
                <a:cubicBezTo>
                  <a:pt x="2599952" y="4412648"/>
                  <a:pt x="2132928" y="4412648"/>
                  <a:pt x="1437823" y="4412648"/>
                </a:cubicBezTo>
                <a:cubicBezTo>
                  <a:pt x="1305136" y="4412648"/>
                  <a:pt x="1177025" y="4339712"/>
                  <a:pt x="1112968" y="4221190"/>
                </a:cubicBezTo>
                <a:cubicBezTo>
                  <a:pt x="1112968" y="4221190"/>
                  <a:pt x="1112968" y="4221190"/>
                  <a:pt x="51474" y="2393224"/>
                </a:cubicBezTo>
                <a:cubicBezTo>
                  <a:pt x="-17158" y="2279261"/>
                  <a:pt x="-17158" y="2133388"/>
                  <a:pt x="51474" y="2019425"/>
                </a:cubicBezTo>
                <a:cubicBezTo>
                  <a:pt x="51474" y="2019425"/>
                  <a:pt x="51474" y="2019425"/>
                  <a:pt x="1112968" y="191458"/>
                </a:cubicBezTo>
                <a:cubicBezTo>
                  <a:pt x="1177025" y="72936"/>
                  <a:pt x="1305136" y="0"/>
                  <a:pt x="143782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55E30-27AE-5A48-8C08-DED19B259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912" y="1874520"/>
            <a:ext cx="3447288" cy="1792224"/>
          </a:xfrm>
        </p:spPr>
        <p:txBody>
          <a:bodyPr anchor="b">
            <a:normAutofit/>
          </a:bodyPr>
          <a:lstStyle/>
          <a:p>
            <a:pPr algn="l"/>
            <a:r>
              <a:rPr lang="pl-PL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Agenda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9E7A3B0-8177-473E-B1D0-59D0661DC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0521" y="4146804"/>
            <a:ext cx="2527006" cy="221333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rgbClr val="FFFFF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3C7D3FB-2863-CE47-ACE0-FE0A79E07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1911" y="3758184"/>
            <a:ext cx="3447287" cy="488233"/>
          </a:xfrm>
        </p:spPr>
        <p:txBody>
          <a:bodyPr anchor="t"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116579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83DE-E8AE-C64D-B42B-49F505F8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Clr>
                <a:schemeClr val="accent1"/>
              </a:buClr>
            </a:pPr>
            <a:r>
              <a:rPr lang="en-GB" b="1" dirty="0">
                <a:solidFill>
                  <a:schemeClr val="bg1"/>
                </a:solidFill>
              </a:rPr>
              <a:t>Application Architectures: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Layered architecture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Pipes and Filters architecture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Modularity architecture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Hexagonal/Clean/Onion/Ports and Adapters architecture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Microkernel architecture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Event-Driven architecture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Serverless architecture</a:t>
            </a:r>
          </a:p>
          <a:p>
            <a:pPr>
              <a:buClr>
                <a:schemeClr val="accent1"/>
              </a:buClr>
            </a:pPr>
            <a:endParaRPr lang="en-GB" dirty="0">
              <a:solidFill>
                <a:schemeClr val="bg1"/>
              </a:solidFill>
            </a:endParaRPr>
          </a:p>
          <a:p>
            <a:pPr>
              <a:buClr>
                <a:schemeClr val="accent1"/>
              </a:buClr>
            </a:pPr>
            <a:r>
              <a:rPr lang="en-GB" b="1" dirty="0">
                <a:solidFill>
                  <a:schemeClr val="bg1"/>
                </a:solidFill>
              </a:rPr>
              <a:t>System Architecture Patterns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Distributed application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SOA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Microservices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Monolith application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Monolith with modules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Agenda – Day 2</a:t>
            </a:r>
          </a:p>
        </p:txBody>
      </p:sp>
    </p:spTree>
    <p:extLst>
      <p:ext uri="{BB962C8B-B14F-4D97-AF65-F5344CB8AC3E}">
        <p14:creationId xmlns:p14="http://schemas.microsoft.com/office/powerpoint/2010/main" val="90532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5118</TotalTime>
  <Words>421</Words>
  <Application>Microsoft Macintosh PowerPoint</Application>
  <PresentationFormat>Widescreen</PresentationFormat>
  <Paragraphs>163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Roboto</vt:lpstr>
      <vt:lpstr>Roboto Medium</vt:lpstr>
      <vt:lpstr>Office Theme</vt:lpstr>
      <vt:lpstr>Software Architecture - Principles and Practices</vt:lpstr>
      <vt:lpstr>Agenda</vt:lpstr>
      <vt:lpstr>Agenda</vt:lpstr>
      <vt:lpstr>Agenda</vt:lpstr>
      <vt:lpstr>Agenda – Day 1</vt:lpstr>
      <vt:lpstr>Agenda – Day 1</vt:lpstr>
      <vt:lpstr>Agenda – Day 1</vt:lpstr>
      <vt:lpstr>Agenda</vt:lpstr>
      <vt:lpstr>Agenda – Day 2</vt:lpstr>
      <vt:lpstr>Agenda – Day 2</vt:lpstr>
      <vt:lpstr>Agenda – Day 2</vt:lpstr>
      <vt:lpstr>Agenda – Day 2</vt:lpstr>
      <vt:lpstr>Agenda</vt:lpstr>
      <vt:lpstr>Agenda – Day 3</vt:lpstr>
      <vt:lpstr>Agenda – Day 3</vt:lpstr>
      <vt:lpstr>Agenda – Day 3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Concepts Based on Change Data Capture</dc:title>
  <dc:creator>Dyminski, Mateusz (Nokia - PL/Wroclaw)</dc:creator>
  <cp:lastModifiedBy>Dyminski, Mateusz (Nokia - PL/Wroclaw)</cp:lastModifiedBy>
  <cp:revision>42</cp:revision>
  <dcterms:created xsi:type="dcterms:W3CDTF">2020-09-15T23:33:47Z</dcterms:created>
  <dcterms:modified xsi:type="dcterms:W3CDTF">2021-09-16T22:01:42Z</dcterms:modified>
</cp:coreProperties>
</file>