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65" r:id="rId5"/>
    <p:sldId id="310" r:id="rId6"/>
    <p:sldId id="320" r:id="rId7"/>
    <p:sldId id="459" r:id="rId8"/>
    <p:sldId id="464" r:id="rId9"/>
    <p:sldId id="530" r:id="rId10"/>
    <p:sldId id="529" r:id="rId11"/>
    <p:sldId id="531" r:id="rId12"/>
    <p:sldId id="528" r:id="rId13"/>
    <p:sldId id="533" r:id="rId14"/>
    <p:sldId id="534" r:id="rId15"/>
    <p:sldId id="535" r:id="rId16"/>
    <p:sldId id="536" r:id="rId17"/>
    <p:sldId id="526" r:id="rId18"/>
    <p:sldId id="538" r:id="rId19"/>
    <p:sldId id="540" r:id="rId20"/>
    <p:sldId id="539" r:id="rId21"/>
    <p:sldId id="542" r:id="rId22"/>
    <p:sldId id="541" r:id="rId23"/>
    <p:sldId id="543" r:id="rId24"/>
    <p:sldId id="547" r:id="rId25"/>
    <p:sldId id="546" r:id="rId26"/>
    <p:sldId id="549" r:id="rId27"/>
    <p:sldId id="548" r:id="rId28"/>
    <p:sldId id="550" r:id="rId29"/>
    <p:sldId id="537" r:id="rId30"/>
    <p:sldId id="544" r:id="rId31"/>
    <p:sldId id="545" r:id="rId32"/>
    <p:sldId id="552" r:id="rId33"/>
    <p:sldId id="551" r:id="rId34"/>
    <p:sldId id="554" r:id="rId35"/>
    <p:sldId id="556" r:id="rId36"/>
    <p:sldId id="557" r:id="rId37"/>
    <p:sldId id="553" r:id="rId38"/>
    <p:sldId id="527" r:id="rId39"/>
    <p:sldId id="560" r:id="rId40"/>
    <p:sldId id="561" r:id="rId41"/>
    <p:sldId id="564" r:id="rId42"/>
    <p:sldId id="565" r:id="rId43"/>
    <p:sldId id="563" r:id="rId44"/>
    <p:sldId id="566" r:id="rId45"/>
    <p:sldId id="455" r:id="rId46"/>
    <p:sldId id="568" r:id="rId47"/>
    <p:sldId id="570" r:id="rId48"/>
    <p:sldId id="569" r:id="rId49"/>
    <p:sldId id="571" r:id="rId50"/>
    <p:sldId id="559" r:id="rId51"/>
  </p:sldIdLst>
  <p:sldSz cx="12188825"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71F"/>
    <a:srgbClr val="424242"/>
    <a:srgbClr val="5E5E5E"/>
    <a:srgbClr val="3E3C33"/>
    <a:srgbClr val="423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1" autoAdjust="0"/>
    <p:restoredTop sz="94629" autoAdjust="0"/>
  </p:normalViewPr>
  <p:slideViewPr>
    <p:cSldViewPr showGuides="1">
      <p:cViewPr>
        <p:scale>
          <a:sx n="91" d="100"/>
          <a:sy n="91" d="100"/>
        </p:scale>
        <p:origin x="1480" y="7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tags" Target="tags/tag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7/31/18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7/31/18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7/31/18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7/31/18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7/31/18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7/31/18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7/31/18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7/31/18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7/31/18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7/31/18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7/31/18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7/31/18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7/31/18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ubernetes-incubator/metrics-server" TargetMode="External"/><Relationship Id="rId4" Type="http://schemas.openxmlformats.org/officeDocument/2006/relationships/hyperlink" Target="https://github.com/kubernetes/metrics/blob/master/IMPLEMENTATIONS.md#custom-metrics-api" TargetMode="External"/><Relationship Id="rId5" Type="http://schemas.openxmlformats.org/officeDocument/2006/relationships/hyperlink" Target="https://github.com/kubernetes-incubator/custom-metrics-apiserver" TargetMode="External"/><Relationship Id="rId1" Type="http://schemas.openxmlformats.org/officeDocument/2006/relationships/slideLayout" Target="../slideLayouts/slideLayout2.xml"/><Relationship Id="rId2" Type="http://schemas.openxmlformats.org/officeDocument/2006/relationships/hyperlink" Target="https://kubernetes.io/docs/tasks/access-kubernetes-api/configure-aggregation-lay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mateuszdyminski" TargetMode="External"/><Relationship Id="rId4" Type="http://schemas.openxmlformats.org/officeDocument/2006/relationships/hyperlink" Target="http://twitter.com/m_dyminski" TargetMode="External"/><Relationship Id="rId5" Type="http://schemas.openxmlformats.org/officeDocument/2006/relationships/hyperlink" Target="http://linkedin.com/in/mdyminski" TargetMode="External"/><Relationship Id="rId1" Type="http://schemas.openxmlformats.org/officeDocument/2006/relationships/slideLayout" Target="../slideLayouts/slideLayout2.xml"/><Relationship Id="rId2" Type="http://schemas.openxmlformats.org/officeDocument/2006/relationships/hyperlink" Target="https://www.meetup.com/GoWro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ubernetes/heapster"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github.com/kubernetes-incubator/metrics-serv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irectXMan12/k8s-prometheus-adapter"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https://prometheus.i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ometheus/alertmanage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metheus.io/docs/querying/basics/" TargetMode="External"/><Relationship Id="rId3" Type="http://schemas.openxmlformats.org/officeDocument/2006/relationships/hyperlink" Target="https://prometheus.io/docs/alerting/rul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loud_computing" TargetMode="External"/><Relationship Id="rId3" Type="http://schemas.openxmlformats.org/officeDocument/2006/relationships/hyperlink" Target="https://en.wikipedia.org/wiki/Load_balancing_(compu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b="1" dirty="0" smtClean="0"/>
              <a:t>Kubernetes Auto-Scaling</a:t>
            </a:r>
            <a:endParaRPr lang="en-US" b="1" dirty="0"/>
          </a:p>
        </p:txBody>
      </p:sp>
      <p:sp>
        <p:nvSpPr>
          <p:cNvPr id="4" name="Subtitle 3"/>
          <p:cNvSpPr>
            <a:spLocks noGrp="1"/>
          </p:cNvSpPr>
          <p:nvPr>
            <p:ph type="subTitle" idx="1"/>
          </p:nvPr>
        </p:nvSpPr>
        <p:spPr/>
        <p:txBody>
          <a:bodyPr>
            <a:normAutofit/>
          </a:bodyPr>
          <a:lstStyle/>
          <a:p>
            <a:r>
              <a:rPr lang="pl-PL" sz="2400" cap="none" dirty="0" smtClean="0">
                <a:latin typeface="+mj-lt"/>
              </a:rPr>
              <a:t>Mateusz </a:t>
            </a:r>
            <a:r>
              <a:rPr lang="pl-PL" sz="2400" cap="none" dirty="0">
                <a:latin typeface="+mj-lt"/>
              </a:rPr>
              <a:t>D</a:t>
            </a:r>
            <a:r>
              <a:rPr lang="pl-PL" sz="2400" cap="none" dirty="0" smtClean="0">
                <a:latin typeface="+mj-lt"/>
              </a:rPr>
              <a:t>ymiński</a:t>
            </a:r>
          </a:p>
          <a:p>
            <a:r>
              <a:rPr lang="pl-PL" sz="2400" cap="none" dirty="0" smtClean="0">
                <a:latin typeface="+mj-lt"/>
              </a:rPr>
              <a:t>Nokia</a:t>
            </a:r>
            <a:endParaRPr lang="it-IT" sz="2400" cap="none" dirty="0">
              <a:latin typeface="+mj-lt"/>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en-US" dirty="0" smtClean="0"/>
              <a:t>Horizontal Pod </a:t>
            </a:r>
            <a:r>
              <a:rPr lang="en-US" dirty="0" err="1" smtClean="0"/>
              <a:t>Autoscaler</a:t>
            </a:r>
            <a:endParaRPr lang="en-US" dirty="0"/>
          </a:p>
        </p:txBody>
      </p:sp>
      <p:sp>
        <p:nvSpPr>
          <p:cNvPr id="3" name="Content Placeholder 2"/>
          <p:cNvSpPr>
            <a:spLocks noGrp="1"/>
          </p:cNvSpPr>
          <p:nvPr>
            <p:ph idx="1"/>
          </p:nvPr>
        </p:nvSpPr>
        <p:spPr>
          <a:xfrm>
            <a:off x="1522413" y="1904999"/>
            <a:ext cx="9134391" cy="4692353"/>
          </a:xfrm>
        </p:spPr>
        <p:txBody>
          <a:bodyPr>
            <a:normAutofit lnSpcReduction="10000"/>
          </a:bodyPr>
          <a:lstStyle/>
          <a:p>
            <a:r>
              <a:rPr lang="en-US" sz="2800" dirty="0"/>
              <a:t>For per-pod resource metrics (like CPU), the controller fetches the metrics from the resource metrics API for each pod targeted by the </a:t>
            </a:r>
            <a:r>
              <a:rPr lang="en-US" sz="2800" dirty="0" err="1"/>
              <a:t>HorizontalPodAutoscaler</a:t>
            </a:r>
            <a:r>
              <a:rPr lang="en-US" sz="2800" dirty="0" smtClean="0"/>
              <a:t>.</a:t>
            </a:r>
          </a:p>
          <a:p>
            <a:r>
              <a:rPr lang="en-US" sz="2800" dirty="0" smtClean="0"/>
              <a:t>If a </a:t>
            </a:r>
            <a:r>
              <a:rPr lang="en-US" sz="2800" dirty="0"/>
              <a:t>target utilization value is set, the controller calculates the utilization value as a percentage of the equivalent resource request on the containers in each pod. </a:t>
            </a:r>
            <a:endParaRPr lang="en-US" sz="2800" dirty="0" smtClean="0"/>
          </a:p>
          <a:p>
            <a:r>
              <a:rPr lang="en-US" sz="2800" dirty="0" smtClean="0"/>
              <a:t>If </a:t>
            </a:r>
            <a:r>
              <a:rPr lang="en-US" sz="2800" dirty="0"/>
              <a:t>a target raw value is set, the raw metric values are used directly. The controller then takes the mean of the utilization or the raw value (depending on the type of target specified) across all targeted pods, and produces a ratio used to scale the number of desired replicas.</a:t>
            </a:r>
          </a:p>
          <a:p>
            <a:endParaRPr lang="en-US" sz="2800" dirty="0"/>
          </a:p>
        </p:txBody>
      </p:sp>
    </p:spTree>
    <p:extLst>
      <p:ext uri="{BB962C8B-B14F-4D97-AF65-F5344CB8AC3E}">
        <p14:creationId xmlns:p14="http://schemas.microsoft.com/office/powerpoint/2010/main" val="10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en-US" dirty="0" smtClean="0"/>
              <a:t>Horizontal Pod </a:t>
            </a:r>
            <a:r>
              <a:rPr lang="en-US" dirty="0" err="1" smtClean="0"/>
              <a:t>Autoscaler</a:t>
            </a:r>
            <a:endParaRPr lang="en-US" dirty="0"/>
          </a:p>
        </p:txBody>
      </p:sp>
      <p:sp>
        <p:nvSpPr>
          <p:cNvPr id="3" name="Content Placeholder 2"/>
          <p:cNvSpPr>
            <a:spLocks noGrp="1"/>
          </p:cNvSpPr>
          <p:nvPr>
            <p:ph idx="1"/>
          </p:nvPr>
        </p:nvSpPr>
        <p:spPr>
          <a:xfrm>
            <a:off x="1522413" y="1904999"/>
            <a:ext cx="9134391" cy="4692353"/>
          </a:xfrm>
        </p:spPr>
        <p:txBody>
          <a:bodyPr>
            <a:normAutofit/>
          </a:bodyPr>
          <a:lstStyle/>
          <a:p>
            <a:r>
              <a:rPr lang="en-US" sz="2800" dirty="0"/>
              <a:t>The </a:t>
            </a:r>
            <a:r>
              <a:rPr lang="en-US" sz="2800" dirty="0" err="1"/>
              <a:t>HorizontalPodAutoscaler</a:t>
            </a:r>
            <a:r>
              <a:rPr lang="en-US" sz="2800" dirty="0"/>
              <a:t> normally fetches metrics from a series of aggregated APIs (</a:t>
            </a:r>
            <a:r>
              <a:rPr lang="en-US" sz="2800" dirty="0">
                <a:solidFill>
                  <a:schemeClr val="accent1"/>
                </a:solidFill>
              </a:rPr>
              <a:t>metrics.k8s.io</a:t>
            </a:r>
            <a:r>
              <a:rPr lang="en-US" sz="2800" dirty="0"/>
              <a:t>,</a:t>
            </a:r>
            <a:r>
              <a:rPr lang="en-US" sz="2800" dirty="0"/>
              <a:t/>
            </a:r>
            <a:br>
              <a:rPr lang="en-US" sz="2800" dirty="0"/>
            </a:br>
            <a:r>
              <a:rPr lang="en-US" sz="2800" dirty="0">
                <a:solidFill>
                  <a:schemeClr val="accent1"/>
                </a:solidFill>
              </a:rPr>
              <a:t>custom.metrics.k8s.io</a:t>
            </a:r>
            <a:r>
              <a:rPr lang="en-US" sz="2800" dirty="0"/>
              <a:t>, and </a:t>
            </a:r>
            <a:r>
              <a:rPr lang="en-US" sz="2800" dirty="0">
                <a:solidFill>
                  <a:schemeClr val="accent1"/>
                </a:solidFill>
              </a:rPr>
              <a:t>external.metrics.k8s.io</a:t>
            </a:r>
            <a:r>
              <a:rPr lang="en-US" sz="2800" dirty="0"/>
              <a:t>). It can also fetch metrics directly from </a:t>
            </a:r>
            <a:r>
              <a:rPr lang="en-US" sz="2800" dirty="0" err="1"/>
              <a:t>Heapster</a:t>
            </a:r>
            <a:r>
              <a:rPr lang="en-US" sz="2800" dirty="0"/>
              <a:t>. Fetching metrics from </a:t>
            </a:r>
            <a:r>
              <a:rPr lang="en-US" sz="2800" dirty="0" err="1"/>
              <a:t>Heapster</a:t>
            </a:r>
            <a:r>
              <a:rPr lang="en-US" sz="2800" dirty="0"/>
              <a:t> is deprecated as of Kubernetes 1.11</a:t>
            </a:r>
            <a:r>
              <a:rPr lang="en-US" sz="2800" dirty="0" smtClean="0"/>
              <a:t>.</a:t>
            </a:r>
          </a:p>
          <a:p>
            <a:r>
              <a:rPr lang="en-US" sz="2800" dirty="0" smtClean="0"/>
              <a:t>Easiest way to scale the deployment:</a:t>
            </a:r>
          </a:p>
          <a:p>
            <a:endParaRPr lang="en-US" sz="2800" dirty="0"/>
          </a:p>
          <a:p>
            <a:r>
              <a:rPr lang="en-US" sz="2800" dirty="0" smtClean="0"/>
              <a:t>To get status of scaling:</a:t>
            </a:r>
          </a:p>
          <a:p>
            <a:endParaRPr lang="en-US" sz="2800" dirty="0" smtClean="0"/>
          </a:p>
          <a:p>
            <a:endParaRPr lang="en-US" sz="2800" dirty="0"/>
          </a:p>
        </p:txBody>
      </p:sp>
      <p:sp>
        <p:nvSpPr>
          <p:cNvPr id="4" name="TextBox 3"/>
          <p:cNvSpPr txBox="1"/>
          <p:nvPr/>
        </p:nvSpPr>
        <p:spPr>
          <a:xfrm>
            <a:off x="1629917" y="4653136"/>
            <a:ext cx="9036498" cy="461665"/>
          </a:xfrm>
          <a:prstGeom prst="rect">
            <a:avLst/>
          </a:prstGeom>
          <a:solidFill>
            <a:srgbClr val="424242"/>
          </a:solidFill>
        </p:spPr>
        <p:txBody>
          <a:bodyPr wrap="square" rtlCol="0">
            <a:spAutoFit/>
          </a:bodyPr>
          <a:lstStyle/>
          <a:p>
            <a:r>
              <a:rPr lang="en-US" sz="2400" dirty="0" smtClean="0">
                <a:solidFill>
                  <a:srgbClr val="00B050"/>
                </a:solidFill>
              </a:rPr>
              <a:t>$</a:t>
            </a:r>
            <a:r>
              <a:rPr lang="en-US" sz="2400" dirty="0" smtClean="0"/>
              <a:t> </a:t>
            </a:r>
            <a:r>
              <a:rPr lang="en-US" sz="2400" dirty="0" err="1"/>
              <a:t>kubectl</a:t>
            </a:r>
            <a:r>
              <a:rPr lang="en-US" sz="2400" dirty="0"/>
              <a:t> </a:t>
            </a:r>
            <a:r>
              <a:rPr lang="en-US" sz="2400" dirty="0" err="1"/>
              <a:t>autoscale</a:t>
            </a:r>
            <a:r>
              <a:rPr lang="en-US" sz="2400" dirty="0"/>
              <a:t> </a:t>
            </a:r>
            <a:r>
              <a:rPr lang="en-US" sz="2400" dirty="0" err="1"/>
              <a:t>rc</a:t>
            </a:r>
            <a:r>
              <a:rPr lang="en-US" sz="2400" dirty="0"/>
              <a:t> foo --min=2 --</a:t>
            </a:r>
            <a:r>
              <a:rPr lang="en-US" sz="2400" dirty="0" smtClean="0"/>
              <a:t>max=5 </a:t>
            </a:r>
            <a:r>
              <a:rPr lang="en-US" sz="2400" dirty="0"/>
              <a:t>--</a:t>
            </a:r>
            <a:r>
              <a:rPr lang="en-US" sz="2400" dirty="0" err="1"/>
              <a:t>cpu</a:t>
            </a:r>
            <a:r>
              <a:rPr lang="en-US" sz="2400" dirty="0"/>
              <a:t>-percent=80</a:t>
            </a:r>
            <a:endParaRPr lang="en-US" sz="2400" dirty="0"/>
          </a:p>
        </p:txBody>
      </p:sp>
      <p:sp>
        <p:nvSpPr>
          <p:cNvPr id="5" name="TextBox 4"/>
          <p:cNvSpPr txBox="1"/>
          <p:nvPr/>
        </p:nvSpPr>
        <p:spPr>
          <a:xfrm>
            <a:off x="1620306" y="5877272"/>
            <a:ext cx="9036498" cy="461665"/>
          </a:xfrm>
          <a:prstGeom prst="rect">
            <a:avLst/>
          </a:prstGeom>
          <a:solidFill>
            <a:srgbClr val="424242"/>
          </a:solidFill>
        </p:spPr>
        <p:txBody>
          <a:bodyPr wrap="square" rtlCol="0">
            <a:spAutoFit/>
          </a:bodyPr>
          <a:lstStyle/>
          <a:p>
            <a:r>
              <a:rPr lang="en-US" sz="2400" dirty="0" smtClean="0">
                <a:solidFill>
                  <a:srgbClr val="00B050"/>
                </a:solidFill>
              </a:rPr>
              <a:t>$</a:t>
            </a:r>
            <a:r>
              <a:rPr lang="en-US" sz="2400" dirty="0" smtClean="0"/>
              <a:t> </a:t>
            </a:r>
            <a:r>
              <a:rPr lang="en-US" sz="2400" dirty="0" err="1"/>
              <a:t>kubectl</a:t>
            </a:r>
            <a:r>
              <a:rPr lang="en-US" sz="2400" dirty="0"/>
              <a:t> get </a:t>
            </a:r>
            <a:r>
              <a:rPr lang="en-US" sz="2400" dirty="0" err="1"/>
              <a:t>hpa</a:t>
            </a:r>
            <a:endParaRPr lang="en-US" sz="2400" dirty="0"/>
          </a:p>
        </p:txBody>
      </p:sp>
    </p:spTree>
    <p:extLst>
      <p:ext uri="{BB962C8B-B14F-4D97-AF65-F5344CB8AC3E}">
        <p14:creationId xmlns:p14="http://schemas.microsoft.com/office/powerpoint/2010/main" val="11616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en-US" dirty="0" smtClean="0"/>
              <a:t>Horizontal Pod </a:t>
            </a:r>
            <a:r>
              <a:rPr lang="en-US" dirty="0" err="1" smtClean="0"/>
              <a:t>Autoscaler</a:t>
            </a:r>
            <a:r>
              <a:rPr lang="en-US" dirty="0" smtClean="0"/>
              <a:t> </a:t>
            </a:r>
            <a:r>
              <a:rPr lang="mr-IN" dirty="0" smtClean="0"/>
              <a:t>–</a:t>
            </a:r>
            <a:r>
              <a:rPr lang="en-US" dirty="0" smtClean="0"/>
              <a:t> cooldown/delay</a:t>
            </a:r>
            <a:endParaRPr lang="en-US" dirty="0"/>
          </a:p>
        </p:txBody>
      </p:sp>
      <p:sp>
        <p:nvSpPr>
          <p:cNvPr id="3" name="Content Placeholder 2"/>
          <p:cNvSpPr>
            <a:spLocks noGrp="1"/>
          </p:cNvSpPr>
          <p:nvPr>
            <p:ph idx="1"/>
          </p:nvPr>
        </p:nvSpPr>
        <p:spPr>
          <a:xfrm>
            <a:off x="1125861" y="1340769"/>
            <a:ext cx="9530944" cy="5256584"/>
          </a:xfrm>
        </p:spPr>
        <p:txBody>
          <a:bodyPr>
            <a:normAutofit fontScale="92500" lnSpcReduction="20000"/>
          </a:bodyPr>
          <a:lstStyle/>
          <a:p>
            <a:r>
              <a:rPr lang="en-US" sz="2800" dirty="0"/>
              <a:t>When managing the scale of a group of replicas using the Horizontal Pod </a:t>
            </a:r>
            <a:r>
              <a:rPr lang="en-US" sz="2800" dirty="0" err="1"/>
              <a:t>Autoscaler</a:t>
            </a:r>
            <a:r>
              <a:rPr lang="en-US" sz="2800" dirty="0"/>
              <a:t>, it is possible that the number of replicas keeps fluctuating frequently due to the dynamic nature of the metrics evaluated</a:t>
            </a:r>
            <a:r>
              <a:rPr lang="en-US" sz="2800" dirty="0" smtClean="0"/>
              <a:t>.</a:t>
            </a:r>
          </a:p>
          <a:p>
            <a:r>
              <a:rPr lang="en-US" sz="2800" dirty="0"/>
              <a:t>Starting from v1.6, a cluster operator can mitigate this problem by tuning the global HPA settings exposed as flags for the </a:t>
            </a:r>
            <a:r>
              <a:rPr lang="en-US" sz="2800" dirty="0" err="1">
                <a:solidFill>
                  <a:schemeClr val="accent1"/>
                </a:solidFill>
              </a:rPr>
              <a:t>kube</a:t>
            </a:r>
            <a:r>
              <a:rPr lang="en-US" sz="2800" dirty="0">
                <a:solidFill>
                  <a:schemeClr val="accent1"/>
                </a:solidFill>
              </a:rPr>
              <a:t>-controller-manager</a:t>
            </a:r>
            <a:r>
              <a:rPr lang="en-US" sz="2800" dirty="0"/>
              <a:t> component:</a:t>
            </a:r>
            <a:endParaRPr lang="en-US" sz="2800" dirty="0" smtClean="0"/>
          </a:p>
          <a:p>
            <a:r>
              <a:rPr lang="en-US" sz="2800" dirty="0">
                <a:solidFill>
                  <a:schemeClr val="accent1"/>
                </a:solidFill>
              </a:rPr>
              <a:t>--horizontal-pod-</a:t>
            </a:r>
            <a:r>
              <a:rPr lang="en-US" sz="2800" dirty="0" err="1">
                <a:solidFill>
                  <a:schemeClr val="accent1"/>
                </a:solidFill>
              </a:rPr>
              <a:t>autoscaler</a:t>
            </a:r>
            <a:r>
              <a:rPr lang="en-US" sz="2800" dirty="0">
                <a:solidFill>
                  <a:schemeClr val="accent1"/>
                </a:solidFill>
              </a:rPr>
              <a:t>-downscale-delay</a:t>
            </a:r>
            <a:r>
              <a:rPr lang="en-US" sz="2800" dirty="0"/>
              <a:t>: The value for this option is a duration that specifies how long the </a:t>
            </a:r>
            <a:r>
              <a:rPr lang="en-US" sz="2800" dirty="0" err="1"/>
              <a:t>autoscaler</a:t>
            </a:r>
            <a:r>
              <a:rPr lang="en-US" sz="2800" dirty="0"/>
              <a:t> has to wait before another downscale operation can be performed after the current one has completed. The default value is 5 </a:t>
            </a:r>
            <a:r>
              <a:rPr lang="en-US" sz="2800" dirty="0" smtClean="0"/>
              <a:t>minutes.</a:t>
            </a:r>
          </a:p>
          <a:p>
            <a:r>
              <a:rPr lang="en-US" sz="2800" dirty="0">
                <a:solidFill>
                  <a:schemeClr val="accent1"/>
                </a:solidFill>
              </a:rPr>
              <a:t>--horizontal-pod-</a:t>
            </a:r>
            <a:r>
              <a:rPr lang="en-US" sz="2800" dirty="0" err="1">
                <a:solidFill>
                  <a:schemeClr val="accent1"/>
                </a:solidFill>
              </a:rPr>
              <a:t>autoscaler</a:t>
            </a:r>
            <a:r>
              <a:rPr lang="en-US" sz="2800" dirty="0">
                <a:solidFill>
                  <a:schemeClr val="accent1"/>
                </a:solidFill>
              </a:rPr>
              <a:t>-upscale-delay</a:t>
            </a:r>
            <a:r>
              <a:rPr lang="en-US" sz="2800" dirty="0"/>
              <a:t>: The value for this option is a duration that specifies how long the </a:t>
            </a:r>
            <a:r>
              <a:rPr lang="en-US" sz="2800" dirty="0" err="1"/>
              <a:t>autoscaler</a:t>
            </a:r>
            <a:r>
              <a:rPr lang="en-US" sz="2800" dirty="0"/>
              <a:t> has to wait before another upscale operation can be performed after the current one has completed. The default value is 3 minutes</a:t>
            </a:r>
            <a:endParaRPr lang="en-US" sz="2800" dirty="0"/>
          </a:p>
          <a:p>
            <a:endParaRPr lang="en-US" sz="2800" dirty="0" smtClean="0"/>
          </a:p>
          <a:p>
            <a:endParaRPr lang="en-US" sz="2800" dirty="0"/>
          </a:p>
        </p:txBody>
      </p:sp>
    </p:spTree>
    <p:extLst>
      <p:ext uri="{BB962C8B-B14F-4D97-AF65-F5344CB8AC3E}">
        <p14:creationId xmlns:p14="http://schemas.microsoft.com/office/powerpoint/2010/main" val="1783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en-US" dirty="0" smtClean="0"/>
              <a:t>Horizontal Pod </a:t>
            </a:r>
            <a:r>
              <a:rPr lang="en-US" dirty="0" err="1" smtClean="0"/>
              <a:t>Autoscaler</a:t>
            </a:r>
            <a:r>
              <a:rPr lang="en-US" dirty="0" smtClean="0"/>
              <a:t> </a:t>
            </a:r>
            <a:r>
              <a:rPr lang="mr-IN" dirty="0" smtClean="0"/>
              <a:t>–</a:t>
            </a:r>
            <a:r>
              <a:rPr lang="en-US" dirty="0" smtClean="0"/>
              <a:t> custom metrics</a:t>
            </a:r>
            <a:endParaRPr lang="en-US" dirty="0"/>
          </a:p>
        </p:txBody>
      </p:sp>
      <p:sp>
        <p:nvSpPr>
          <p:cNvPr id="3" name="Content Placeholder 2"/>
          <p:cNvSpPr>
            <a:spLocks noGrp="1"/>
          </p:cNvSpPr>
          <p:nvPr>
            <p:ph idx="1"/>
          </p:nvPr>
        </p:nvSpPr>
        <p:spPr>
          <a:xfrm>
            <a:off x="1125861" y="1340769"/>
            <a:ext cx="9530944" cy="5256584"/>
          </a:xfrm>
        </p:spPr>
        <p:txBody>
          <a:bodyPr>
            <a:normAutofit fontScale="92500" lnSpcReduction="10000"/>
          </a:bodyPr>
          <a:lstStyle/>
          <a:p>
            <a:r>
              <a:rPr lang="en-US" dirty="0"/>
              <a:t>By default, the </a:t>
            </a:r>
            <a:r>
              <a:rPr lang="en-US" dirty="0" err="1"/>
              <a:t>HorizontalPodAutoscaler</a:t>
            </a:r>
            <a:r>
              <a:rPr lang="en-US" dirty="0"/>
              <a:t> controller retrieves metrics from a series of APIs. In order for it to access these APIs, cluster administrators must ensure that:</a:t>
            </a:r>
          </a:p>
          <a:p>
            <a:r>
              <a:rPr lang="en-US" dirty="0"/>
              <a:t>The </a:t>
            </a:r>
            <a:r>
              <a:rPr lang="en-US" u="sng" dirty="0">
                <a:hlinkClick r:id="rId2"/>
              </a:rPr>
              <a:t>API aggregation layer</a:t>
            </a:r>
            <a:r>
              <a:rPr lang="en-US" dirty="0"/>
              <a:t> is enabled.</a:t>
            </a:r>
          </a:p>
          <a:p>
            <a:r>
              <a:rPr lang="en-US" dirty="0"/>
              <a:t>The corresponding APIs are registered:</a:t>
            </a:r>
          </a:p>
          <a:p>
            <a:pPr lvl="1"/>
            <a:r>
              <a:rPr lang="en-US" dirty="0"/>
              <a:t>For resource metrics, this is the </a:t>
            </a:r>
            <a:r>
              <a:rPr lang="en-US" dirty="0">
                <a:solidFill>
                  <a:schemeClr val="accent1"/>
                </a:solidFill>
              </a:rPr>
              <a:t>metrics.k8s.io API</a:t>
            </a:r>
            <a:r>
              <a:rPr lang="en-US" dirty="0"/>
              <a:t>, generally provided by </a:t>
            </a:r>
            <a:r>
              <a:rPr lang="en-US" u="sng" dirty="0">
                <a:hlinkClick r:id="rId3"/>
              </a:rPr>
              <a:t>metrics-server</a:t>
            </a:r>
            <a:r>
              <a:rPr lang="en-US" dirty="0"/>
              <a:t>. It can be launched as a cluster </a:t>
            </a:r>
            <a:r>
              <a:rPr lang="en-US" dirty="0" err="1"/>
              <a:t>addon</a:t>
            </a:r>
            <a:r>
              <a:rPr lang="en-US" dirty="0"/>
              <a:t>.</a:t>
            </a:r>
          </a:p>
          <a:p>
            <a:pPr lvl="1"/>
            <a:r>
              <a:rPr lang="en-US" dirty="0"/>
              <a:t>For custom metrics, this is the </a:t>
            </a:r>
            <a:r>
              <a:rPr lang="en-US" dirty="0">
                <a:solidFill>
                  <a:schemeClr val="accent1"/>
                </a:solidFill>
              </a:rPr>
              <a:t>custom.metrics.k8s.io</a:t>
            </a:r>
            <a:r>
              <a:rPr lang="en-US" dirty="0"/>
              <a:t> API. It’s provided by “adapter” API servers provided by metrics solution vendors. Check with your metrics pipeline, or the </a:t>
            </a:r>
            <a:r>
              <a:rPr lang="en-US" u="sng" dirty="0">
                <a:hlinkClick r:id="rId4"/>
              </a:rPr>
              <a:t>list of known solutions</a:t>
            </a:r>
            <a:r>
              <a:rPr lang="en-US" dirty="0"/>
              <a:t>. If you would like to write your own, check out the </a:t>
            </a:r>
            <a:r>
              <a:rPr lang="en-US" u="sng" dirty="0">
                <a:hlinkClick r:id="rId5"/>
              </a:rPr>
              <a:t>boilerplate</a:t>
            </a:r>
            <a:r>
              <a:rPr lang="en-US" dirty="0"/>
              <a:t> to get started.</a:t>
            </a:r>
          </a:p>
          <a:p>
            <a:pPr lvl="1"/>
            <a:r>
              <a:rPr lang="en-US" dirty="0"/>
              <a:t>For external metrics, this is the </a:t>
            </a:r>
            <a:r>
              <a:rPr lang="en-US" dirty="0">
                <a:solidFill>
                  <a:schemeClr val="accent1"/>
                </a:solidFill>
              </a:rPr>
              <a:t>external.metrics.k8s.io</a:t>
            </a:r>
            <a:r>
              <a:rPr lang="en-US" dirty="0"/>
              <a:t> API. It may be provided by the custom metrics adapters provided above.</a:t>
            </a:r>
          </a:p>
          <a:p>
            <a:r>
              <a:rPr lang="en-US" dirty="0"/>
              <a:t>The </a:t>
            </a:r>
            <a:r>
              <a:rPr lang="en-US" dirty="0">
                <a:solidFill>
                  <a:schemeClr val="accent1"/>
                </a:solidFill>
              </a:rPr>
              <a:t>--horizontal-pod-</a:t>
            </a:r>
            <a:r>
              <a:rPr lang="en-US" dirty="0" err="1">
                <a:solidFill>
                  <a:schemeClr val="accent1"/>
                </a:solidFill>
              </a:rPr>
              <a:t>autoscaler</a:t>
            </a:r>
            <a:r>
              <a:rPr lang="en-US" dirty="0">
                <a:solidFill>
                  <a:schemeClr val="accent1"/>
                </a:solidFill>
              </a:rPr>
              <a:t>-use-rest-clients</a:t>
            </a:r>
            <a:r>
              <a:rPr lang="en-US" dirty="0"/>
              <a:t> is true or unset. Setting this to false switches to </a:t>
            </a:r>
            <a:r>
              <a:rPr lang="en-US" dirty="0" err="1"/>
              <a:t>Heapster</a:t>
            </a:r>
            <a:r>
              <a:rPr lang="en-US" dirty="0"/>
              <a:t>-based </a:t>
            </a:r>
            <a:r>
              <a:rPr lang="en-US" dirty="0" err="1"/>
              <a:t>autoscaling</a:t>
            </a:r>
            <a:r>
              <a:rPr lang="en-US" dirty="0"/>
              <a:t>, which is deprecated</a:t>
            </a:r>
            <a:r>
              <a:rPr lang="en-US" dirty="0" smtClean="0"/>
              <a:t>.</a:t>
            </a:r>
            <a:endParaRPr lang="en-US" sz="2800" dirty="0" smtClean="0"/>
          </a:p>
          <a:p>
            <a:endParaRPr lang="en-US" sz="2800" dirty="0"/>
          </a:p>
        </p:txBody>
      </p:sp>
    </p:spTree>
    <p:extLst>
      <p:ext uri="{BB962C8B-B14F-4D97-AF65-F5344CB8AC3E}">
        <p14:creationId xmlns:p14="http://schemas.microsoft.com/office/powerpoint/2010/main" val="150980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smtClean="0"/>
              <a:t>Demo Application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251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a:t>
            </a:r>
            <a:endParaRPr lang="en-US" dirty="0"/>
          </a:p>
        </p:txBody>
      </p:sp>
      <p:sp>
        <p:nvSpPr>
          <p:cNvPr id="5" name="Content Placeholder 4"/>
          <p:cNvSpPr>
            <a:spLocks noGrp="1"/>
          </p:cNvSpPr>
          <p:nvPr>
            <p:ph idx="1"/>
          </p:nvPr>
        </p:nvSpPr>
        <p:spPr/>
        <p:txBody>
          <a:bodyPr>
            <a:normAutofit/>
          </a:bodyPr>
          <a:lstStyle/>
          <a:p>
            <a:r>
              <a:rPr lang="en-US" sz="2800" dirty="0" smtClean="0"/>
              <a:t>Collect all Flight Crashes from CSV file</a:t>
            </a:r>
          </a:p>
          <a:p>
            <a:r>
              <a:rPr lang="en-US" sz="2800" dirty="0" smtClean="0"/>
              <a:t>Find GPS coordinates in Google Maps API</a:t>
            </a:r>
          </a:p>
          <a:p>
            <a:r>
              <a:rPr lang="en-US" sz="2800" dirty="0" smtClean="0"/>
              <a:t>Index Crashes in </a:t>
            </a:r>
            <a:r>
              <a:rPr lang="en-US" sz="2800" dirty="0" err="1" smtClean="0"/>
              <a:t>ElasticSearch</a:t>
            </a:r>
            <a:endParaRPr lang="en-US" sz="2800" dirty="0" smtClean="0"/>
          </a:p>
          <a:p>
            <a:r>
              <a:rPr lang="en-US" sz="2800" dirty="0" smtClean="0"/>
              <a:t>Show all Flight Crashes in Real Time on the map</a:t>
            </a:r>
            <a:endParaRPr lang="en-US" sz="2800" dirty="0"/>
          </a:p>
        </p:txBody>
      </p:sp>
    </p:spTree>
    <p:extLst>
      <p:ext uri="{BB962C8B-B14F-4D97-AF65-F5344CB8AC3E}">
        <p14:creationId xmlns:p14="http://schemas.microsoft.com/office/powerpoint/2010/main" val="45183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a:t>
            </a:r>
            <a:endParaRPr lang="en-US" dirty="0"/>
          </a:p>
        </p:txBody>
      </p:sp>
      <p:sp>
        <p:nvSpPr>
          <p:cNvPr id="5" name="Content Placeholder 4"/>
          <p:cNvSpPr>
            <a:spLocks noGrp="1"/>
          </p:cNvSpPr>
          <p:nvPr>
            <p:ph idx="1"/>
          </p:nvPr>
        </p:nvSpPr>
        <p:spPr/>
        <p:txBody>
          <a:bodyPr>
            <a:normAutofit/>
          </a:bodyPr>
          <a:lstStyle/>
          <a:p>
            <a:r>
              <a:rPr lang="en-US" sz="2800" dirty="0" smtClean="0"/>
              <a:t>Problem:</a:t>
            </a:r>
          </a:p>
          <a:p>
            <a:pPr lvl="1"/>
            <a:r>
              <a:rPr lang="en-US" dirty="0" smtClean="0"/>
              <a:t>Google API is very Slow</a:t>
            </a:r>
          </a:p>
          <a:p>
            <a:endParaRPr lang="en-US" sz="2800" dirty="0"/>
          </a:p>
          <a:p>
            <a:r>
              <a:rPr lang="en-US" sz="2800" dirty="0" smtClean="0"/>
              <a:t>Solution</a:t>
            </a:r>
          </a:p>
          <a:p>
            <a:pPr lvl="1"/>
            <a:r>
              <a:rPr lang="en-US" dirty="0" smtClean="0"/>
              <a:t>Scale pod which is responsible for fetching GPS coordinates</a:t>
            </a:r>
            <a:endParaRPr lang="en-US" dirty="0"/>
          </a:p>
        </p:txBody>
      </p:sp>
    </p:spTree>
    <p:extLst>
      <p:ext uri="{BB962C8B-B14F-4D97-AF65-F5344CB8AC3E}">
        <p14:creationId xmlns:p14="http://schemas.microsoft.com/office/powerpoint/2010/main" val="48636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876" y="1556792"/>
            <a:ext cx="8640960" cy="4615743"/>
          </a:xfrm>
        </p:spPr>
      </p:pic>
    </p:spTree>
    <p:extLst>
      <p:ext uri="{BB962C8B-B14F-4D97-AF65-F5344CB8AC3E}">
        <p14:creationId xmlns:p14="http://schemas.microsoft.com/office/powerpoint/2010/main" val="81174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deployment</a:t>
            </a:r>
            <a:endParaRPr lang="en-US" dirty="0"/>
          </a:p>
        </p:txBody>
      </p:sp>
      <p:sp>
        <p:nvSpPr>
          <p:cNvPr id="3" name="Content Placeholder 2"/>
          <p:cNvSpPr>
            <a:spLocks noGrp="1"/>
          </p:cNvSpPr>
          <p:nvPr>
            <p:ph idx="1"/>
          </p:nvPr>
        </p:nvSpPr>
        <p:spPr>
          <a:xfrm>
            <a:off x="1522413" y="1556792"/>
            <a:ext cx="9134391" cy="5040559"/>
          </a:xfrm>
        </p:spPr>
        <p:txBody>
          <a:bodyPr/>
          <a:lstStyle/>
          <a:p>
            <a:r>
              <a:rPr lang="en-US" dirty="0" smtClean="0"/>
              <a:t>Start </a:t>
            </a:r>
            <a:r>
              <a:rPr lang="en-US" dirty="0" err="1" smtClean="0"/>
              <a:t>Minikube</a:t>
            </a:r>
            <a:r>
              <a:rPr lang="en-US" dirty="0" smtClean="0"/>
              <a:t>:</a:t>
            </a:r>
          </a:p>
          <a:p>
            <a:endParaRPr lang="en-US" dirty="0"/>
          </a:p>
          <a:p>
            <a:endParaRPr lang="en-US" dirty="0" smtClean="0"/>
          </a:p>
          <a:p>
            <a:r>
              <a:rPr lang="en-US" dirty="0" smtClean="0"/>
              <a:t>Install </a:t>
            </a:r>
            <a:r>
              <a:rPr lang="en-US" dirty="0" err="1" smtClean="0"/>
              <a:t>ElasticSearch</a:t>
            </a:r>
            <a:r>
              <a:rPr lang="en-US" dirty="0" smtClean="0"/>
              <a:t>:</a:t>
            </a:r>
          </a:p>
          <a:p>
            <a:endParaRPr lang="en-US" dirty="0"/>
          </a:p>
          <a:p>
            <a:endParaRPr lang="en-US" dirty="0" smtClean="0"/>
          </a:p>
          <a:p>
            <a:r>
              <a:rPr lang="en-US" dirty="0" smtClean="0"/>
              <a:t>Install NATS </a:t>
            </a:r>
          </a:p>
          <a:p>
            <a:endParaRPr lang="en-US" dirty="0" smtClean="0"/>
          </a:p>
          <a:p>
            <a:endParaRPr lang="en-US" dirty="0"/>
          </a:p>
        </p:txBody>
      </p:sp>
      <p:sp>
        <p:nvSpPr>
          <p:cNvPr id="5" name="TextBox 4"/>
          <p:cNvSpPr txBox="1"/>
          <p:nvPr/>
        </p:nvSpPr>
        <p:spPr>
          <a:xfrm>
            <a:off x="1522413" y="1985935"/>
            <a:ext cx="9036498" cy="830997"/>
          </a:xfrm>
          <a:prstGeom prst="rect">
            <a:avLst/>
          </a:prstGeom>
          <a:solidFill>
            <a:srgbClr val="424242"/>
          </a:solidFill>
        </p:spPr>
        <p:txBody>
          <a:bodyPr wrap="square" rtlCol="0">
            <a:spAutoFit/>
          </a:bodyPr>
          <a:lstStyle/>
          <a:p>
            <a:r>
              <a:rPr lang="en-US" sz="2400" dirty="0" smtClean="0">
                <a:solidFill>
                  <a:srgbClr val="00B050"/>
                </a:solidFill>
              </a:rPr>
              <a:t>$</a:t>
            </a:r>
            <a:r>
              <a:rPr lang="en-US" sz="2400" dirty="0" smtClean="0"/>
              <a:t> </a:t>
            </a:r>
            <a:r>
              <a:rPr lang="en-US" sz="2400" dirty="0" err="1"/>
              <a:t>minikube</a:t>
            </a:r>
            <a:r>
              <a:rPr lang="en-US" sz="2400" dirty="0"/>
              <a:t> start --</a:t>
            </a:r>
            <a:r>
              <a:rPr lang="en-US" sz="2400" dirty="0" err="1"/>
              <a:t>docker-env</a:t>
            </a:r>
            <a:r>
              <a:rPr lang="en-US" sz="2400" dirty="0"/>
              <a:t> HTTP_PROXY=http://10.144.1.10:8080  --</a:t>
            </a:r>
            <a:r>
              <a:rPr lang="en-US" sz="2400" dirty="0" err="1"/>
              <a:t>docker-env</a:t>
            </a:r>
            <a:r>
              <a:rPr lang="en-US" sz="2400" dirty="0"/>
              <a:t> HTTPS_PROXY=https://10.144.1.10:8080 --disk-size=25g</a:t>
            </a:r>
            <a:endParaRPr lang="en-US" sz="2400" dirty="0"/>
          </a:p>
        </p:txBody>
      </p:sp>
      <p:sp>
        <p:nvSpPr>
          <p:cNvPr id="6" name="TextBox 5"/>
          <p:cNvSpPr txBox="1"/>
          <p:nvPr/>
        </p:nvSpPr>
        <p:spPr>
          <a:xfrm>
            <a:off x="1522413" y="3645024"/>
            <a:ext cx="9036498" cy="830997"/>
          </a:xfrm>
          <a:prstGeom prst="rect">
            <a:avLst/>
          </a:prstGeom>
          <a:solidFill>
            <a:srgbClr val="424242"/>
          </a:solidFill>
        </p:spPr>
        <p:txBody>
          <a:bodyPr wrap="square" rtlCol="0">
            <a:spAutoFit/>
          </a:bodyPr>
          <a:lstStyle/>
          <a:p>
            <a:r>
              <a:rPr lang="en-US" sz="2400" dirty="0" smtClean="0">
                <a:solidFill>
                  <a:srgbClr val="00B050"/>
                </a:solidFill>
              </a:rPr>
              <a:t>$ </a:t>
            </a:r>
            <a:r>
              <a:rPr lang="en-US" sz="2400" dirty="0" err="1" smtClean="0"/>
              <a:t>kubectl</a:t>
            </a:r>
            <a:r>
              <a:rPr lang="en-US" sz="2400" dirty="0" smtClean="0"/>
              <a:t> </a:t>
            </a:r>
            <a:r>
              <a:rPr lang="en-US" sz="2400" dirty="0"/>
              <a:t>apply -f </a:t>
            </a:r>
            <a:r>
              <a:rPr lang="en-US" sz="2400" dirty="0" err="1"/>
              <a:t>kube</a:t>
            </a:r>
            <a:r>
              <a:rPr lang="en-US" sz="2400" dirty="0"/>
              <a:t>/</a:t>
            </a:r>
            <a:r>
              <a:rPr lang="en-US" sz="2400" dirty="0" err="1" smtClean="0"/>
              <a:t>es</a:t>
            </a:r>
            <a:r>
              <a:rPr lang="en-US" sz="2400" dirty="0" smtClean="0"/>
              <a:t>/</a:t>
            </a:r>
            <a:r>
              <a:rPr lang="en-US" sz="2400" dirty="0" err="1" smtClean="0"/>
              <a:t>es-namespace.yaml</a:t>
            </a:r>
            <a:endParaRPr lang="en-US" sz="2400" dirty="0"/>
          </a:p>
          <a:p>
            <a:r>
              <a:rPr lang="en-US" sz="2400" dirty="0">
                <a:solidFill>
                  <a:srgbClr val="00B050"/>
                </a:solidFill>
              </a:rPr>
              <a:t>$ </a:t>
            </a:r>
            <a:r>
              <a:rPr lang="en-US" sz="2400" dirty="0" err="1" smtClean="0"/>
              <a:t>kubectl</a:t>
            </a:r>
            <a:r>
              <a:rPr lang="en-US" sz="2400" dirty="0" smtClean="0"/>
              <a:t> </a:t>
            </a:r>
            <a:r>
              <a:rPr lang="en-US" sz="2400" dirty="0"/>
              <a:t>apply -f </a:t>
            </a:r>
            <a:r>
              <a:rPr lang="en-US" sz="2400" dirty="0" err="1"/>
              <a:t>kube</a:t>
            </a:r>
            <a:r>
              <a:rPr lang="en-US" sz="2400" dirty="0"/>
              <a:t>/</a:t>
            </a:r>
            <a:r>
              <a:rPr lang="en-US" sz="2400" dirty="0" err="1" smtClean="0"/>
              <a:t>es</a:t>
            </a:r>
            <a:endParaRPr lang="en-US" sz="2400" dirty="0"/>
          </a:p>
        </p:txBody>
      </p:sp>
      <p:sp>
        <p:nvSpPr>
          <p:cNvPr id="7" name="TextBox 6"/>
          <p:cNvSpPr txBox="1"/>
          <p:nvPr/>
        </p:nvSpPr>
        <p:spPr>
          <a:xfrm>
            <a:off x="1522413" y="5265311"/>
            <a:ext cx="9036498" cy="830997"/>
          </a:xfrm>
          <a:prstGeom prst="rect">
            <a:avLst/>
          </a:prstGeom>
          <a:solidFill>
            <a:srgbClr val="424242"/>
          </a:solidFill>
        </p:spPr>
        <p:txBody>
          <a:bodyPr wrap="square" rtlCol="0">
            <a:spAutoFit/>
          </a:bodyPr>
          <a:lstStyle/>
          <a:p>
            <a:r>
              <a:rPr lang="en-US" sz="2400" dirty="0" smtClean="0">
                <a:solidFill>
                  <a:srgbClr val="00B050"/>
                </a:solidFill>
              </a:rPr>
              <a:t>$ </a:t>
            </a:r>
            <a:r>
              <a:rPr lang="en-US" sz="2400" dirty="0" err="1"/>
              <a:t>kubectl</a:t>
            </a:r>
            <a:r>
              <a:rPr lang="en-US" sz="2400" dirty="0"/>
              <a:t> apply -f </a:t>
            </a:r>
            <a:r>
              <a:rPr lang="en-US" sz="2400" dirty="0" err="1" smtClean="0"/>
              <a:t>kube</a:t>
            </a:r>
            <a:r>
              <a:rPr lang="en-US" sz="2400" dirty="0" smtClean="0"/>
              <a:t>/</a:t>
            </a:r>
            <a:r>
              <a:rPr lang="en-US" sz="2400" dirty="0" err="1" smtClean="0"/>
              <a:t>nats</a:t>
            </a:r>
            <a:r>
              <a:rPr lang="en-US" sz="2400" dirty="0" smtClean="0"/>
              <a:t>/</a:t>
            </a:r>
            <a:r>
              <a:rPr lang="en-US" sz="2400" dirty="0" err="1" smtClean="0"/>
              <a:t>nats-operator.yaml</a:t>
            </a:r>
            <a:endParaRPr lang="en-US" sz="2400" dirty="0"/>
          </a:p>
          <a:p>
            <a:r>
              <a:rPr lang="en-US" sz="2400" dirty="0">
                <a:solidFill>
                  <a:srgbClr val="00B050"/>
                </a:solidFill>
              </a:rPr>
              <a:t>$</a:t>
            </a:r>
            <a:r>
              <a:rPr lang="en-US" sz="2400" dirty="0" smtClean="0"/>
              <a:t> </a:t>
            </a:r>
            <a:r>
              <a:rPr lang="en-US" sz="2400" dirty="0" err="1"/>
              <a:t>kubectl</a:t>
            </a:r>
            <a:r>
              <a:rPr lang="en-US" sz="2400" dirty="0"/>
              <a:t> apply -f </a:t>
            </a:r>
            <a:r>
              <a:rPr lang="en-US" sz="2400" dirty="0" err="1"/>
              <a:t>kube</a:t>
            </a:r>
            <a:r>
              <a:rPr lang="en-US" sz="2400" dirty="0"/>
              <a:t>/</a:t>
            </a:r>
            <a:r>
              <a:rPr lang="en-US" sz="2400" dirty="0" err="1" smtClean="0"/>
              <a:t>nats</a:t>
            </a:r>
            <a:r>
              <a:rPr lang="en-US" sz="2400" dirty="0" smtClean="0"/>
              <a:t>/</a:t>
            </a:r>
            <a:r>
              <a:rPr lang="en-US" sz="2400" dirty="0" err="1" smtClean="0"/>
              <a:t>deployment.yaml</a:t>
            </a:r>
            <a:endParaRPr lang="en-US" sz="2400" dirty="0"/>
          </a:p>
        </p:txBody>
      </p:sp>
    </p:spTree>
    <p:extLst>
      <p:ext uri="{BB962C8B-B14F-4D97-AF65-F5344CB8AC3E}">
        <p14:creationId xmlns:p14="http://schemas.microsoft.com/office/powerpoint/2010/main" val="87688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deployment</a:t>
            </a:r>
            <a:endParaRPr lang="en-US" dirty="0"/>
          </a:p>
        </p:txBody>
      </p:sp>
      <p:sp>
        <p:nvSpPr>
          <p:cNvPr id="3" name="Content Placeholder 2"/>
          <p:cNvSpPr>
            <a:spLocks noGrp="1"/>
          </p:cNvSpPr>
          <p:nvPr>
            <p:ph idx="1"/>
          </p:nvPr>
        </p:nvSpPr>
        <p:spPr>
          <a:xfrm>
            <a:off x="1522413" y="1484784"/>
            <a:ext cx="9134391" cy="5112567"/>
          </a:xfrm>
        </p:spPr>
        <p:txBody>
          <a:bodyPr>
            <a:normAutofit/>
          </a:bodyPr>
          <a:lstStyle/>
          <a:p>
            <a:r>
              <a:rPr lang="en-US" sz="2000" dirty="0" smtClean="0"/>
              <a:t>Indexer:</a:t>
            </a:r>
          </a:p>
          <a:p>
            <a:endParaRPr lang="en-US" sz="2000" dirty="0"/>
          </a:p>
          <a:p>
            <a:endParaRPr lang="en-US" sz="2000" dirty="0" smtClean="0"/>
          </a:p>
          <a:p>
            <a:r>
              <a:rPr lang="en-US" sz="2000" dirty="0" smtClean="0"/>
              <a:t>UI:</a:t>
            </a:r>
          </a:p>
          <a:p>
            <a:endParaRPr lang="en-US" sz="2000" dirty="0"/>
          </a:p>
          <a:p>
            <a:endParaRPr lang="en-US" sz="2000" dirty="0" smtClean="0"/>
          </a:p>
          <a:p>
            <a:r>
              <a:rPr lang="en-US" sz="2000" dirty="0" smtClean="0"/>
              <a:t>Server:</a:t>
            </a:r>
          </a:p>
          <a:p>
            <a:endParaRPr lang="en-US" sz="2000" dirty="0"/>
          </a:p>
        </p:txBody>
      </p:sp>
      <p:sp>
        <p:nvSpPr>
          <p:cNvPr id="5" name="TextBox 4"/>
          <p:cNvSpPr txBox="1"/>
          <p:nvPr/>
        </p:nvSpPr>
        <p:spPr>
          <a:xfrm>
            <a:off x="1488544" y="1882514"/>
            <a:ext cx="9036498" cy="830997"/>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apply -f </a:t>
            </a:r>
            <a:r>
              <a:rPr lang="en-US" sz="2400" dirty="0" err="1" smtClean="0"/>
              <a:t>kube</a:t>
            </a:r>
            <a:r>
              <a:rPr lang="en-US" sz="2400" dirty="0" smtClean="0"/>
              <a:t>/indexer/</a:t>
            </a:r>
            <a:r>
              <a:rPr lang="en-US" sz="2400" dirty="0" err="1" smtClean="0"/>
              <a:t>indexer.dep.yaml</a:t>
            </a:r>
            <a:endParaRPr lang="en-US" sz="2400" dirty="0" smtClean="0"/>
          </a:p>
          <a:p>
            <a:r>
              <a:rPr lang="en-US" sz="2400" dirty="0" smtClean="0">
                <a:solidFill>
                  <a:srgbClr val="00B050"/>
                </a:solidFill>
              </a:rPr>
              <a:t>$ </a:t>
            </a:r>
            <a:r>
              <a:rPr lang="en-US" sz="2400" dirty="0" err="1"/>
              <a:t>kubectl</a:t>
            </a:r>
            <a:r>
              <a:rPr lang="en-US" sz="2400" dirty="0"/>
              <a:t> apply -f </a:t>
            </a:r>
            <a:r>
              <a:rPr lang="en-US" sz="2400" dirty="0" err="1"/>
              <a:t>kube</a:t>
            </a:r>
            <a:r>
              <a:rPr lang="en-US" sz="2400" dirty="0"/>
              <a:t>/</a:t>
            </a:r>
            <a:r>
              <a:rPr lang="en-US" sz="2400" dirty="0" smtClean="0"/>
              <a:t>indexer/</a:t>
            </a:r>
            <a:r>
              <a:rPr lang="en-US" sz="2400" dirty="0" err="1" smtClean="0"/>
              <a:t>indexer.svc.yaml</a:t>
            </a:r>
            <a:endParaRPr lang="en-US" sz="2400" dirty="0"/>
          </a:p>
        </p:txBody>
      </p:sp>
      <p:sp>
        <p:nvSpPr>
          <p:cNvPr id="6" name="TextBox 5"/>
          <p:cNvSpPr txBox="1"/>
          <p:nvPr/>
        </p:nvSpPr>
        <p:spPr>
          <a:xfrm>
            <a:off x="1488544" y="3327264"/>
            <a:ext cx="9036498" cy="830997"/>
          </a:xfrm>
          <a:prstGeom prst="rect">
            <a:avLst/>
          </a:prstGeom>
          <a:solidFill>
            <a:srgbClr val="424242"/>
          </a:solidFill>
        </p:spPr>
        <p:txBody>
          <a:bodyPr wrap="square" rtlCol="0">
            <a:spAutoFit/>
          </a:bodyPr>
          <a:lstStyle/>
          <a:p>
            <a:r>
              <a:rPr lang="en-US" sz="2400" dirty="0" smtClean="0">
                <a:solidFill>
                  <a:srgbClr val="00B050"/>
                </a:solidFill>
              </a:rPr>
              <a:t>$ </a:t>
            </a:r>
            <a:r>
              <a:rPr lang="en-US" sz="2400" dirty="0" err="1" smtClean="0"/>
              <a:t>kubectl</a:t>
            </a:r>
            <a:r>
              <a:rPr lang="en-US" sz="2400" dirty="0" smtClean="0"/>
              <a:t> </a:t>
            </a:r>
            <a:r>
              <a:rPr lang="en-US" sz="2400" dirty="0"/>
              <a:t>apply -f </a:t>
            </a:r>
            <a:r>
              <a:rPr lang="en-US" sz="2400" dirty="0" err="1"/>
              <a:t>kube</a:t>
            </a:r>
            <a:r>
              <a:rPr lang="en-US" sz="2400" dirty="0"/>
              <a:t>/</a:t>
            </a:r>
            <a:r>
              <a:rPr lang="en-US" sz="2400" dirty="0" err="1" smtClean="0"/>
              <a:t>ui</a:t>
            </a:r>
            <a:r>
              <a:rPr lang="en-US" sz="2400" dirty="0" smtClean="0"/>
              <a:t>/</a:t>
            </a:r>
            <a:r>
              <a:rPr lang="en-US" sz="2400" dirty="0" err="1" smtClean="0"/>
              <a:t>ui.dep.yaml</a:t>
            </a:r>
            <a:endParaRPr lang="en-US" sz="2400" dirty="0" smtClean="0"/>
          </a:p>
          <a:p>
            <a:r>
              <a:rPr lang="en-US" sz="2400" dirty="0" smtClean="0">
                <a:solidFill>
                  <a:srgbClr val="00B050"/>
                </a:solidFill>
              </a:rPr>
              <a:t>$ </a:t>
            </a:r>
            <a:r>
              <a:rPr lang="en-US" sz="2400" dirty="0" err="1"/>
              <a:t>kubectl</a:t>
            </a:r>
            <a:r>
              <a:rPr lang="en-US" sz="2400" dirty="0"/>
              <a:t> apply -f </a:t>
            </a:r>
            <a:r>
              <a:rPr lang="en-US" sz="2400" dirty="0" err="1"/>
              <a:t>kube</a:t>
            </a:r>
            <a:r>
              <a:rPr lang="en-US" sz="2400" dirty="0"/>
              <a:t>/</a:t>
            </a:r>
            <a:r>
              <a:rPr lang="en-US" sz="2400" dirty="0" err="1" smtClean="0"/>
              <a:t>ui</a:t>
            </a:r>
            <a:r>
              <a:rPr lang="en-US" sz="2400" dirty="0" smtClean="0"/>
              <a:t>/</a:t>
            </a:r>
            <a:r>
              <a:rPr lang="en-US" sz="2400" dirty="0" err="1" smtClean="0"/>
              <a:t>ui.svc.yaml</a:t>
            </a:r>
            <a:endParaRPr lang="en-US" sz="2400" dirty="0"/>
          </a:p>
        </p:txBody>
      </p:sp>
      <p:sp>
        <p:nvSpPr>
          <p:cNvPr id="7" name="TextBox 6"/>
          <p:cNvSpPr txBox="1"/>
          <p:nvPr/>
        </p:nvSpPr>
        <p:spPr>
          <a:xfrm>
            <a:off x="1488544" y="4869160"/>
            <a:ext cx="9036498" cy="830997"/>
          </a:xfrm>
          <a:prstGeom prst="rect">
            <a:avLst/>
          </a:prstGeom>
          <a:solidFill>
            <a:srgbClr val="424242"/>
          </a:solidFill>
        </p:spPr>
        <p:txBody>
          <a:bodyPr wrap="square" rtlCol="0">
            <a:spAutoFit/>
          </a:bodyPr>
          <a:lstStyle/>
          <a:p>
            <a:r>
              <a:rPr lang="en-US" sz="2400" dirty="0" smtClean="0">
                <a:solidFill>
                  <a:srgbClr val="00B050"/>
                </a:solidFill>
              </a:rPr>
              <a:t>$ </a:t>
            </a:r>
            <a:r>
              <a:rPr lang="en-US" sz="2400" dirty="0" err="1"/>
              <a:t>kubectl</a:t>
            </a:r>
            <a:r>
              <a:rPr lang="en-US" sz="2400" dirty="0"/>
              <a:t> apply -f </a:t>
            </a:r>
            <a:r>
              <a:rPr lang="en-US" sz="2400" dirty="0" err="1"/>
              <a:t>kube</a:t>
            </a:r>
            <a:r>
              <a:rPr lang="en-US" sz="2400" dirty="0"/>
              <a:t>/</a:t>
            </a:r>
            <a:r>
              <a:rPr lang="en-US" sz="2400" dirty="0" smtClean="0"/>
              <a:t>server/</a:t>
            </a:r>
            <a:r>
              <a:rPr lang="en-US" sz="2400" dirty="0" err="1" smtClean="0"/>
              <a:t>server.dep.yaml</a:t>
            </a:r>
            <a:endParaRPr lang="en-US" sz="2400" dirty="0" smtClean="0"/>
          </a:p>
          <a:p>
            <a:r>
              <a:rPr lang="en-US" sz="2400" dirty="0" smtClean="0">
                <a:solidFill>
                  <a:srgbClr val="00B050"/>
                </a:solidFill>
              </a:rPr>
              <a:t>$</a:t>
            </a:r>
            <a:r>
              <a:rPr lang="en-US" sz="2400" dirty="0"/>
              <a:t> </a:t>
            </a:r>
            <a:r>
              <a:rPr lang="en-US" sz="2400" dirty="0" err="1"/>
              <a:t>kubectl</a:t>
            </a:r>
            <a:r>
              <a:rPr lang="en-US" sz="2400" dirty="0"/>
              <a:t> apply -f </a:t>
            </a:r>
            <a:r>
              <a:rPr lang="en-US" sz="2400" dirty="0" err="1"/>
              <a:t>kube</a:t>
            </a:r>
            <a:r>
              <a:rPr lang="en-US" sz="2400" dirty="0"/>
              <a:t>/</a:t>
            </a:r>
            <a:r>
              <a:rPr lang="en-US" sz="2400" dirty="0" smtClean="0"/>
              <a:t>server/</a:t>
            </a:r>
            <a:r>
              <a:rPr lang="en-US" sz="2400" dirty="0" err="1" smtClean="0"/>
              <a:t>server.svc.yaml</a:t>
            </a:r>
            <a:endParaRPr lang="en-US" sz="2400" dirty="0"/>
          </a:p>
        </p:txBody>
      </p:sp>
    </p:spTree>
    <p:extLst>
      <p:ext uri="{BB962C8B-B14F-4D97-AF65-F5344CB8AC3E}">
        <p14:creationId xmlns:p14="http://schemas.microsoft.com/office/powerpoint/2010/main" val="45870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175792"/>
          </a:xfrm>
        </p:spPr>
        <p:txBody>
          <a:bodyPr/>
          <a:lstStyle/>
          <a:p>
            <a:r>
              <a:rPr lang="en-US" b="1" dirty="0" err="1"/>
              <a:t>Whoami</a:t>
            </a:r>
            <a:endParaRPr lang="en-US" b="1" dirty="0"/>
          </a:p>
        </p:txBody>
      </p:sp>
      <p:sp>
        <p:nvSpPr>
          <p:cNvPr id="14" name="Content Placeholder 13"/>
          <p:cNvSpPr>
            <a:spLocks noGrp="1"/>
          </p:cNvSpPr>
          <p:nvPr>
            <p:ph idx="1"/>
          </p:nvPr>
        </p:nvSpPr>
        <p:spPr>
          <a:xfrm>
            <a:off x="1522413" y="1556792"/>
            <a:ext cx="9134391" cy="4896544"/>
          </a:xfrm>
        </p:spPr>
        <p:txBody>
          <a:bodyPr>
            <a:noAutofit/>
          </a:bodyPr>
          <a:lstStyle/>
          <a:p>
            <a:pPr marL="0" indent="0">
              <a:buNone/>
            </a:pPr>
            <a:r>
              <a:rPr lang="en-US" sz="2800" dirty="0" smtClean="0"/>
              <a:t>Mateusz </a:t>
            </a:r>
            <a:r>
              <a:rPr lang="en-US" sz="2800" dirty="0" err="1"/>
              <a:t>Dymiński</a:t>
            </a:r>
            <a:r>
              <a:rPr lang="en-US" sz="2800" dirty="0"/>
              <a:t>	</a:t>
            </a:r>
          </a:p>
          <a:p>
            <a:r>
              <a:rPr lang="en-US" sz="2800" dirty="0" smtClean="0"/>
              <a:t>Software Developer at Nokia</a:t>
            </a:r>
          </a:p>
          <a:p>
            <a:r>
              <a:rPr lang="en-US" sz="2800" dirty="0" smtClean="0"/>
              <a:t>8+ </a:t>
            </a:r>
            <a:r>
              <a:rPr lang="en-US" sz="2800" dirty="0" err="1"/>
              <a:t>exp</a:t>
            </a:r>
            <a:r>
              <a:rPr lang="en-US" sz="2800" dirty="0"/>
              <a:t> with Java</a:t>
            </a:r>
          </a:p>
          <a:p>
            <a:r>
              <a:rPr lang="en-US" sz="2800" dirty="0" smtClean="0"/>
              <a:t>4+ </a:t>
            </a:r>
            <a:r>
              <a:rPr lang="en-US" sz="2800" dirty="0" err="1"/>
              <a:t>exp</a:t>
            </a:r>
            <a:r>
              <a:rPr lang="en-US" sz="2800" dirty="0"/>
              <a:t> with Go</a:t>
            </a:r>
          </a:p>
          <a:p>
            <a:r>
              <a:rPr lang="en-US" sz="2800" dirty="0"/>
              <a:t>One of the organizer </a:t>
            </a:r>
            <a:r>
              <a:rPr lang="en-US" sz="2800" dirty="0">
                <a:hlinkClick r:id="rId2"/>
              </a:rPr>
              <a:t>GoWroc - Golang Wroclaw Meetup</a:t>
            </a:r>
            <a:endParaRPr lang="en-US" sz="2800" dirty="0"/>
          </a:p>
          <a:p>
            <a:r>
              <a:rPr lang="en-US" sz="2800" dirty="0" err="1"/>
              <a:t>Github</a:t>
            </a:r>
            <a:r>
              <a:rPr lang="en-US" sz="2800" dirty="0"/>
              <a:t>: </a:t>
            </a:r>
            <a:r>
              <a:rPr lang="en-US" sz="2800" dirty="0">
                <a:hlinkClick r:id="rId3"/>
              </a:rPr>
              <a:t>github.com/mateuszdyminski</a:t>
            </a:r>
            <a:endParaRPr lang="en-US" sz="2800" dirty="0"/>
          </a:p>
          <a:p>
            <a:r>
              <a:rPr lang="en-US" sz="2800" dirty="0"/>
              <a:t>Twitter: </a:t>
            </a:r>
            <a:r>
              <a:rPr lang="en-US" sz="2800" dirty="0">
                <a:hlinkClick r:id="rId4"/>
              </a:rPr>
              <a:t>@m_dyminski</a:t>
            </a:r>
            <a:endParaRPr lang="en-US" sz="2800" dirty="0"/>
          </a:p>
          <a:p>
            <a:r>
              <a:rPr lang="en-US" sz="2800" dirty="0"/>
              <a:t>LinkedIn: </a:t>
            </a:r>
            <a:r>
              <a:rPr lang="en-US" sz="2800" dirty="0">
                <a:hlinkClick r:id="rId5"/>
              </a:rPr>
              <a:t>linkedin.com/in/mdyminski</a:t>
            </a:r>
            <a:endParaRPr lang="en-US" sz="28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deployment</a:t>
            </a:r>
            <a:endParaRPr lang="en-US" dirty="0"/>
          </a:p>
        </p:txBody>
      </p:sp>
      <p:sp>
        <p:nvSpPr>
          <p:cNvPr id="3" name="Content Placeholder 2"/>
          <p:cNvSpPr>
            <a:spLocks noGrp="1"/>
          </p:cNvSpPr>
          <p:nvPr>
            <p:ph idx="1"/>
          </p:nvPr>
        </p:nvSpPr>
        <p:spPr>
          <a:xfrm>
            <a:off x="1522413" y="1772816"/>
            <a:ext cx="9134391" cy="4824535"/>
          </a:xfrm>
        </p:spPr>
        <p:txBody>
          <a:bodyPr>
            <a:normAutofit/>
          </a:bodyPr>
          <a:lstStyle/>
          <a:p>
            <a:r>
              <a:rPr lang="en-US" sz="2800" dirty="0" smtClean="0"/>
              <a:t>Open:</a:t>
            </a:r>
          </a:p>
          <a:p>
            <a:endParaRPr lang="en-US" sz="2800" dirty="0" smtClean="0"/>
          </a:p>
          <a:p>
            <a:endParaRPr lang="en-US" sz="2800" dirty="0"/>
          </a:p>
          <a:p>
            <a:r>
              <a:rPr lang="en-US" sz="2800" dirty="0" smtClean="0"/>
              <a:t>To start whole pipeline:</a:t>
            </a:r>
          </a:p>
          <a:p>
            <a:endParaRPr lang="en-US" sz="2800" dirty="0"/>
          </a:p>
          <a:p>
            <a:endParaRPr lang="en-US" sz="2800" dirty="0" smtClean="0"/>
          </a:p>
          <a:p>
            <a:endParaRPr lang="en-US" sz="2800" dirty="0"/>
          </a:p>
        </p:txBody>
      </p:sp>
      <p:sp>
        <p:nvSpPr>
          <p:cNvPr id="5" name="TextBox 4"/>
          <p:cNvSpPr txBox="1"/>
          <p:nvPr/>
        </p:nvSpPr>
        <p:spPr>
          <a:xfrm>
            <a:off x="1521756" y="4185083"/>
            <a:ext cx="9036498"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apply -f </a:t>
            </a:r>
            <a:r>
              <a:rPr lang="en-US" sz="2400" dirty="0" err="1" smtClean="0"/>
              <a:t>kube</a:t>
            </a:r>
            <a:r>
              <a:rPr lang="en-US" sz="2400" dirty="0" smtClean="0"/>
              <a:t>/ingress/</a:t>
            </a:r>
            <a:r>
              <a:rPr lang="en-US" sz="2400" dirty="0" err="1" smtClean="0"/>
              <a:t>ingress.job.yaml</a:t>
            </a:r>
            <a:endParaRPr lang="en-US" sz="2400" dirty="0" smtClean="0"/>
          </a:p>
        </p:txBody>
      </p:sp>
      <p:sp>
        <p:nvSpPr>
          <p:cNvPr id="8" name="TextBox 7"/>
          <p:cNvSpPr txBox="1"/>
          <p:nvPr/>
        </p:nvSpPr>
        <p:spPr>
          <a:xfrm>
            <a:off x="1521756" y="2355266"/>
            <a:ext cx="9036498" cy="461665"/>
          </a:xfrm>
          <a:prstGeom prst="rect">
            <a:avLst/>
          </a:prstGeom>
          <a:solidFill>
            <a:srgbClr val="424242"/>
          </a:solidFill>
        </p:spPr>
        <p:txBody>
          <a:bodyPr wrap="square" rtlCol="0">
            <a:spAutoFit/>
          </a:bodyPr>
          <a:lstStyle/>
          <a:p>
            <a:r>
              <a:rPr lang="en-US" sz="2400" dirty="0" smtClean="0">
                <a:solidFill>
                  <a:srgbClr val="00B050"/>
                </a:solidFill>
              </a:rPr>
              <a:t>http://192.168.99.100:32222</a:t>
            </a:r>
            <a:endParaRPr lang="en-US" sz="2400" dirty="0" smtClean="0"/>
          </a:p>
        </p:txBody>
      </p:sp>
    </p:spTree>
    <p:extLst>
      <p:ext uri="{BB962C8B-B14F-4D97-AF65-F5344CB8AC3E}">
        <p14:creationId xmlns:p14="http://schemas.microsoft.com/office/powerpoint/2010/main" val="173877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smtClean="0"/>
              <a:t>Let’s scale up our Demo App!</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925" y="404664"/>
            <a:ext cx="9144001" cy="1175792"/>
          </a:xfrm>
        </p:spPr>
        <p:txBody>
          <a:bodyPr/>
          <a:lstStyle/>
          <a:p>
            <a:r>
              <a:rPr lang="en-US" dirty="0"/>
              <a:t>Horizontal Pod </a:t>
            </a:r>
            <a:r>
              <a:rPr lang="en-US" dirty="0" err="1"/>
              <a:t>Autoscaler</a:t>
            </a:r>
            <a:endParaRPr lang="en-US" dirty="0"/>
          </a:p>
        </p:txBody>
      </p:sp>
      <p:sp>
        <p:nvSpPr>
          <p:cNvPr id="7" name="Content Placeholder 2"/>
          <p:cNvSpPr>
            <a:spLocks noGrp="1"/>
          </p:cNvSpPr>
          <p:nvPr>
            <p:ph idx="1"/>
          </p:nvPr>
        </p:nvSpPr>
        <p:spPr>
          <a:xfrm>
            <a:off x="1557908" y="1772816"/>
            <a:ext cx="9134391" cy="4824535"/>
          </a:xfrm>
        </p:spPr>
        <p:txBody>
          <a:bodyPr>
            <a:normAutofit/>
          </a:bodyPr>
          <a:lstStyle/>
          <a:p>
            <a:r>
              <a:rPr lang="en-US" sz="2800" dirty="0"/>
              <a:t>The Horizontal Pod </a:t>
            </a:r>
            <a:r>
              <a:rPr lang="en-US" sz="2800" dirty="0" err="1"/>
              <a:t>Autoscaler</a:t>
            </a:r>
            <a:r>
              <a:rPr lang="en-US" sz="2800" dirty="0"/>
              <a:t> feature was first introduced in Kubernetes v1.1 and has evolved a lot since then. </a:t>
            </a:r>
            <a:endParaRPr lang="en-US" sz="2800" dirty="0" smtClean="0"/>
          </a:p>
          <a:p>
            <a:r>
              <a:rPr lang="en-US" sz="2800" dirty="0" smtClean="0"/>
              <a:t>Version </a:t>
            </a:r>
            <a:r>
              <a:rPr lang="en-US" sz="2800" dirty="0"/>
              <a:t>1 of the HPA scaled pods based on observed CPU utilization and later on based on memory usage. </a:t>
            </a:r>
            <a:endParaRPr lang="en-US" sz="2800" dirty="0" smtClean="0"/>
          </a:p>
          <a:p>
            <a:r>
              <a:rPr lang="en-US" sz="2800" dirty="0" smtClean="0"/>
              <a:t>In </a:t>
            </a:r>
            <a:r>
              <a:rPr lang="en-US" sz="2800" dirty="0"/>
              <a:t>Kubernetes 1.6 a new API Custom Metrics API was introduced that enables HPA access to arbitrary metrics. </a:t>
            </a:r>
            <a:endParaRPr lang="en-US" sz="2800" dirty="0"/>
          </a:p>
        </p:txBody>
      </p:sp>
    </p:spTree>
    <p:extLst>
      <p:ext uri="{BB962C8B-B14F-4D97-AF65-F5344CB8AC3E}">
        <p14:creationId xmlns:p14="http://schemas.microsoft.com/office/powerpoint/2010/main" val="145203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32656"/>
            <a:ext cx="9144001" cy="599728"/>
          </a:xfrm>
        </p:spPr>
        <p:txBody>
          <a:bodyPr/>
          <a:lstStyle/>
          <a:p>
            <a:r>
              <a:rPr lang="en-US" dirty="0"/>
              <a:t>Horizontal Pod </a:t>
            </a:r>
            <a:r>
              <a:rPr lang="en-US" dirty="0" err="1"/>
              <a:t>Autoscaler</a:t>
            </a:r>
            <a:endParaRPr lang="en-US" dirty="0"/>
          </a:p>
        </p:txBody>
      </p:sp>
      <p:sp>
        <p:nvSpPr>
          <p:cNvPr id="7" name="Content Placeholder 2"/>
          <p:cNvSpPr>
            <a:spLocks noGrp="1"/>
          </p:cNvSpPr>
          <p:nvPr>
            <p:ph idx="1"/>
          </p:nvPr>
        </p:nvSpPr>
        <p:spPr>
          <a:xfrm>
            <a:off x="405780" y="932384"/>
            <a:ext cx="11449271" cy="5664967"/>
          </a:xfrm>
        </p:spPr>
        <p:txBody>
          <a:bodyPr>
            <a:normAutofit/>
          </a:bodyPr>
          <a:lstStyle/>
          <a:p>
            <a:r>
              <a:rPr lang="en-US" sz="2800" dirty="0"/>
              <a:t>The Horizontal Pod </a:t>
            </a:r>
            <a:r>
              <a:rPr lang="en-US" sz="2800" dirty="0" err="1"/>
              <a:t>Autoscaler</a:t>
            </a:r>
            <a:r>
              <a:rPr lang="en-US" sz="2800" dirty="0"/>
              <a:t> is implemented as a control loop that periodically queries the Resource Metrics API for core metrics like CPU/memory and the Custom Metrics API for application-specific metrics.</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028" y="2132856"/>
            <a:ext cx="6624736" cy="4617336"/>
          </a:xfrm>
          <a:prstGeom prst="rect">
            <a:avLst/>
          </a:prstGeom>
        </p:spPr>
      </p:pic>
    </p:spTree>
    <p:extLst>
      <p:ext uri="{BB962C8B-B14F-4D97-AF65-F5344CB8AC3E}">
        <p14:creationId xmlns:p14="http://schemas.microsoft.com/office/powerpoint/2010/main" val="118532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671736"/>
          </a:xfrm>
        </p:spPr>
        <p:txBody>
          <a:bodyPr/>
          <a:lstStyle/>
          <a:p>
            <a:r>
              <a:rPr lang="en-US" b="1" dirty="0"/>
              <a:t>Setting up the Metrics </a:t>
            </a:r>
            <a:r>
              <a:rPr lang="en-US" b="1" dirty="0" smtClean="0"/>
              <a:t>Server</a:t>
            </a:r>
            <a:endParaRPr lang="en-US" dirty="0"/>
          </a:p>
        </p:txBody>
      </p:sp>
      <p:sp>
        <p:nvSpPr>
          <p:cNvPr id="7" name="Content Placeholder 2"/>
          <p:cNvSpPr>
            <a:spLocks noGrp="1"/>
          </p:cNvSpPr>
          <p:nvPr>
            <p:ph idx="1"/>
          </p:nvPr>
        </p:nvSpPr>
        <p:spPr>
          <a:xfrm>
            <a:off x="405781" y="1268760"/>
            <a:ext cx="11377263" cy="5328591"/>
          </a:xfrm>
        </p:spPr>
        <p:txBody>
          <a:bodyPr>
            <a:normAutofit/>
          </a:bodyPr>
          <a:lstStyle/>
          <a:p>
            <a:r>
              <a:rPr lang="en-US" sz="2800" dirty="0"/>
              <a:t>The Kubernetes </a:t>
            </a:r>
            <a:r>
              <a:rPr lang="en-US" sz="2800" dirty="0">
                <a:hlinkClick r:id="rId2"/>
              </a:rPr>
              <a:t>Metrics Server</a:t>
            </a:r>
            <a:r>
              <a:rPr lang="en-US" sz="2800" dirty="0"/>
              <a:t> is a cluster-wide aggregator of resource usage data and is the successor of </a:t>
            </a:r>
            <a:r>
              <a:rPr lang="en-US" sz="2800" dirty="0">
                <a:hlinkClick r:id="rId3"/>
              </a:rPr>
              <a:t>Heapster</a:t>
            </a:r>
            <a:r>
              <a:rPr lang="en-US" sz="2800" dirty="0"/>
              <a:t>. The metrics server collects CPU and memory usage for nodes and pods by pooling data from the </a:t>
            </a:r>
            <a:r>
              <a:rPr lang="en-US" sz="2800" dirty="0" err="1"/>
              <a:t>kubernetes.summary_api</a:t>
            </a:r>
            <a:r>
              <a:rPr lang="en-US" sz="2800" dirty="0"/>
              <a:t>. The summary API is a memory-efficient API for passing data from </a:t>
            </a:r>
            <a:r>
              <a:rPr lang="en-US" sz="2800" dirty="0" err="1"/>
              <a:t>Kubelet</a:t>
            </a:r>
            <a:r>
              <a:rPr lang="en-US" sz="2800" dirty="0"/>
              <a:t>/</a:t>
            </a:r>
            <a:r>
              <a:rPr lang="en-US" sz="2800" dirty="0" err="1"/>
              <a:t>cAdvisor</a:t>
            </a:r>
            <a:r>
              <a:rPr lang="en-US" sz="2800" dirty="0"/>
              <a:t> to the metrics server.</a:t>
            </a:r>
            <a:endParaRPr lang="en-US" sz="2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681" y="3294854"/>
            <a:ext cx="3197859" cy="3550087"/>
          </a:xfrm>
          <a:prstGeom prst="rect">
            <a:avLst/>
          </a:prstGeom>
        </p:spPr>
      </p:pic>
    </p:spTree>
    <p:extLst>
      <p:ext uri="{BB962C8B-B14F-4D97-AF65-F5344CB8AC3E}">
        <p14:creationId xmlns:p14="http://schemas.microsoft.com/office/powerpoint/2010/main" val="148544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671736"/>
          </a:xfrm>
        </p:spPr>
        <p:txBody>
          <a:bodyPr/>
          <a:lstStyle/>
          <a:p>
            <a:r>
              <a:rPr lang="en-US" b="1" dirty="0"/>
              <a:t>Setting up the Metrics </a:t>
            </a:r>
            <a:r>
              <a:rPr lang="en-US" b="1" dirty="0" smtClean="0"/>
              <a:t>Server</a:t>
            </a:r>
            <a:endParaRPr lang="en-US" dirty="0"/>
          </a:p>
        </p:txBody>
      </p:sp>
      <p:sp>
        <p:nvSpPr>
          <p:cNvPr id="7" name="Content Placeholder 2"/>
          <p:cNvSpPr>
            <a:spLocks noGrp="1"/>
          </p:cNvSpPr>
          <p:nvPr>
            <p:ph idx="1"/>
          </p:nvPr>
        </p:nvSpPr>
        <p:spPr>
          <a:xfrm>
            <a:off x="405781" y="1484784"/>
            <a:ext cx="11377263" cy="5256583"/>
          </a:xfrm>
        </p:spPr>
        <p:txBody>
          <a:bodyPr>
            <a:normAutofit/>
          </a:bodyPr>
          <a:lstStyle/>
          <a:p>
            <a:r>
              <a:rPr lang="en-US" sz="2800" dirty="0"/>
              <a:t>Deploy the Metrics Server in the </a:t>
            </a:r>
            <a:r>
              <a:rPr lang="en-US" sz="2800" dirty="0" err="1"/>
              <a:t>kube</a:t>
            </a:r>
            <a:r>
              <a:rPr lang="en-US" sz="2800" dirty="0"/>
              <a:t>-system namespace:</a:t>
            </a:r>
          </a:p>
          <a:p>
            <a:endParaRPr lang="en-US" sz="2800" dirty="0" smtClean="0"/>
          </a:p>
          <a:p>
            <a:r>
              <a:rPr lang="en-US" sz="2800" dirty="0" smtClean="0"/>
              <a:t>After </a:t>
            </a:r>
            <a:r>
              <a:rPr lang="en-US" sz="2800" dirty="0"/>
              <a:t>one minute the metric-server starts reporting CPU and memory usage for nodes and pods.</a:t>
            </a:r>
          </a:p>
          <a:p>
            <a:r>
              <a:rPr lang="en-US" sz="2800" dirty="0"/>
              <a:t>View nodes metrics:</a:t>
            </a:r>
          </a:p>
          <a:p>
            <a:endParaRPr lang="en-US" sz="2800" dirty="0" smtClean="0"/>
          </a:p>
          <a:p>
            <a:r>
              <a:rPr lang="en-US" sz="2800" dirty="0" smtClean="0"/>
              <a:t>View </a:t>
            </a:r>
            <a:r>
              <a:rPr lang="en-US" sz="2800" dirty="0"/>
              <a:t>pods metrics:</a:t>
            </a:r>
          </a:p>
          <a:p>
            <a:endParaRPr lang="en-US" sz="2800" dirty="0"/>
          </a:p>
        </p:txBody>
      </p:sp>
      <p:sp>
        <p:nvSpPr>
          <p:cNvPr id="5" name="TextBox 4"/>
          <p:cNvSpPr txBox="1"/>
          <p:nvPr/>
        </p:nvSpPr>
        <p:spPr>
          <a:xfrm>
            <a:off x="405781" y="1916832"/>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create -f </a:t>
            </a:r>
            <a:r>
              <a:rPr lang="en-US" sz="2400" dirty="0" err="1" smtClean="0"/>
              <a:t>kube</a:t>
            </a:r>
            <a:r>
              <a:rPr lang="en-US" sz="2400" dirty="0" smtClean="0"/>
              <a:t>/metrics-server</a:t>
            </a:r>
          </a:p>
        </p:txBody>
      </p:sp>
      <p:sp>
        <p:nvSpPr>
          <p:cNvPr id="6" name="TextBox 5"/>
          <p:cNvSpPr txBox="1"/>
          <p:nvPr/>
        </p:nvSpPr>
        <p:spPr>
          <a:xfrm>
            <a:off x="405780" y="4221088"/>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get --raw </a:t>
            </a:r>
            <a:r>
              <a:rPr lang="en-US" sz="2400" dirty="0"/>
              <a:t>"/</a:t>
            </a:r>
            <a:r>
              <a:rPr lang="en-US" sz="2400" dirty="0" err="1"/>
              <a:t>apis</a:t>
            </a:r>
            <a:r>
              <a:rPr lang="en-US" sz="2400" dirty="0"/>
              <a:t>/metrics.k8s.io/v1beta1/nodes"</a:t>
            </a:r>
            <a:r>
              <a:rPr lang="en-US" sz="2400" dirty="0"/>
              <a:t> </a:t>
            </a:r>
            <a:r>
              <a:rPr lang="en-US" sz="2400" dirty="0"/>
              <a:t>|</a:t>
            </a:r>
            <a:r>
              <a:rPr lang="en-US" sz="2400" dirty="0"/>
              <a:t> </a:t>
            </a:r>
            <a:r>
              <a:rPr lang="en-US" sz="2400" dirty="0" err="1"/>
              <a:t>jq</a:t>
            </a:r>
            <a:r>
              <a:rPr lang="en-US" sz="2400" dirty="0"/>
              <a:t> </a:t>
            </a:r>
            <a:r>
              <a:rPr lang="en-US" sz="2400" dirty="0"/>
              <a:t>.</a:t>
            </a:r>
            <a:endParaRPr lang="en-US" sz="2400" dirty="0" smtClean="0"/>
          </a:p>
        </p:txBody>
      </p:sp>
      <p:sp>
        <p:nvSpPr>
          <p:cNvPr id="8" name="TextBox 7"/>
          <p:cNvSpPr txBox="1"/>
          <p:nvPr/>
        </p:nvSpPr>
        <p:spPr>
          <a:xfrm>
            <a:off x="405780" y="5402833"/>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get --raw </a:t>
            </a:r>
            <a:r>
              <a:rPr lang="en-US" sz="2400" dirty="0"/>
              <a:t>"/</a:t>
            </a:r>
            <a:r>
              <a:rPr lang="en-US" sz="2400" dirty="0" err="1"/>
              <a:t>apis</a:t>
            </a:r>
            <a:r>
              <a:rPr lang="en-US" sz="2400" dirty="0"/>
              <a:t>/metrics.k8s.io/v1beta1/pods"</a:t>
            </a:r>
            <a:r>
              <a:rPr lang="en-US" sz="2400" dirty="0"/>
              <a:t> </a:t>
            </a:r>
            <a:r>
              <a:rPr lang="en-US" sz="2400" dirty="0"/>
              <a:t>|</a:t>
            </a:r>
            <a:r>
              <a:rPr lang="en-US" sz="2400" dirty="0"/>
              <a:t> </a:t>
            </a:r>
            <a:r>
              <a:rPr lang="en-US" sz="2400" dirty="0" err="1"/>
              <a:t>jq</a:t>
            </a:r>
            <a:r>
              <a:rPr lang="en-US" sz="2400" dirty="0"/>
              <a:t> </a:t>
            </a:r>
            <a:r>
              <a:rPr lang="en-US" sz="2400" dirty="0"/>
              <a:t>.</a:t>
            </a:r>
            <a:endParaRPr lang="en-US" sz="2400" dirty="0" smtClean="0"/>
          </a:p>
        </p:txBody>
      </p:sp>
    </p:spTree>
    <p:extLst>
      <p:ext uri="{BB962C8B-B14F-4D97-AF65-F5344CB8AC3E}">
        <p14:creationId xmlns:p14="http://schemas.microsoft.com/office/powerpoint/2010/main" val="146244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a:t>Auto Scaling based on CPU and memory usage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59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scaling</a:t>
            </a:r>
            <a:endParaRPr lang="en-US" dirty="0"/>
          </a:p>
        </p:txBody>
      </p:sp>
      <p:sp>
        <p:nvSpPr>
          <p:cNvPr id="3" name="Content Placeholder 2"/>
          <p:cNvSpPr>
            <a:spLocks noGrp="1"/>
          </p:cNvSpPr>
          <p:nvPr>
            <p:ph idx="1"/>
          </p:nvPr>
        </p:nvSpPr>
        <p:spPr>
          <a:xfrm>
            <a:off x="1522413" y="1772816"/>
            <a:ext cx="9134391" cy="4824535"/>
          </a:xfrm>
        </p:spPr>
        <p:txBody>
          <a:bodyPr>
            <a:normAutofit/>
          </a:bodyPr>
          <a:lstStyle/>
          <a:p>
            <a:r>
              <a:rPr lang="en-US" sz="2800" dirty="0" smtClean="0"/>
              <a:t>Easiest:</a:t>
            </a:r>
          </a:p>
          <a:p>
            <a:endParaRPr lang="en-US" sz="2800" dirty="0" smtClean="0"/>
          </a:p>
          <a:p>
            <a:endParaRPr lang="en-US" sz="2800" dirty="0"/>
          </a:p>
          <a:p>
            <a:endParaRPr lang="en-US" sz="2800" dirty="0"/>
          </a:p>
          <a:p>
            <a:endParaRPr lang="en-US" sz="2800" dirty="0" smtClean="0"/>
          </a:p>
          <a:p>
            <a:endParaRPr lang="en-US" sz="2800" dirty="0"/>
          </a:p>
        </p:txBody>
      </p:sp>
      <p:sp>
        <p:nvSpPr>
          <p:cNvPr id="8" name="TextBox 7"/>
          <p:cNvSpPr txBox="1"/>
          <p:nvPr/>
        </p:nvSpPr>
        <p:spPr>
          <a:xfrm>
            <a:off x="1521756" y="2355266"/>
            <a:ext cx="9036498" cy="830997"/>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t>
            </a:r>
            <a:r>
              <a:rPr lang="en-US" sz="2400" dirty="0" err="1"/>
              <a:t>autoscale</a:t>
            </a:r>
            <a:r>
              <a:rPr lang="en-US" sz="2400" dirty="0"/>
              <a:t> deployment indexer --</a:t>
            </a:r>
            <a:r>
              <a:rPr lang="en-US" sz="2400" dirty="0" err="1"/>
              <a:t>cpu</a:t>
            </a:r>
            <a:r>
              <a:rPr lang="en-US" sz="2400" dirty="0"/>
              <a:t>-percent=50 --min=1 --max=3</a:t>
            </a:r>
            <a:endParaRPr lang="en-US" sz="2400" dirty="0" smtClean="0"/>
          </a:p>
        </p:txBody>
      </p:sp>
    </p:spTree>
    <p:extLst>
      <p:ext uri="{BB962C8B-B14F-4D97-AF65-F5344CB8AC3E}">
        <p14:creationId xmlns:p14="http://schemas.microsoft.com/office/powerpoint/2010/main" val="40200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scaling</a:t>
            </a:r>
            <a:endParaRPr lang="en-US" dirty="0"/>
          </a:p>
        </p:txBody>
      </p:sp>
      <p:sp>
        <p:nvSpPr>
          <p:cNvPr id="8" name="TextBox 7"/>
          <p:cNvSpPr txBox="1"/>
          <p:nvPr/>
        </p:nvSpPr>
        <p:spPr>
          <a:xfrm>
            <a:off x="1197868" y="1268760"/>
            <a:ext cx="8749120" cy="5509200"/>
          </a:xfrm>
          <a:prstGeom prst="rect">
            <a:avLst/>
          </a:prstGeom>
          <a:solidFill>
            <a:srgbClr val="424242"/>
          </a:solidFill>
        </p:spPr>
        <p:txBody>
          <a:bodyPr wrap="square" rtlCol="0">
            <a:spAutoFit/>
          </a:bodyPr>
          <a:lstStyle/>
          <a:p>
            <a:r>
              <a:rPr lang="en-US" sz="1600" dirty="0">
                <a:solidFill>
                  <a:srgbClr val="D4D4D4"/>
                </a:solidFill>
                <a:latin typeface="Menlo" charset="0"/>
              </a:rPr>
              <a:t>---</a:t>
            </a:r>
          </a:p>
          <a:p>
            <a:r>
              <a:rPr lang="en-US" sz="1600" dirty="0" err="1">
                <a:solidFill>
                  <a:srgbClr val="569CD6"/>
                </a:solidFill>
                <a:latin typeface="Menlo" charset="0"/>
              </a:rPr>
              <a:t>apiVersion</a:t>
            </a:r>
            <a:r>
              <a:rPr lang="en-US" sz="1600" dirty="0">
                <a:solidFill>
                  <a:srgbClr val="D4D4D4"/>
                </a:solidFill>
                <a:latin typeface="Menlo" charset="0"/>
              </a:rPr>
              <a:t>: </a:t>
            </a:r>
            <a:r>
              <a:rPr lang="en-US" sz="1600" dirty="0" err="1">
                <a:solidFill>
                  <a:srgbClr val="CE9178"/>
                </a:solidFill>
                <a:latin typeface="Menlo" charset="0"/>
              </a:rPr>
              <a:t>autoscaling</a:t>
            </a:r>
            <a:r>
              <a:rPr lang="en-US" sz="1600" dirty="0">
                <a:solidFill>
                  <a:srgbClr val="CE9178"/>
                </a:solidFill>
                <a:latin typeface="Menlo" charset="0"/>
              </a:rPr>
              <a:t>/v2beta1</a:t>
            </a:r>
            <a:endParaRPr lang="en-US" sz="1600" dirty="0">
              <a:solidFill>
                <a:srgbClr val="D4D4D4"/>
              </a:solidFill>
              <a:latin typeface="Menlo" charset="0"/>
            </a:endParaRPr>
          </a:p>
          <a:p>
            <a:r>
              <a:rPr lang="en-US" sz="1600" dirty="0">
                <a:solidFill>
                  <a:srgbClr val="569CD6"/>
                </a:solidFill>
                <a:latin typeface="Menlo" charset="0"/>
              </a:rPr>
              <a:t>kind</a:t>
            </a:r>
            <a:r>
              <a:rPr lang="en-US" sz="1600" dirty="0">
                <a:solidFill>
                  <a:srgbClr val="D4D4D4"/>
                </a:solidFill>
                <a:latin typeface="Menlo" charset="0"/>
              </a:rPr>
              <a:t>: </a:t>
            </a:r>
            <a:r>
              <a:rPr lang="en-US" sz="1600" dirty="0" err="1">
                <a:solidFill>
                  <a:srgbClr val="CE9178"/>
                </a:solidFill>
                <a:latin typeface="Menlo" charset="0"/>
              </a:rPr>
              <a:t>HorizontalPodAutoscaler</a:t>
            </a:r>
            <a:endParaRPr lang="en-US" sz="1600" dirty="0">
              <a:solidFill>
                <a:srgbClr val="D4D4D4"/>
              </a:solidFill>
              <a:latin typeface="Menlo" charset="0"/>
            </a:endParaRPr>
          </a:p>
          <a:p>
            <a:r>
              <a:rPr lang="en-US" sz="1600" dirty="0">
                <a:solidFill>
                  <a:srgbClr val="569CD6"/>
                </a:solidFill>
                <a:latin typeface="Menlo" charset="0"/>
              </a:rPr>
              <a:t>metadata</a:t>
            </a:r>
            <a:r>
              <a:rPr lang="en-US" sz="1600" dirty="0">
                <a:solidFill>
                  <a:srgbClr val="D4D4D4"/>
                </a:solidFill>
                <a:latin typeface="Menlo" charset="0"/>
              </a:rPr>
              <a:t>:</a:t>
            </a:r>
          </a:p>
          <a:p>
            <a:r>
              <a:rPr lang="en-US" sz="1600" dirty="0" smtClean="0">
                <a:solidFill>
                  <a:srgbClr val="569CD6"/>
                </a:solidFill>
                <a:latin typeface="Menlo" charset="0"/>
              </a:rPr>
              <a:t>  name</a:t>
            </a:r>
            <a:r>
              <a:rPr lang="en-US" sz="1600" dirty="0">
                <a:solidFill>
                  <a:srgbClr val="D4D4D4"/>
                </a:solidFill>
                <a:latin typeface="Menlo" charset="0"/>
              </a:rPr>
              <a:t>: </a:t>
            </a:r>
            <a:r>
              <a:rPr lang="en-US" sz="1600" dirty="0">
                <a:solidFill>
                  <a:srgbClr val="CE9178"/>
                </a:solidFill>
                <a:latin typeface="Menlo" charset="0"/>
              </a:rPr>
              <a:t>indexer</a:t>
            </a:r>
            <a:endParaRPr lang="en-US" sz="1600" dirty="0">
              <a:solidFill>
                <a:srgbClr val="D4D4D4"/>
              </a:solidFill>
              <a:latin typeface="Menlo" charset="0"/>
            </a:endParaRPr>
          </a:p>
          <a:p>
            <a:r>
              <a:rPr lang="en-US" sz="1600" dirty="0" smtClean="0">
                <a:solidFill>
                  <a:srgbClr val="569CD6"/>
                </a:solidFill>
                <a:latin typeface="Menlo" charset="0"/>
              </a:rPr>
              <a:t>spec</a:t>
            </a:r>
            <a:r>
              <a:rPr lang="en-US" sz="1600" dirty="0" smtClean="0">
                <a:solidFill>
                  <a:srgbClr val="D4D4D4"/>
                </a:solidFill>
                <a:latin typeface="Menlo" charset="0"/>
              </a:rPr>
              <a:t>:</a:t>
            </a:r>
          </a:p>
          <a:p>
            <a:r>
              <a:rPr lang="en-US" sz="1600" dirty="0" smtClean="0">
                <a:solidFill>
                  <a:srgbClr val="569CD6"/>
                </a:solidFill>
                <a:latin typeface="Menlo" charset="0"/>
              </a:rPr>
              <a:t>  </a:t>
            </a:r>
            <a:r>
              <a:rPr lang="en-US" sz="1600" dirty="0" err="1" smtClean="0">
                <a:solidFill>
                  <a:srgbClr val="569CD6"/>
                </a:solidFill>
                <a:latin typeface="Menlo" charset="0"/>
              </a:rPr>
              <a:t>scaleTargetRef</a:t>
            </a:r>
            <a:r>
              <a:rPr lang="en-US" sz="1600" dirty="0">
                <a:solidFill>
                  <a:srgbClr val="D4D4D4"/>
                </a:solidFill>
                <a:latin typeface="Menlo" charset="0"/>
              </a:rPr>
              <a:t>:</a:t>
            </a:r>
          </a:p>
          <a:p>
            <a:r>
              <a:rPr lang="en-US" sz="1600" dirty="0" smtClean="0">
                <a:solidFill>
                  <a:srgbClr val="569CD6"/>
                </a:solidFill>
                <a:latin typeface="Menlo" charset="0"/>
              </a:rPr>
              <a:t>    </a:t>
            </a:r>
            <a:r>
              <a:rPr lang="en-US" sz="1600" dirty="0" err="1" smtClean="0">
                <a:solidFill>
                  <a:srgbClr val="569CD6"/>
                </a:solidFill>
                <a:latin typeface="Menlo" charset="0"/>
              </a:rPr>
              <a:t>apiVersion</a:t>
            </a:r>
            <a:r>
              <a:rPr lang="en-US" sz="1600" dirty="0">
                <a:solidFill>
                  <a:srgbClr val="D4D4D4"/>
                </a:solidFill>
                <a:latin typeface="Menlo" charset="0"/>
              </a:rPr>
              <a:t>: </a:t>
            </a:r>
            <a:r>
              <a:rPr lang="en-US" sz="1600" dirty="0">
                <a:solidFill>
                  <a:srgbClr val="CE9178"/>
                </a:solidFill>
                <a:latin typeface="Menlo" charset="0"/>
              </a:rPr>
              <a:t>extensions/v1beta1</a:t>
            </a:r>
            <a:endParaRPr lang="en-US" sz="1600" dirty="0">
              <a:solidFill>
                <a:srgbClr val="D4D4D4"/>
              </a:solidFill>
              <a:latin typeface="Menlo" charset="0"/>
            </a:endParaRPr>
          </a:p>
          <a:p>
            <a:r>
              <a:rPr lang="en-US" sz="1600" dirty="0" smtClean="0">
                <a:solidFill>
                  <a:srgbClr val="569CD6"/>
                </a:solidFill>
                <a:latin typeface="Menlo" charset="0"/>
              </a:rPr>
              <a:t>    kind</a:t>
            </a:r>
            <a:r>
              <a:rPr lang="en-US" sz="1600" dirty="0">
                <a:solidFill>
                  <a:srgbClr val="D4D4D4"/>
                </a:solidFill>
                <a:latin typeface="Menlo" charset="0"/>
              </a:rPr>
              <a:t>: </a:t>
            </a:r>
            <a:r>
              <a:rPr lang="en-US" sz="1600" dirty="0">
                <a:solidFill>
                  <a:srgbClr val="CE9178"/>
                </a:solidFill>
                <a:latin typeface="Menlo" charset="0"/>
              </a:rPr>
              <a:t>Deployment</a:t>
            </a:r>
            <a:endParaRPr lang="en-US" sz="1600" dirty="0">
              <a:solidFill>
                <a:srgbClr val="D4D4D4"/>
              </a:solidFill>
              <a:latin typeface="Menlo" charset="0"/>
            </a:endParaRPr>
          </a:p>
          <a:p>
            <a:r>
              <a:rPr lang="en-US" sz="1600" dirty="0" smtClean="0">
                <a:solidFill>
                  <a:srgbClr val="569CD6"/>
                </a:solidFill>
                <a:latin typeface="Menlo" charset="0"/>
              </a:rPr>
              <a:t>    name</a:t>
            </a:r>
            <a:r>
              <a:rPr lang="en-US" sz="1600" dirty="0">
                <a:solidFill>
                  <a:srgbClr val="D4D4D4"/>
                </a:solidFill>
                <a:latin typeface="Menlo" charset="0"/>
              </a:rPr>
              <a:t>: </a:t>
            </a:r>
            <a:r>
              <a:rPr lang="en-US" sz="1600" dirty="0">
                <a:solidFill>
                  <a:srgbClr val="CE9178"/>
                </a:solidFill>
                <a:latin typeface="Menlo" charset="0"/>
              </a:rPr>
              <a:t>indexer</a:t>
            </a:r>
            <a:endParaRPr lang="en-US" sz="1600" dirty="0">
              <a:solidFill>
                <a:srgbClr val="D4D4D4"/>
              </a:solidFill>
              <a:latin typeface="Menlo" charset="0"/>
            </a:endParaRPr>
          </a:p>
          <a:p>
            <a:r>
              <a:rPr lang="en-US" sz="1600" dirty="0" smtClean="0">
                <a:solidFill>
                  <a:srgbClr val="569CD6"/>
                </a:solidFill>
                <a:latin typeface="Menlo" charset="0"/>
              </a:rPr>
              <a:t>  </a:t>
            </a:r>
            <a:r>
              <a:rPr lang="en-US" sz="1600" dirty="0" err="1" smtClean="0">
                <a:solidFill>
                  <a:srgbClr val="569CD6"/>
                </a:solidFill>
                <a:latin typeface="Menlo" charset="0"/>
              </a:rPr>
              <a:t>minReplicas</a:t>
            </a:r>
            <a:r>
              <a:rPr lang="en-US" sz="1600" dirty="0">
                <a:solidFill>
                  <a:srgbClr val="D4D4D4"/>
                </a:solidFill>
                <a:latin typeface="Menlo" charset="0"/>
              </a:rPr>
              <a:t>: </a:t>
            </a:r>
            <a:r>
              <a:rPr lang="en-US" sz="1600" dirty="0">
                <a:solidFill>
                  <a:srgbClr val="B5CEA8"/>
                </a:solidFill>
                <a:latin typeface="Menlo" charset="0"/>
              </a:rPr>
              <a:t>1</a:t>
            </a:r>
            <a:endParaRPr lang="en-US" sz="1600" dirty="0">
              <a:solidFill>
                <a:srgbClr val="D4D4D4"/>
              </a:solidFill>
              <a:latin typeface="Menlo" charset="0"/>
            </a:endParaRPr>
          </a:p>
          <a:p>
            <a:r>
              <a:rPr lang="en-US" sz="1600" dirty="0" smtClean="0">
                <a:solidFill>
                  <a:srgbClr val="569CD6"/>
                </a:solidFill>
                <a:latin typeface="Menlo" charset="0"/>
              </a:rPr>
              <a:t>  </a:t>
            </a:r>
            <a:r>
              <a:rPr lang="en-US" sz="1600" dirty="0" err="1" smtClean="0">
                <a:solidFill>
                  <a:srgbClr val="569CD6"/>
                </a:solidFill>
                <a:latin typeface="Menlo" charset="0"/>
              </a:rPr>
              <a:t>maxReplicas</a:t>
            </a:r>
            <a:r>
              <a:rPr lang="en-US" sz="1600" dirty="0">
                <a:solidFill>
                  <a:srgbClr val="D4D4D4"/>
                </a:solidFill>
                <a:latin typeface="Menlo" charset="0"/>
              </a:rPr>
              <a:t>: </a:t>
            </a:r>
            <a:r>
              <a:rPr lang="en-US" sz="1600" dirty="0" smtClean="0">
                <a:solidFill>
                  <a:srgbClr val="B5CEA8"/>
                </a:solidFill>
                <a:latin typeface="Menlo" charset="0"/>
              </a:rPr>
              <a:t>3</a:t>
            </a:r>
            <a:endParaRPr lang="en-US" sz="1600" dirty="0">
              <a:solidFill>
                <a:srgbClr val="D4D4D4"/>
              </a:solidFill>
              <a:latin typeface="Menlo" charset="0"/>
            </a:endParaRPr>
          </a:p>
          <a:p>
            <a:r>
              <a:rPr lang="en-US" sz="1600" dirty="0" smtClean="0">
                <a:solidFill>
                  <a:srgbClr val="569CD6"/>
                </a:solidFill>
                <a:latin typeface="Menlo" charset="0"/>
              </a:rPr>
              <a:t>  metrics</a:t>
            </a:r>
            <a:r>
              <a:rPr lang="en-US" sz="1600" dirty="0">
                <a:solidFill>
                  <a:srgbClr val="D4D4D4"/>
                </a:solidFill>
                <a:latin typeface="Menlo" charset="0"/>
              </a:rPr>
              <a:t>:</a:t>
            </a:r>
          </a:p>
          <a:p>
            <a:r>
              <a:rPr lang="en-US" sz="1600" dirty="0" smtClean="0">
                <a:solidFill>
                  <a:srgbClr val="D4D4D4"/>
                </a:solidFill>
                <a:latin typeface="Menlo" charset="0"/>
              </a:rPr>
              <a:t>  - </a:t>
            </a:r>
            <a:r>
              <a:rPr lang="en-US" sz="1600" dirty="0">
                <a:solidFill>
                  <a:srgbClr val="569CD6"/>
                </a:solidFill>
                <a:latin typeface="Menlo" charset="0"/>
              </a:rPr>
              <a:t>type</a:t>
            </a:r>
            <a:r>
              <a:rPr lang="en-US" sz="1600" dirty="0">
                <a:solidFill>
                  <a:srgbClr val="D4D4D4"/>
                </a:solidFill>
                <a:latin typeface="Menlo" charset="0"/>
              </a:rPr>
              <a:t>: </a:t>
            </a:r>
            <a:r>
              <a:rPr lang="en-US" sz="1600" dirty="0">
                <a:solidFill>
                  <a:srgbClr val="CE9178"/>
                </a:solidFill>
                <a:latin typeface="Menlo" charset="0"/>
              </a:rPr>
              <a:t>Resource</a:t>
            </a:r>
            <a:endParaRPr lang="en-US" sz="1600" dirty="0">
              <a:solidFill>
                <a:srgbClr val="D4D4D4"/>
              </a:solidFill>
              <a:latin typeface="Menlo" charset="0"/>
            </a:endParaRPr>
          </a:p>
          <a:p>
            <a:r>
              <a:rPr lang="en-US" sz="1600" dirty="0" smtClean="0">
                <a:solidFill>
                  <a:srgbClr val="569CD6"/>
                </a:solidFill>
                <a:latin typeface="Menlo" charset="0"/>
              </a:rPr>
              <a:t>    resource</a:t>
            </a:r>
            <a:r>
              <a:rPr lang="en-US" sz="1600" dirty="0">
                <a:solidFill>
                  <a:srgbClr val="D4D4D4"/>
                </a:solidFill>
                <a:latin typeface="Menlo" charset="0"/>
              </a:rPr>
              <a:t>:</a:t>
            </a:r>
          </a:p>
          <a:p>
            <a:r>
              <a:rPr lang="en-US" sz="1600" dirty="0" smtClean="0">
                <a:solidFill>
                  <a:srgbClr val="569CD6"/>
                </a:solidFill>
                <a:latin typeface="Menlo" charset="0"/>
              </a:rPr>
              <a:t>      name</a:t>
            </a:r>
            <a:r>
              <a:rPr lang="en-US" sz="1600" dirty="0">
                <a:solidFill>
                  <a:srgbClr val="D4D4D4"/>
                </a:solidFill>
                <a:latin typeface="Menlo" charset="0"/>
              </a:rPr>
              <a:t>: </a:t>
            </a:r>
            <a:r>
              <a:rPr lang="en-US" sz="1600" dirty="0" err="1">
                <a:solidFill>
                  <a:srgbClr val="CE9178"/>
                </a:solidFill>
                <a:latin typeface="Menlo" charset="0"/>
              </a:rPr>
              <a:t>cpu</a:t>
            </a:r>
            <a:endParaRPr lang="en-US" sz="1600" dirty="0">
              <a:solidFill>
                <a:srgbClr val="D4D4D4"/>
              </a:solidFill>
              <a:latin typeface="Menlo" charset="0"/>
            </a:endParaRPr>
          </a:p>
          <a:p>
            <a:r>
              <a:rPr lang="en-US" sz="1600" dirty="0" smtClean="0">
                <a:solidFill>
                  <a:srgbClr val="569CD6"/>
                </a:solidFill>
                <a:latin typeface="Menlo" charset="0"/>
              </a:rPr>
              <a:t>      </a:t>
            </a:r>
            <a:r>
              <a:rPr lang="en-US" sz="1600" dirty="0" err="1" smtClean="0">
                <a:solidFill>
                  <a:srgbClr val="569CD6"/>
                </a:solidFill>
                <a:latin typeface="Menlo" charset="0"/>
              </a:rPr>
              <a:t>targetAverageUtilization</a:t>
            </a:r>
            <a:r>
              <a:rPr lang="en-US" sz="1600" dirty="0">
                <a:solidFill>
                  <a:srgbClr val="D4D4D4"/>
                </a:solidFill>
                <a:latin typeface="Menlo" charset="0"/>
              </a:rPr>
              <a:t>: </a:t>
            </a:r>
            <a:r>
              <a:rPr lang="en-US" sz="1600" dirty="0" smtClean="0">
                <a:solidFill>
                  <a:srgbClr val="B5CEA8"/>
                </a:solidFill>
                <a:latin typeface="Menlo" charset="0"/>
              </a:rPr>
              <a:t>50</a:t>
            </a:r>
            <a:endParaRPr lang="en-US" sz="1600" dirty="0">
              <a:solidFill>
                <a:srgbClr val="D4D4D4"/>
              </a:solidFill>
              <a:latin typeface="Menlo" charset="0"/>
            </a:endParaRPr>
          </a:p>
          <a:p>
            <a:r>
              <a:rPr lang="en-US" sz="1600" dirty="0" smtClean="0">
                <a:solidFill>
                  <a:srgbClr val="D4D4D4"/>
                </a:solidFill>
                <a:latin typeface="Menlo" charset="0"/>
              </a:rPr>
              <a:t>  - </a:t>
            </a:r>
            <a:r>
              <a:rPr lang="en-US" sz="1600" dirty="0">
                <a:solidFill>
                  <a:srgbClr val="569CD6"/>
                </a:solidFill>
                <a:latin typeface="Menlo" charset="0"/>
              </a:rPr>
              <a:t>type</a:t>
            </a:r>
            <a:r>
              <a:rPr lang="en-US" sz="1600" dirty="0">
                <a:solidFill>
                  <a:srgbClr val="D4D4D4"/>
                </a:solidFill>
                <a:latin typeface="Menlo" charset="0"/>
              </a:rPr>
              <a:t>: </a:t>
            </a:r>
            <a:r>
              <a:rPr lang="en-US" sz="1600" dirty="0">
                <a:solidFill>
                  <a:srgbClr val="CE9178"/>
                </a:solidFill>
                <a:latin typeface="Menlo" charset="0"/>
              </a:rPr>
              <a:t>Resource</a:t>
            </a:r>
            <a:endParaRPr lang="en-US" sz="1600" dirty="0">
              <a:solidFill>
                <a:srgbClr val="D4D4D4"/>
              </a:solidFill>
              <a:latin typeface="Menlo" charset="0"/>
            </a:endParaRPr>
          </a:p>
          <a:p>
            <a:r>
              <a:rPr lang="en-US" sz="1600" dirty="0" smtClean="0">
                <a:solidFill>
                  <a:srgbClr val="569CD6"/>
                </a:solidFill>
                <a:latin typeface="Menlo" charset="0"/>
              </a:rPr>
              <a:t>    resource</a:t>
            </a:r>
            <a:r>
              <a:rPr lang="en-US" sz="1600" dirty="0">
                <a:solidFill>
                  <a:srgbClr val="D4D4D4"/>
                </a:solidFill>
                <a:latin typeface="Menlo" charset="0"/>
              </a:rPr>
              <a:t>:</a:t>
            </a:r>
          </a:p>
          <a:p>
            <a:r>
              <a:rPr lang="en-US" sz="1600" dirty="0" smtClean="0">
                <a:solidFill>
                  <a:srgbClr val="569CD6"/>
                </a:solidFill>
                <a:latin typeface="Menlo" charset="0"/>
              </a:rPr>
              <a:t>      name</a:t>
            </a:r>
            <a:r>
              <a:rPr lang="en-US" sz="1600" dirty="0">
                <a:solidFill>
                  <a:srgbClr val="D4D4D4"/>
                </a:solidFill>
                <a:latin typeface="Menlo" charset="0"/>
              </a:rPr>
              <a:t>: </a:t>
            </a:r>
            <a:r>
              <a:rPr lang="en-US" sz="1600" dirty="0">
                <a:solidFill>
                  <a:srgbClr val="CE9178"/>
                </a:solidFill>
                <a:latin typeface="Menlo" charset="0"/>
              </a:rPr>
              <a:t>memory</a:t>
            </a:r>
            <a:endParaRPr lang="en-US" sz="1600" dirty="0">
              <a:solidFill>
                <a:srgbClr val="D4D4D4"/>
              </a:solidFill>
              <a:latin typeface="Menlo" charset="0"/>
            </a:endParaRPr>
          </a:p>
          <a:p>
            <a:r>
              <a:rPr lang="en-US" sz="1600" dirty="0" smtClean="0">
                <a:solidFill>
                  <a:srgbClr val="569CD6"/>
                </a:solidFill>
                <a:latin typeface="Menlo" charset="0"/>
              </a:rPr>
              <a:t>      </a:t>
            </a:r>
            <a:r>
              <a:rPr lang="en-US" sz="1600" dirty="0" err="1" smtClean="0">
                <a:solidFill>
                  <a:srgbClr val="569CD6"/>
                </a:solidFill>
                <a:latin typeface="Menlo" charset="0"/>
              </a:rPr>
              <a:t>targetAverageValue</a:t>
            </a:r>
            <a:r>
              <a:rPr lang="en-US" sz="1600" dirty="0">
                <a:solidFill>
                  <a:srgbClr val="D4D4D4"/>
                </a:solidFill>
                <a:latin typeface="Menlo" charset="0"/>
              </a:rPr>
              <a:t>: </a:t>
            </a:r>
            <a:r>
              <a:rPr lang="en-US" sz="1600" dirty="0">
                <a:solidFill>
                  <a:srgbClr val="CE9178"/>
                </a:solidFill>
                <a:latin typeface="Menlo" charset="0"/>
              </a:rPr>
              <a:t>200Mi</a:t>
            </a:r>
            <a:endParaRPr lang="en-US" sz="1600" dirty="0">
              <a:solidFill>
                <a:srgbClr val="D4D4D4"/>
              </a:solidFill>
              <a:latin typeface="Menlo" charset="0"/>
            </a:endParaRPr>
          </a:p>
          <a:p>
            <a:endParaRPr lang="en-US" sz="1600" dirty="0" smtClean="0"/>
          </a:p>
        </p:txBody>
      </p:sp>
    </p:spTree>
    <p:extLst>
      <p:ext uri="{BB962C8B-B14F-4D97-AF65-F5344CB8AC3E}">
        <p14:creationId xmlns:p14="http://schemas.microsoft.com/office/powerpoint/2010/main" val="9804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r>
              <a:rPr lang="pl-PL" dirty="0" smtClean="0"/>
              <a:t>Demo Application - </a:t>
            </a:r>
            <a:r>
              <a:rPr lang="pl-PL" dirty="0" err="1" smtClean="0"/>
              <a:t>scaling</a:t>
            </a:r>
            <a:endParaRPr lang="en-US" dirty="0"/>
          </a:p>
        </p:txBody>
      </p:sp>
      <p:sp>
        <p:nvSpPr>
          <p:cNvPr id="3" name="Content Placeholder 2"/>
          <p:cNvSpPr>
            <a:spLocks noGrp="1"/>
          </p:cNvSpPr>
          <p:nvPr>
            <p:ph idx="1"/>
          </p:nvPr>
        </p:nvSpPr>
        <p:spPr>
          <a:xfrm>
            <a:off x="1125861" y="1772816"/>
            <a:ext cx="10081120" cy="4824535"/>
          </a:xfrm>
        </p:spPr>
        <p:txBody>
          <a:bodyPr>
            <a:normAutofit/>
          </a:bodyPr>
          <a:lstStyle/>
          <a:p>
            <a:r>
              <a:rPr lang="en-US" dirty="0"/>
              <a:t>Create the HPA</a:t>
            </a:r>
            <a:r>
              <a:rPr lang="en-US" dirty="0" smtClean="0"/>
              <a:t>:</a:t>
            </a:r>
          </a:p>
          <a:p>
            <a:endParaRPr lang="en-US" dirty="0" smtClean="0"/>
          </a:p>
          <a:p>
            <a:endParaRPr lang="en-US" dirty="0" smtClean="0"/>
          </a:p>
          <a:p>
            <a:r>
              <a:rPr lang="en-US" dirty="0" smtClean="0"/>
              <a:t>HPA </a:t>
            </a:r>
            <a:r>
              <a:rPr lang="en-US" dirty="0"/>
              <a:t>controller contacts the metrics server and </a:t>
            </a:r>
            <a:r>
              <a:rPr lang="en-US" dirty="0" smtClean="0"/>
              <a:t>fetches </a:t>
            </a:r>
            <a:r>
              <a:rPr lang="en-US" dirty="0"/>
              <a:t>the CPU and </a:t>
            </a:r>
            <a:r>
              <a:rPr lang="en-US" dirty="0" smtClean="0"/>
              <a:t>memory:</a:t>
            </a:r>
            <a:endParaRPr lang="en-US" dirty="0"/>
          </a:p>
          <a:p>
            <a:endParaRPr lang="en-US" dirty="0" smtClean="0"/>
          </a:p>
          <a:p>
            <a:endParaRPr lang="en-US" dirty="0"/>
          </a:p>
        </p:txBody>
      </p:sp>
      <p:sp>
        <p:nvSpPr>
          <p:cNvPr id="8" name="TextBox 7"/>
          <p:cNvSpPr txBox="1"/>
          <p:nvPr/>
        </p:nvSpPr>
        <p:spPr>
          <a:xfrm>
            <a:off x="1125861" y="2204864"/>
            <a:ext cx="10081120"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create -f </a:t>
            </a:r>
            <a:r>
              <a:rPr lang="en-US" sz="2400" dirty="0" err="1"/>
              <a:t>kube</a:t>
            </a:r>
            <a:r>
              <a:rPr lang="en-US" sz="2400" dirty="0"/>
              <a:t>/indexer/</a:t>
            </a:r>
            <a:r>
              <a:rPr lang="en-US" sz="2400" dirty="0" err="1"/>
              <a:t>indexer.hpa.yaml</a:t>
            </a:r>
            <a:endParaRPr lang="en-US" sz="2400" dirty="0" smtClean="0"/>
          </a:p>
        </p:txBody>
      </p:sp>
      <p:sp>
        <p:nvSpPr>
          <p:cNvPr id="5" name="TextBox 4"/>
          <p:cNvSpPr txBox="1"/>
          <p:nvPr/>
        </p:nvSpPr>
        <p:spPr>
          <a:xfrm>
            <a:off x="1125861" y="3954250"/>
            <a:ext cx="10009112"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get </a:t>
            </a:r>
            <a:r>
              <a:rPr lang="en-US" sz="2400" dirty="0" err="1"/>
              <a:t>hpa</a:t>
            </a:r>
            <a:endParaRPr lang="en-US" sz="2400" dirty="0" smtClean="0"/>
          </a:p>
        </p:txBody>
      </p:sp>
      <p:sp>
        <p:nvSpPr>
          <p:cNvPr id="6" name="TextBox 5"/>
          <p:cNvSpPr txBox="1"/>
          <p:nvPr/>
        </p:nvSpPr>
        <p:spPr>
          <a:xfrm>
            <a:off x="1089857" y="4814135"/>
            <a:ext cx="10009112"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t>
            </a:r>
            <a:r>
              <a:rPr lang="en-US" sz="2400" dirty="0" smtClean="0"/>
              <a:t>describe </a:t>
            </a:r>
            <a:r>
              <a:rPr lang="en-US" sz="2400" dirty="0" err="1" smtClean="0"/>
              <a:t>hpa</a:t>
            </a:r>
            <a:endParaRPr lang="en-US" sz="2400" dirty="0" smtClean="0"/>
          </a:p>
        </p:txBody>
      </p:sp>
    </p:spTree>
    <p:extLst>
      <p:ext uri="{BB962C8B-B14F-4D97-AF65-F5344CB8AC3E}">
        <p14:creationId xmlns:p14="http://schemas.microsoft.com/office/powerpoint/2010/main" val="179898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22413" y="1988840"/>
            <a:ext cx="9134391" cy="4464496"/>
          </a:xfrm>
        </p:spPr>
        <p:txBody>
          <a:bodyPr>
            <a:noAutofit/>
          </a:bodyPr>
          <a:lstStyle/>
          <a:p>
            <a:r>
              <a:rPr lang="en-US" sz="2800" dirty="0" smtClean="0"/>
              <a:t>Auto-Scaling</a:t>
            </a:r>
            <a:endParaRPr lang="en-US" sz="2800" dirty="0"/>
          </a:p>
          <a:p>
            <a:r>
              <a:rPr lang="en-US" sz="2800" dirty="0" smtClean="0"/>
              <a:t>Types of Auto-Scaling in Kubernetes</a:t>
            </a:r>
          </a:p>
          <a:p>
            <a:r>
              <a:rPr lang="en-US" sz="2800" dirty="0" smtClean="0"/>
              <a:t>Demo Application</a:t>
            </a:r>
            <a:endParaRPr lang="en-US" sz="2800" dirty="0"/>
          </a:p>
          <a:p>
            <a:r>
              <a:rPr lang="en-US" sz="2800" dirty="0" smtClean="0"/>
              <a:t>Auto-Scaling based on CPU/Memory</a:t>
            </a:r>
            <a:endParaRPr lang="en-US" sz="2800" dirty="0"/>
          </a:p>
          <a:p>
            <a:r>
              <a:rPr lang="en-US" sz="2800" dirty="0" smtClean="0"/>
              <a:t>Auto-Scaling based on custom metrics</a:t>
            </a:r>
            <a:endParaRPr lang="en-US" sz="2800" dirty="0"/>
          </a:p>
          <a:p>
            <a:r>
              <a:rPr lang="en-US" sz="2800" dirty="0" smtClean="0"/>
              <a:t>Prometheus </a:t>
            </a:r>
            <a:r>
              <a:rPr lang="en-US" sz="2800" dirty="0" err="1" smtClean="0"/>
              <a:t>Alertmanager</a:t>
            </a:r>
            <a:endParaRPr lang="en-US" sz="2800" dirty="0"/>
          </a:p>
          <a:p>
            <a:endParaRPr lang="en-US" sz="2800" dirty="0"/>
          </a:p>
        </p:txBody>
      </p:sp>
      <p:sp>
        <p:nvSpPr>
          <p:cNvPr id="2" name="Title 1"/>
          <p:cNvSpPr>
            <a:spLocks noGrp="1"/>
          </p:cNvSpPr>
          <p:nvPr>
            <p:ph type="title"/>
          </p:nvPr>
        </p:nvSpPr>
        <p:spPr/>
        <p:txBody>
          <a:bodyPr/>
          <a:lstStyle/>
          <a:p>
            <a:r>
              <a:rPr lang="en-US" dirty="0" smtClean="0"/>
              <a:t>Agenda</a:t>
            </a:r>
            <a:endParaRPr lang="en-US" dirty="0"/>
          </a:p>
        </p:txBody>
      </p:sp>
      <p:sp>
        <p:nvSpPr>
          <p:cNvPr id="5" name="Content Placeholder 2"/>
          <p:cNvSpPr txBox="1">
            <a:spLocks/>
          </p:cNvSpPr>
          <p:nvPr/>
        </p:nvSpPr>
        <p:spPr>
          <a:xfrm>
            <a:off x="1522413" y="1988840"/>
            <a:ext cx="9134391" cy="403096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US" sz="2800" dirty="0"/>
          </a:p>
        </p:txBody>
      </p:sp>
    </p:spTree>
    <p:extLst>
      <p:ext uri="{BB962C8B-B14F-4D97-AF65-F5344CB8AC3E}">
        <p14:creationId xmlns:p14="http://schemas.microsoft.com/office/powerpoint/2010/main" val="124376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a:t>Auto Scaling based </a:t>
            </a:r>
            <a:r>
              <a:rPr lang="en-US" dirty="0" smtClean="0"/>
              <a:t>custom Metrics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299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32656"/>
            <a:ext cx="9144001" cy="599728"/>
          </a:xfrm>
        </p:spPr>
        <p:txBody>
          <a:bodyPr/>
          <a:lstStyle/>
          <a:p>
            <a:r>
              <a:rPr lang="en-US" dirty="0"/>
              <a:t>Setting up a Custom Metrics Server</a:t>
            </a:r>
          </a:p>
        </p:txBody>
      </p:sp>
      <p:sp>
        <p:nvSpPr>
          <p:cNvPr id="7" name="Content Placeholder 2"/>
          <p:cNvSpPr>
            <a:spLocks noGrp="1"/>
          </p:cNvSpPr>
          <p:nvPr>
            <p:ph idx="1"/>
          </p:nvPr>
        </p:nvSpPr>
        <p:spPr>
          <a:xfrm>
            <a:off x="405780" y="932384"/>
            <a:ext cx="11449271" cy="5664967"/>
          </a:xfrm>
        </p:spPr>
        <p:txBody>
          <a:bodyPr>
            <a:normAutofit/>
          </a:bodyPr>
          <a:lstStyle/>
          <a:p>
            <a:r>
              <a:rPr lang="en-US" sz="2800" dirty="0"/>
              <a:t>In order to scale based on custom metrics you need to have two components. One component that collects metrics from your applications and stores them the </a:t>
            </a:r>
            <a:r>
              <a:rPr lang="en-US" sz="2800" dirty="0">
                <a:hlinkClick r:id="rId2"/>
              </a:rPr>
              <a:t>Prometheus</a:t>
            </a:r>
            <a:r>
              <a:rPr lang="en-US" sz="2800" dirty="0"/>
              <a:t> time series database. And a second component that extends the Kubernetes custom metrics API with the metrics supplied by the collect, the </a:t>
            </a:r>
            <a:r>
              <a:rPr lang="en-US" sz="2800" dirty="0">
                <a:hlinkClick r:id="rId3"/>
              </a:rPr>
              <a:t>k8s-prometheus-adapter</a:t>
            </a:r>
            <a:r>
              <a:rPr lang="en-US" sz="2800" dirty="0"/>
              <a:t>.</a:t>
            </a:r>
            <a:endParaRPr lang="en-US" sz="2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164" y="2924944"/>
            <a:ext cx="4135290" cy="3816424"/>
          </a:xfrm>
          <a:prstGeom prst="rect">
            <a:avLst/>
          </a:prstGeom>
        </p:spPr>
      </p:pic>
    </p:spTree>
    <p:extLst>
      <p:ext uri="{BB962C8B-B14F-4D97-AF65-F5344CB8AC3E}">
        <p14:creationId xmlns:p14="http://schemas.microsoft.com/office/powerpoint/2010/main" val="18314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671736"/>
          </a:xfrm>
        </p:spPr>
        <p:txBody>
          <a:bodyPr/>
          <a:lstStyle/>
          <a:p>
            <a:r>
              <a:rPr lang="en-US" dirty="0"/>
              <a:t>Setting up </a:t>
            </a:r>
            <a:r>
              <a:rPr lang="en-US" dirty="0" smtClean="0"/>
              <a:t>a the custom Metrics Server</a:t>
            </a:r>
            <a:endParaRPr lang="en-US" dirty="0"/>
          </a:p>
        </p:txBody>
      </p:sp>
      <p:sp>
        <p:nvSpPr>
          <p:cNvPr id="7" name="Content Placeholder 2"/>
          <p:cNvSpPr>
            <a:spLocks noGrp="1"/>
          </p:cNvSpPr>
          <p:nvPr>
            <p:ph idx="1"/>
          </p:nvPr>
        </p:nvSpPr>
        <p:spPr>
          <a:xfrm>
            <a:off x="405781" y="1484784"/>
            <a:ext cx="11377263" cy="5256583"/>
          </a:xfrm>
        </p:spPr>
        <p:txBody>
          <a:bodyPr>
            <a:normAutofit/>
          </a:bodyPr>
          <a:lstStyle/>
          <a:p>
            <a:r>
              <a:rPr lang="en-US" sz="2800" dirty="0"/>
              <a:t>Create the monitoring namespace:</a:t>
            </a:r>
          </a:p>
          <a:p>
            <a:endParaRPr lang="en-US" sz="2800" dirty="0" smtClean="0"/>
          </a:p>
          <a:p>
            <a:r>
              <a:rPr lang="en-US" sz="2800" dirty="0"/>
              <a:t>Deploy Prometheus v2 in the monitoring namespace</a:t>
            </a:r>
            <a:r>
              <a:rPr lang="en-US" sz="2800" dirty="0" smtClean="0"/>
              <a:t>:</a:t>
            </a:r>
          </a:p>
          <a:p>
            <a:endParaRPr lang="en-US" sz="2800" dirty="0"/>
          </a:p>
          <a:p>
            <a:r>
              <a:rPr lang="en-US" sz="2800" dirty="0"/>
              <a:t>Generate the TLS certificates needed by the Prometheus adapter:</a:t>
            </a:r>
          </a:p>
          <a:p>
            <a:endParaRPr lang="en-US" sz="2800" dirty="0" smtClean="0"/>
          </a:p>
          <a:p>
            <a:r>
              <a:rPr lang="en-US" sz="2800" dirty="0"/>
              <a:t>Deploy the Prometheus custom metrics API adapter:</a:t>
            </a:r>
          </a:p>
          <a:p>
            <a:endParaRPr lang="en-US" sz="2800" dirty="0"/>
          </a:p>
        </p:txBody>
      </p:sp>
      <p:sp>
        <p:nvSpPr>
          <p:cNvPr id="5" name="TextBox 4"/>
          <p:cNvSpPr txBox="1"/>
          <p:nvPr/>
        </p:nvSpPr>
        <p:spPr>
          <a:xfrm>
            <a:off x="405781" y="1916832"/>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create -f </a:t>
            </a:r>
            <a:r>
              <a:rPr lang="en-US" sz="2400" dirty="0" err="1" smtClean="0"/>
              <a:t>kube</a:t>
            </a:r>
            <a:r>
              <a:rPr lang="en-US" sz="2400" dirty="0" smtClean="0"/>
              <a:t>/monitoring/</a:t>
            </a:r>
            <a:r>
              <a:rPr lang="en-US" sz="2400" dirty="0" err="1" smtClean="0"/>
              <a:t>namespace.yaml</a:t>
            </a:r>
            <a:endParaRPr lang="en-US" sz="2400" dirty="0"/>
          </a:p>
        </p:txBody>
      </p:sp>
      <p:sp>
        <p:nvSpPr>
          <p:cNvPr id="6" name="TextBox 5"/>
          <p:cNvSpPr txBox="1"/>
          <p:nvPr/>
        </p:nvSpPr>
        <p:spPr>
          <a:xfrm>
            <a:off x="405778" y="4459701"/>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smtClean="0"/>
              <a:t>cd </a:t>
            </a:r>
            <a:r>
              <a:rPr lang="en-US" sz="2400" dirty="0" err="1" smtClean="0"/>
              <a:t>kube</a:t>
            </a:r>
            <a:r>
              <a:rPr lang="en-US" sz="2400" dirty="0" smtClean="0"/>
              <a:t> &amp;&amp; make certs</a:t>
            </a:r>
          </a:p>
        </p:txBody>
      </p:sp>
      <p:sp>
        <p:nvSpPr>
          <p:cNvPr id="8" name="TextBox 7"/>
          <p:cNvSpPr txBox="1"/>
          <p:nvPr/>
        </p:nvSpPr>
        <p:spPr>
          <a:xfrm>
            <a:off x="405778" y="5665263"/>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create -f </a:t>
            </a:r>
            <a:r>
              <a:rPr lang="en-US" sz="2400" dirty="0" err="1" smtClean="0"/>
              <a:t>kube</a:t>
            </a:r>
            <a:r>
              <a:rPr lang="en-US" sz="2400" dirty="0" smtClean="0"/>
              <a:t>/custom-metrics-</a:t>
            </a:r>
            <a:r>
              <a:rPr lang="en-US" sz="2400" dirty="0" err="1" smtClean="0"/>
              <a:t>api</a:t>
            </a:r>
            <a:endParaRPr lang="en-US" sz="2400" dirty="0" smtClean="0"/>
          </a:p>
        </p:txBody>
      </p:sp>
      <p:sp>
        <p:nvSpPr>
          <p:cNvPr id="9" name="TextBox 8"/>
          <p:cNvSpPr txBox="1"/>
          <p:nvPr/>
        </p:nvSpPr>
        <p:spPr>
          <a:xfrm>
            <a:off x="405779" y="3225325"/>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create -f </a:t>
            </a:r>
            <a:r>
              <a:rPr lang="en-US" sz="2400" dirty="0" err="1" smtClean="0"/>
              <a:t>kube</a:t>
            </a:r>
            <a:r>
              <a:rPr lang="en-US" sz="2400" dirty="0" smtClean="0"/>
              <a:t>/monitoring/</a:t>
            </a:r>
            <a:r>
              <a:rPr lang="en-US" sz="2400" dirty="0" err="1" smtClean="0"/>
              <a:t>prometheus</a:t>
            </a:r>
            <a:endParaRPr lang="en-US" sz="2400" dirty="0"/>
          </a:p>
        </p:txBody>
      </p:sp>
    </p:spTree>
    <p:extLst>
      <p:ext uri="{BB962C8B-B14F-4D97-AF65-F5344CB8AC3E}">
        <p14:creationId xmlns:p14="http://schemas.microsoft.com/office/powerpoint/2010/main" val="111744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671736"/>
          </a:xfrm>
        </p:spPr>
        <p:txBody>
          <a:bodyPr/>
          <a:lstStyle/>
          <a:p>
            <a:r>
              <a:rPr lang="en-US" dirty="0"/>
              <a:t>Setting up </a:t>
            </a:r>
            <a:r>
              <a:rPr lang="en-US" dirty="0" smtClean="0"/>
              <a:t>a the custom Metrics Server</a:t>
            </a:r>
            <a:endParaRPr lang="en-US" dirty="0"/>
          </a:p>
        </p:txBody>
      </p:sp>
      <p:sp>
        <p:nvSpPr>
          <p:cNvPr id="7" name="Content Placeholder 2"/>
          <p:cNvSpPr>
            <a:spLocks noGrp="1"/>
          </p:cNvSpPr>
          <p:nvPr>
            <p:ph idx="1"/>
          </p:nvPr>
        </p:nvSpPr>
        <p:spPr>
          <a:xfrm>
            <a:off x="405781" y="1484784"/>
            <a:ext cx="11377263" cy="5256583"/>
          </a:xfrm>
        </p:spPr>
        <p:txBody>
          <a:bodyPr>
            <a:normAutofit/>
          </a:bodyPr>
          <a:lstStyle/>
          <a:p>
            <a:r>
              <a:rPr lang="en-US" sz="2800" dirty="0"/>
              <a:t>List the custom metrics provided by Prometheus</a:t>
            </a:r>
            <a:r>
              <a:rPr lang="en-US" sz="2800" dirty="0" smtClean="0"/>
              <a:t>:</a:t>
            </a:r>
          </a:p>
          <a:p>
            <a:endParaRPr lang="en-US" sz="2800" dirty="0"/>
          </a:p>
          <a:p>
            <a:r>
              <a:rPr lang="en-US" sz="2800" dirty="0"/>
              <a:t>Get </a:t>
            </a:r>
            <a:r>
              <a:rPr lang="en-US" sz="2800" dirty="0" smtClean="0"/>
              <a:t>the </a:t>
            </a:r>
            <a:r>
              <a:rPr lang="en-US" sz="2800" dirty="0"/>
              <a:t>FS usage for all the pods in the </a:t>
            </a:r>
            <a:r>
              <a:rPr lang="en-US" sz="2800" dirty="0"/>
              <a:t>monitoring</a:t>
            </a:r>
            <a:r>
              <a:rPr lang="en-US" sz="2800" dirty="0"/>
              <a:t> namespace</a:t>
            </a:r>
            <a:r>
              <a:rPr lang="en-US" sz="2800" dirty="0" smtClean="0"/>
              <a:t>:</a:t>
            </a:r>
          </a:p>
          <a:p>
            <a:endParaRPr lang="en-US" sz="2800" dirty="0" smtClean="0"/>
          </a:p>
          <a:p>
            <a:endParaRPr lang="en-US" sz="2800" dirty="0"/>
          </a:p>
          <a:p>
            <a:r>
              <a:rPr lang="en-US" sz="2800" dirty="0" smtClean="0"/>
              <a:t>Open </a:t>
            </a:r>
            <a:r>
              <a:rPr lang="en-US" sz="2800" dirty="0"/>
              <a:t>P</a:t>
            </a:r>
            <a:r>
              <a:rPr lang="en-US" sz="2800" dirty="0" smtClean="0"/>
              <a:t>rometheus Web:</a:t>
            </a:r>
            <a:endParaRPr lang="en-US" sz="2800" dirty="0"/>
          </a:p>
        </p:txBody>
      </p:sp>
      <p:sp>
        <p:nvSpPr>
          <p:cNvPr id="5" name="TextBox 4"/>
          <p:cNvSpPr txBox="1"/>
          <p:nvPr/>
        </p:nvSpPr>
        <p:spPr>
          <a:xfrm>
            <a:off x="405781" y="1916832"/>
            <a:ext cx="11161241"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get --raw </a:t>
            </a:r>
            <a:r>
              <a:rPr lang="en-US" sz="2400" dirty="0"/>
              <a:t>"/</a:t>
            </a:r>
            <a:r>
              <a:rPr lang="en-US" sz="2400" dirty="0" err="1"/>
              <a:t>apis</a:t>
            </a:r>
            <a:r>
              <a:rPr lang="en-US" sz="2400" dirty="0"/>
              <a:t>/custom.metrics.k8s.io/v1beta1"</a:t>
            </a:r>
            <a:r>
              <a:rPr lang="en-US" sz="2400" dirty="0"/>
              <a:t> </a:t>
            </a:r>
            <a:r>
              <a:rPr lang="en-US" sz="2400" dirty="0"/>
              <a:t>|</a:t>
            </a:r>
            <a:r>
              <a:rPr lang="en-US" sz="2400" dirty="0"/>
              <a:t> </a:t>
            </a:r>
            <a:r>
              <a:rPr lang="en-US" sz="2400" dirty="0" err="1"/>
              <a:t>jq</a:t>
            </a:r>
            <a:r>
              <a:rPr lang="en-US" sz="2400" dirty="0"/>
              <a:t> </a:t>
            </a:r>
            <a:r>
              <a:rPr lang="en-US" sz="2400" dirty="0"/>
              <a:t>.</a:t>
            </a:r>
          </a:p>
        </p:txBody>
      </p:sp>
      <p:sp>
        <p:nvSpPr>
          <p:cNvPr id="6" name="TextBox 5"/>
          <p:cNvSpPr txBox="1"/>
          <p:nvPr/>
        </p:nvSpPr>
        <p:spPr>
          <a:xfrm>
            <a:off x="405779" y="5041649"/>
            <a:ext cx="11161241" cy="461665"/>
          </a:xfrm>
          <a:prstGeom prst="rect">
            <a:avLst/>
          </a:prstGeom>
          <a:solidFill>
            <a:srgbClr val="424242"/>
          </a:solidFill>
        </p:spPr>
        <p:txBody>
          <a:bodyPr wrap="square" rtlCol="0">
            <a:spAutoFit/>
          </a:bodyPr>
          <a:lstStyle/>
          <a:p>
            <a:r>
              <a:rPr lang="en-US" sz="2400" dirty="0" smtClean="0">
                <a:solidFill>
                  <a:srgbClr val="00B050"/>
                </a:solidFill>
              </a:rPr>
              <a:t>$ </a:t>
            </a:r>
            <a:r>
              <a:rPr lang="de-DE" sz="2400" dirty="0" smtClean="0"/>
              <a:t>http</a:t>
            </a:r>
            <a:r>
              <a:rPr lang="de-DE" sz="2400" dirty="0"/>
              <a:t>://192.168.99.100:31190/</a:t>
            </a:r>
            <a:endParaRPr lang="en-US" sz="2400" dirty="0" smtClean="0"/>
          </a:p>
        </p:txBody>
      </p:sp>
      <p:sp>
        <p:nvSpPr>
          <p:cNvPr id="9" name="TextBox 8"/>
          <p:cNvSpPr txBox="1"/>
          <p:nvPr/>
        </p:nvSpPr>
        <p:spPr>
          <a:xfrm>
            <a:off x="405779" y="3225325"/>
            <a:ext cx="11161241" cy="1200329"/>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get --raw </a:t>
            </a:r>
            <a:r>
              <a:rPr lang="en-US" sz="2400" dirty="0"/>
              <a:t>"/</a:t>
            </a:r>
            <a:r>
              <a:rPr lang="en-US" sz="2400" dirty="0" err="1"/>
              <a:t>apis</a:t>
            </a:r>
            <a:r>
              <a:rPr lang="en-US" sz="2400" dirty="0"/>
              <a:t>/custom.metrics.k8s.io/v1beta1/namespaces/monitoring/pods/*/</a:t>
            </a:r>
            <a:r>
              <a:rPr lang="en-US" sz="2400" dirty="0" err="1"/>
              <a:t>fs_usage_bytes</a:t>
            </a:r>
            <a:r>
              <a:rPr lang="en-US" sz="2400" dirty="0"/>
              <a:t>"</a:t>
            </a:r>
            <a:r>
              <a:rPr lang="en-US" sz="2400" dirty="0"/>
              <a:t> </a:t>
            </a:r>
            <a:r>
              <a:rPr lang="en-US" sz="2400" dirty="0"/>
              <a:t>|</a:t>
            </a:r>
            <a:r>
              <a:rPr lang="en-US" sz="2400" dirty="0"/>
              <a:t> </a:t>
            </a:r>
            <a:r>
              <a:rPr lang="en-US" sz="2400" dirty="0" err="1"/>
              <a:t>jq</a:t>
            </a:r>
            <a:r>
              <a:rPr lang="en-US" sz="2400" dirty="0"/>
              <a:t> </a:t>
            </a:r>
            <a:r>
              <a:rPr lang="en-US" sz="2400" dirty="0"/>
              <a:t>.</a:t>
            </a:r>
          </a:p>
        </p:txBody>
      </p:sp>
    </p:spTree>
    <p:extLst>
      <p:ext uri="{BB962C8B-B14F-4D97-AF65-F5344CB8AC3E}">
        <p14:creationId xmlns:p14="http://schemas.microsoft.com/office/powerpoint/2010/main" val="67409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smtClean="0"/>
              <a:t>Custom Metrics in our Application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1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1031776"/>
          </a:xfrm>
        </p:spPr>
        <p:txBody>
          <a:bodyPr/>
          <a:lstStyle/>
          <a:p>
            <a:r>
              <a:rPr lang="en-US" dirty="0" smtClean="0"/>
              <a:t>Custom Prometheus Metrics in Go</a:t>
            </a:r>
            <a:endParaRPr lang="en-US" dirty="0"/>
          </a:p>
        </p:txBody>
      </p:sp>
      <p:sp>
        <p:nvSpPr>
          <p:cNvPr id="4" name="TextBox 3"/>
          <p:cNvSpPr txBox="1"/>
          <p:nvPr/>
        </p:nvSpPr>
        <p:spPr>
          <a:xfrm>
            <a:off x="405781" y="2066516"/>
            <a:ext cx="11161241" cy="3477875"/>
          </a:xfrm>
          <a:prstGeom prst="rect">
            <a:avLst/>
          </a:prstGeom>
          <a:solidFill>
            <a:srgbClr val="424242"/>
          </a:solidFill>
        </p:spPr>
        <p:txBody>
          <a:bodyPr wrap="square" rtlCol="0">
            <a:spAutoFit/>
          </a:bodyPr>
          <a:lstStyle/>
          <a:p>
            <a:r>
              <a:rPr lang="en-US" sz="2000" dirty="0" smtClean="0">
                <a:solidFill>
                  <a:srgbClr val="9CDCFE"/>
                </a:solidFill>
                <a:latin typeface="Menlo" charset="0"/>
              </a:rPr>
              <a:t>counter</a:t>
            </a:r>
            <a:r>
              <a:rPr lang="en-US" sz="2000" dirty="0" smtClean="0">
                <a:solidFill>
                  <a:srgbClr val="D4D4D4"/>
                </a:solidFill>
                <a:latin typeface="Menlo" charset="0"/>
              </a:rPr>
              <a:t> </a:t>
            </a:r>
            <a:r>
              <a:rPr lang="en-US" sz="2000" dirty="0">
                <a:solidFill>
                  <a:srgbClr val="D4D4D4"/>
                </a:solidFill>
                <a:latin typeface="Menlo" charset="0"/>
              </a:rPr>
              <a:t>:= </a:t>
            </a:r>
            <a:r>
              <a:rPr lang="en-US" sz="2000" dirty="0" err="1">
                <a:solidFill>
                  <a:srgbClr val="D4D4D4"/>
                </a:solidFill>
                <a:latin typeface="Menlo" charset="0"/>
              </a:rPr>
              <a:t>prometheus.</a:t>
            </a:r>
            <a:r>
              <a:rPr lang="en-US" sz="2000" dirty="0" err="1">
                <a:solidFill>
                  <a:srgbClr val="DCDCAA"/>
                </a:solidFill>
                <a:latin typeface="Menlo" charset="0"/>
              </a:rPr>
              <a:t>NewCounterVec</a:t>
            </a:r>
            <a:r>
              <a:rPr lang="en-US" sz="2000" dirty="0">
                <a:solidFill>
                  <a:srgbClr val="D4D4D4"/>
                </a:solidFill>
                <a:latin typeface="Menlo" charset="0"/>
              </a:rPr>
              <a:t>(</a:t>
            </a:r>
          </a:p>
          <a:p>
            <a:r>
              <a:rPr lang="en-US" sz="2000" dirty="0">
                <a:solidFill>
                  <a:srgbClr val="D4D4D4"/>
                </a:solidFill>
                <a:latin typeface="Menlo" charset="0"/>
              </a:rPr>
              <a:t>    </a:t>
            </a:r>
            <a:r>
              <a:rPr lang="en-US" sz="2000" dirty="0" err="1">
                <a:solidFill>
                  <a:srgbClr val="D4D4D4"/>
                </a:solidFill>
                <a:latin typeface="Menlo" charset="0"/>
              </a:rPr>
              <a:t>prometheus.CounterOpts</a:t>
            </a:r>
            <a:r>
              <a:rPr lang="en-US" sz="2000" dirty="0">
                <a:solidFill>
                  <a:srgbClr val="D4D4D4"/>
                </a:solidFill>
                <a:latin typeface="Menlo" charset="0"/>
              </a:rPr>
              <a:t>{</a:t>
            </a:r>
          </a:p>
          <a:p>
            <a:r>
              <a:rPr lang="en-US" sz="2000" dirty="0">
                <a:solidFill>
                  <a:srgbClr val="D4D4D4"/>
                </a:solidFill>
                <a:latin typeface="Menlo" charset="0"/>
              </a:rPr>
              <a:t>        Subsystem: </a:t>
            </a:r>
            <a:r>
              <a:rPr lang="en-US" sz="2000" dirty="0">
                <a:solidFill>
                  <a:srgbClr val="CE9178"/>
                </a:solidFill>
                <a:latin typeface="Menlo" charset="0"/>
              </a:rPr>
              <a:t>"http"</a:t>
            </a:r>
            <a:r>
              <a:rPr lang="en-US" sz="2000" dirty="0">
                <a:solidFill>
                  <a:srgbClr val="D4D4D4"/>
                </a:solidFill>
                <a:latin typeface="Menlo" charset="0"/>
              </a:rPr>
              <a:t>,</a:t>
            </a:r>
          </a:p>
          <a:p>
            <a:r>
              <a:rPr lang="en-US" sz="2000" dirty="0">
                <a:solidFill>
                  <a:srgbClr val="D4D4D4"/>
                </a:solidFill>
                <a:latin typeface="Menlo" charset="0"/>
              </a:rPr>
              <a:t>        Name: </a:t>
            </a:r>
            <a:r>
              <a:rPr lang="en-US" sz="2000" dirty="0" smtClean="0">
                <a:solidFill>
                  <a:srgbClr val="CE9178"/>
                </a:solidFill>
                <a:latin typeface="Menlo" charset="0"/>
              </a:rPr>
              <a:t>"</a:t>
            </a:r>
            <a:r>
              <a:rPr lang="en-US" sz="2000" dirty="0" err="1" smtClean="0">
                <a:solidFill>
                  <a:srgbClr val="CE9178"/>
                </a:solidFill>
                <a:latin typeface="Menlo" charset="0"/>
              </a:rPr>
              <a:t>requests_google_api_total</a:t>
            </a:r>
            <a:r>
              <a:rPr lang="en-US" sz="2000" dirty="0" smtClean="0">
                <a:solidFill>
                  <a:srgbClr val="CE9178"/>
                </a:solidFill>
                <a:latin typeface="Menlo" charset="0"/>
              </a:rPr>
              <a:t>"</a:t>
            </a:r>
            <a:r>
              <a:rPr lang="en-US" sz="2000" dirty="0" smtClean="0">
                <a:solidFill>
                  <a:srgbClr val="D4D4D4"/>
                </a:solidFill>
                <a:latin typeface="Menlo" charset="0"/>
              </a:rPr>
              <a:t>,</a:t>
            </a:r>
            <a:endParaRPr lang="en-US" sz="2000" dirty="0">
              <a:solidFill>
                <a:srgbClr val="D4D4D4"/>
              </a:solidFill>
              <a:latin typeface="Menlo" charset="0"/>
            </a:endParaRPr>
          </a:p>
          <a:p>
            <a:r>
              <a:rPr lang="en-US" sz="2000" dirty="0">
                <a:solidFill>
                  <a:srgbClr val="D4D4D4"/>
                </a:solidFill>
                <a:latin typeface="Menlo" charset="0"/>
              </a:rPr>
              <a:t>        Help: </a:t>
            </a:r>
            <a:r>
              <a:rPr lang="en-US" sz="2000" dirty="0">
                <a:solidFill>
                  <a:srgbClr val="CE9178"/>
                </a:solidFill>
                <a:latin typeface="Menlo" charset="0"/>
              </a:rPr>
              <a:t>"The total number of Google API requests."</a:t>
            </a:r>
            <a:r>
              <a:rPr lang="en-US" sz="2000" dirty="0">
                <a:solidFill>
                  <a:srgbClr val="D4D4D4"/>
                </a:solidFill>
                <a:latin typeface="Menlo" charset="0"/>
              </a:rPr>
              <a:t>,</a:t>
            </a:r>
          </a:p>
          <a:p>
            <a:r>
              <a:rPr lang="en-US" sz="2000" dirty="0">
                <a:solidFill>
                  <a:srgbClr val="D4D4D4"/>
                </a:solidFill>
                <a:latin typeface="Menlo" charset="0"/>
              </a:rPr>
              <a:t>    },</a:t>
            </a:r>
          </a:p>
          <a:p>
            <a:r>
              <a:rPr lang="en-US" sz="2000" dirty="0">
                <a:solidFill>
                  <a:srgbClr val="D4D4D4"/>
                </a:solidFill>
                <a:latin typeface="Menlo" charset="0"/>
              </a:rPr>
              <a:t>    []</a:t>
            </a:r>
            <a:r>
              <a:rPr lang="en-US" sz="2000" dirty="0">
                <a:solidFill>
                  <a:srgbClr val="4EC9B0"/>
                </a:solidFill>
                <a:latin typeface="Menlo" charset="0"/>
              </a:rPr>
              <a:t>string</a:t>
            </a:r>
            <a:r>
              <a:rPr lang="en-US" sz="2000" dirty="0">
                <a:solidFill>
                  <a:srgbClr val="D4D4D4"/>
                </a:solidFill>
                <a:latin typeface="Menlo" charset="0"/>
              </a:rPr>
              <a:t>{</a:t>
            </a:r>
            <a:r>
              <a:rPr lang="en-US" sz="2000" dirty="0">
                <a:solidFill>
                  <a:srgbClr val="CE9178"/>
                </a:solidFill>
                <a:latin typeface="Menlo" charset="0"/>
              </a:rPr>
              <a:t>"status"</a:t>
            </a:r>
            <a:r>
              <a:rPr lang="en-US" sz="2000" dirty="0">
                <a:solidFill>
                  <a:srgbClr val="D4D4D4"/>
                </a:solidFill>
                <a:latin typeface="Menlo" charset="0"/>
              </a:rPr>
              <a:t>},</a:t>
            </a:r>
          </a:p>
          <a:p>
            <a:r>
              <a:rPr lang="en-US" sz="2000" dirty="0" smtClean="0">
                <a:solidFill>
                  <a:srgbClr val="D4D4D4"/>
                </a:solidFill>
                <a:latin typeface="Menlo" charset="0"/>
              </a:rPr>
              <a:t>)</a:t>
            </a:r>
            <a:endParaRPr lang="en-US" sz="2000" dirty="0">
              <a:solidFill>
                <a:srgbClr val="D4D4D4"/>
              </a:solidFill>
              <a:latin typeface="Menlo" charset="0"/>
            </a:endParaRPr>
          </a:p>
          <a:p>
            <a:r>
              <a:rPr lang="en-US" sz="2000" dirty="0">
                <a:solidFill>
                  <a:srgbClr val="D4D4D4"/>
                </a:solidFill>
                <a:latin typeface="Menlo" charset="0"/>
              </a:rPr>
              <a:t/>
            </a:r>
            <a:br>
              <a:rPr lang="en-US" sz="2000" dirty="0">
                <a:solidFill>
                  <a:srgbClr val="D4D4D4"/>
                </a:solidFill>
                <a:latin typeface="Menlo" charset="0"/>
              </a:rPr>
            </a:br>
            <a:r>
              <a:rPr lang="en-US" sz="2000" dirty="0" err="1" smtClean="0">
                <a:solidFill>
                  <a:srgbClr val="D4D4D4"/>
                </a:solidFill>
                <a:latin typeface="Menlo" charset="0"/>
              </a:rPr>
              <a:t>prometheus.</a:t>
            </a:r>
            <a:r>
              <a:rPr lang="en-US" sz="2000" dirty="0" err="1" smtClean="0">
                <a:solidFill>
                  <a:srgbClr val="DCDCAA"/>
                </a:solidFill>
                <a:latin typeface="Menlo" charset="0"/>
              </a:rPr>
              <a:t>MustRegister</a:t>
            </a:r>
            <a:r>
              <a:rPr lang="en-US" sz="2000" dirty="0" smtClean="0">
                <a:solidFill>
                  <a:srgbClr val="D4D4D4"/>
                </a:solidFill>
                <a:latin typeface="Menlo" charset="0"/>
              </a:rPr>
              <a:t>(counter</a:t>
            </a:r>
            <a:r>
              <a:rPr lang="en-US" sz="2000" dirty="0">
                <a:solidFill>
                  <a:srgbClr val="D4D4D4"/>
                </a:solidFill>
                <a:latin typeface="Menlo" charset="0"/>
              </a:rPr>
              <a:t>)</a:t>
            </a:r>
          </a:p>
          <a:p>
            <a:endParaRPr lang="en-US" sz="2000" dirty="0"/>
          </a:p>
        </p:txBody>
      </p:sp>
      <p:sp>
        <p:nvSpPr>
          <p:cNvPr id="5" name="TextBox 4"/>
          <p:cNvSpPr txBox="1"/>
          <p:nvPr/>
        </p:nvSpPr>
        <p:spPr>
          <a:xfrm>
            <a:off x="391429" y="1549654"/>
            <a:ext cx="1760418" cy="461665"/>
          </a:xfrm>
          <a:prstGeom prst="rect">
            <a:avLst/>
          </a:prstGeom>
          <a:noFill/>
        </p:spPr>
        <p:txBody>
          <a:bodyPr wrap="none" rtlCol="0">
            <a:spAutoFit/>
          </a:bodyPr>
          <a:lstStyle/>
          <a:p>
            <a:r>
              <a:rPr lang="en-US" sz="2400" dirty="0" smtClean="0"/>
              <a:t>Initialization</a:t>
            </a:r>
            <a:endParaRPr lang="en-US" sz="2400" dirty="0"/>
          </a:p>
        </p:txBody>
      </p:sp>
    </p:spTree>
    <p:extLst>
      <p:ext uri="{BB962C8B-B14F-4D97-AF65-F5344CB8AC3E}">
        <p14:creationId xmlns:p14="http://schemas.microsoft.com/office/powerpoint/2010/main" val="74700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1031776"/>
          </a:xfrm>
        </p:spPr>
        <p:txBody>
          <a:bodyPr/>
          <a:lstStyle/>
          <a:p>
            <a:r>
              <a:rPr lang="en-US" dirty="0" smtClean="0"/>
              <a:t>Custom Prometheus Metrics in Go</a:t>
            </a:r>
            <a:endParaRPr lang="en-US" dirty="0"/>
          </a:p>
        </p:txBody>
      </p:sp>
      <p:sp>
        <p:nvSpPr>
          <p:cNvPr id="4" name="TextBox 3"/>
          <p:cNvSpPr txBox="1"/>
          <p:nvPr/>
        </p:nvSpPr>
        <p:spPr>
          <a:xfrm>
            <a:off x="405781" y="2066516"/>
            <a:ext cx="11161241" cy="3785652"/>
          </a:xfrm>
          <a:prstGeom prst="rect">
            <a:avLst/>
          </a:prstGeom>
          <a:solidFill>
            <a:srgbClr val="424242"/>
          </a:solidFill>
        </p:spPr>
        <p:txBody>
          <a:bodyPr wrap="square" rtlCol="0">
            <a:spAutoFit/>
          </a:bodyPr>
          <a:lstStyle/>
          <a:p>
            <a:r>
              <a:rPr lang="en-US" sz="2000" dirty="0" smtClean="0">
                <a:solidFill>
                  <a:srgbClr val="9CDCFE"/>
                </a:solidFill>
                <a:latin typeface="Menlo" charset="0"/>
              </a:rPr>
              <a:t>r</a:t>
            </a:r>
            <a:r>
              <a:rPr lang="en-US" sz="2000" dirty="0" smtClean="0">
                <a:solidFill>
                  <a:srgbClr val="D4D4D4"/>
                </a:solidFill>
                <a:latin typeface="Menlo" charset="0"/>
              </a:rPr>
              <a:t> </a:t>
            </a:r>
            <a:r>
              <a:rPr lang="en-US" sz="2000" dirty="0">
                <a:solidFill>
                  <a:srgbClr val="D4D4D4"/>
                </a:solidFill>
                <a:latin typeface="Menlo" charset="0"/>
              </a:rPr>
              <a:t>:= &amp;</a:t>
            </a:r>
            <a:r>
              <a:rPr lang="en-US" sz="2000" dirty="0" err="1">
                <a:solidFill>
                  <a:srgbClr val="D4D4D4"/>
                </a:solidFill>
                <a:latin typeface="Menlo" charset="0"/>
              </a:rPr>
              <a:t>maps.GeocodingRequest</a:t>
            </a:r>
            <a:r>
              <a:rPr lang="en-US" sz="2000" dirty="0">
                <a:solidFill>
                  <a:srgbClr val="D4D4D4"/>
                </a:solidFill>
                <a:latin typeface="Menlo" charset="0"/>
              </a:rPr>
              <a:t>{</a:t>
            </a:r>
          </a:p>
          <a:p>
            <a:r>
              <a:rPr lang="en-US" sz="2000" dirty="0">
                <a:solidFill>
                  <a:srgbClr val="D4D4D4"/>
                </a:solidFill>
                <a:latin typeface="Menlo" charset="0"/>
              </a:rPr>
              <a:t>    Address: </a:t>
            </a:r>
            <a:r>
              <a:rPr lang="en-US" sz="2000" dirty="0" err="1">
                <a:solidFill>
                  <a:srgbClr val="D4D4D4"/>
                </a:solidFill>
                <a:latin typeface="Menlo" charset="0"/>
              </a:rPr>
              <a:t>flight.Location</a:t>
            </a:r>
            <a:r>
              <a:rPr lang="en-US" sz="2000" dirty="0">
                <a:solidFill>
                  <a:srgbClr val="D4D4D4"/>
                </a:solidFill>
                <a:latin typeface="Menlo" charset="0"/>
              </a:rPr>
              <a:t>,</a:t>
            </a:r>
          </a:p>
          <a:p>
            <a:r>
              <a:rPr lang="en-US" sz="2000" dirty="0" smtClean="0">
                <a:solidFill>
                  <a:srgbClr val="D4D4D4"/>
                </a:solidFill>
                <a:latin typeface="Menlo" charset="0"/>
              </a:rPr>
              <a:t>}</a:t>
            </a:r>
            <a:endParaRPr lang="en-US" sz="2000" dirty="0">
              <a:solidFill>
                <a:srgbClr val="D4D4D4"/>
              </a:solidFill>
              <a:latin typeface="Menlo" charset="0"/>
            </a:endParaRPr>
          </a:p>
          <a:p>
            <a:r>
              <a:rPr lang="en-US" sz="2000" dirty="0">
                <a:solidFill>
                  <a:srgbClr val="D4D4D4"/>
                </a:solidFill>
                <a:latin typeface="Menlo" charset="0"/>
              </a:rPr>
              <a:t/>
            </a:r>
            <a:br>
              <a:rPr lang="en-US" sz="2000" dirty="0">
                <a:solidFill>
                  <a:srgbClr val="D4D4D4"/>
                </a:solidFill>
                <a:latin typeface="Menlo" charset="0"/>
              </a:rPr>
            </a:br>
            <a:r>
              <a:rPr lang="en-US" sz="2000" dirty="0" smtClean="0">
                <a:solidFill>
                  <a:srgbClr val="9CDCFE"/>
                </a:solidFill>
                <a:latin typeface="Menlo" charset="0"/>
              </a:rPr>
              <a:t>geo</a:t>
            </a:r>
            <a:r>
              <a:rPr lang="en-US" sz="2000" dirty="0">
                <a:solidFill>
                  <a:srgbClr val="D4D4D4"/>
                </a:solidFill>
                <a:latin typeface="Menlo" charset="0"/>
              </a:rPr>
              <a:t>, </a:t>
            </a:r>
            <a:r>
              <a:rPr lang="en-US" sz="2000" dirty="0">
                <a:solidFill>
                  <a:srgbClr val="9CDCFE"/>
                </a:solidFill>
                <a:latin typeface="Menlo" charset="0"/>
              </a:rPr>
              <a:t>err</a:t>
            </a:r>
            <a:r>
              <a:rPr lang="en-US" sz="2000" dirty="0">
                <a:solidFill>
                  <a:srgbClr val="D4D4D4"/>
                </a:solidFill>
                <a:latin typeface="Menlo" charset="0"/>
              </a:rPr>
              <a:t> := </a:t>
            </a:r>
            <a:r>
              <a:rPr lang="en-US" sz="2000" dirty="0" err="1" smtClean="0">
                <a:solidFill>
                  <a:srgbClr val="D4D4D4"/>
                </a:solidFill>
                <a:latin typeface="Menlo" charset="0"/>
              </a:rPr>
              <a:t>mapClient.</a:t>
            </a:r>
            <a:r>
              <a:rPr lang="en-US" sz="2000" dirty="0" err="1" smtClean="0">
                <a:solidFill>
                  <a:srgbClr val="DCDCAA"/>
                </a:solidFill>
                <a:latin typeface="Menlo" charset="0"/>
              </a:rPr>
              <a:t>Geocode</a:t>
            </a:r>
            <a:r>
              <a:rPr lang="en-US" sz="2000" dirty="0" smtClean="0">
                <a:solidFill>
                  <a:srgbClr val="D4D4D4"/>
                </a:solidFill>
                <a:latin typeface="Menlo" charset="0"/>
              </a:rPr>
              <a:t>(</a:t>
            </a:r>
            <a:r>
              <a:rPr lang="en-US" sz="2000" dirty="0" err="1" smtClean="0">
                <a:solidFill>
                  <a:srgbClr val="D4D4D4"/>
                </a:solidFill>
                <a:latin typeface="Menlo" charset="0"/>
              </a:rPr>
              <a:t>context.</a:t>
            </a:r>
            <a:r>
              <a:rPr lang="en-US" sz="2000" dirty="0" err="1" smtClean="0">
                <a:solidFill>
                  <a:srgbClr val="DCDCAA"/>
                </a:solidFill>
                <a:latin typeface="Menlo" charset="0"/>
              </a:rPr>
              <a:t>Background</a:t>
            </a:r>
            <a:r>
              <a:rPr lang="en-US" sz="2000" dirty="0">
                <a:solidFill>
                  <a:srgbClr val="D4D4D4"/>
                </a:solidFill>
                <a:latin typeface="Menlo" charset="0"/>
              </a:rPr>
              <a:t>(), r)</a:t>
            </a:r>
          </a:p>
          <a:p>
            <a:r>
              <a:rPr lang="en-US" sz="2000" dirty="0" smtClean="0">
                <a:solidFill>
                  <a:srgbClr val="C586C0"/>
                </a:solidFill>
                <a:latin typeface="Menlo" charset="0"/>
              </a:rPr>
              <a:t>if</a:t>
            </a:r>
            <a:r>
              <a:rPr lang="en-US" sz="2000" dirty="0" smtClean="0">
                <a:solidFill>
                  <a:srgbClr val="D4D4D4"/>
                </a:solidFill>
                <a:latin typeface="Menlo" charset="0"/>
              </a:rPr>
              <a:t> </a:t>
            </a:r>
            <a:r>
              <a:rPr lang="en-US" sz="2000" dirty="0">
                <a:solidFill>
                  <a:srgbClr val="D4D4D4"/>
                </a:solidFill>
                <a:latin typeface="Menlo" charset="0"/>
              </a:rPr>
              <a:t>err != </a:t>
            </a:r>
            <a:r>
              <a:rPr lang="en-US" sz="2000" dirty="0">
                <a:solidFill>
                  <a:srgbClr val="569CD6"/>
                </a:solidFill>
                <a:latin typeface="Menlo" charset="0"/>
              </a:rPr>
              <a:t>nil</a:t>
            </a:r>
            <a:r>
              <a:rPr lang="en-US" sz="2000" dirty="0">
                <a:solidFill>
                  <a:srgbClr val="D4D4D4"/>
                </a:solidFill>
                <a:latin typeface="Menlo" charset="0"/>
              </a:rPr>
              <a:t> {</a:t>
            </a:r>
          </a:p>
          <a:p>
            <a:r>
              <a:rPr lang="en-US" sz="2000" dirty="0">
                <a:solidFill>
                  <a:srgbClr val="D4D4D4"/>
                </a:solidFill>
                <a:latin typeface="Menlo" charset="0"/>
              </a:rPr>
              <a:t>    </a:t>
            </a:r>
            <a:r>
              <a:rPr lang="en-US" sz="2000" dirty="0" err="1" smtClean="0">
                <a:solidFill>
                  <a:srgbClr val="D4D4D4"/>
                </a:solidFill>
                <a:latin typeface="Menlo" charset="0"/>
              </a:rPr>
              <a:t>counter.</a:t>
            </a:r>
            <a:r>
              <a:rPr lang="en-US" sz="2000" dirty="0" err="1" smtClean="0">
                <a:solidFill>
                  <a:srgbClr val="DCDCAA"/>
                </a:solidFill>
                <a:latin typeface="Menlo" charset="0"/>
              </a:rPr>
              <a:t>WithLabelValues</a:t>
            </a:r>
            <a:r>
              <a:rPr lang="en-US" sz="2000" dirty="0">
                <a:solidFill>
                  <a:srgbClr val="D4D4D4"/>
                </a:solidFill>
                <a:latin typeface="Menlo" charset="0"/>
              </a:rPr>
              <a:t>(</a:t>
            </a:r>
            <a:r>
              <a:rPr lang="en-US" sz="2000" dirty="0">
                <a:solidFill>
                  <a:srgbClr val="CE9178"/>
                </a:solidFill>
                <a:latin typeface="Menlo" charset="0"/>
              </a:rPr>
              <a:t>"500"</a:t>
            </a:r>
            <a:r>
              <a:rPr lang="en-US" sz="2000" dirty="0">
                <a:solidFill>
                  <a:srgbClr val="D4D4D4"/>
                </a:solidFill>
                <a:latin typeface="Menlo" charset="0"/>
              </a:rPr>
              <a:t>).</a:t>
            </a:r>
            <a:r>
              <a:rPr lang="en-US" sz="2000" dirty="0" err="1">
                <a:solidFill>
                  <a:srgbClr val="DCDCAA"/>
                </a:solidFill>
                <a:latin typeface="Menlo" charset="0"/>
              </a:rPr>
              <a:t>Inc</a:t>
            </a:r>
            <a:r>
              <a:rPr lang="en-US" sz="2000" dirty="0">
                <a:solidFill>
                  <a:srgbClr val="D4D4D4"/>
                </a:solidFill>
                <a:latin typeface="Menlo" charset="0"/>
              </a:rPr>
              <a:t>()</a:t>
            </a:r>
          </a:p>
          <a:p>
            <a:r>
              <a:rPr lang="en-US" sz="2000" dirty="0">
                <a:solidFill>
                  <a:srgbClr val="D4D4D4"/>
                </a:solidFill>
                <a:latin typeface="Menlo" charset="0"/>
              </a:rPr>
              <a:t>    </a:t>
            </a:r>
            <a:r>
              <a:rPr lang="en-US" sz="2000" dirty="0">
                <a:solidFill>
                  <a:srgbClr val="C586C0"/>
                </a:solidFill>
                <a:latin typeface="Menlo" charset="0"/>
              </a:rPr>
              <a:t>return</a:t>
            </a:r>
            <a:r>
              <a:rPr lang="en-US" sz="2000" dirty="0">
                <a:solidFill>
                  <a:srgbClr val="D4D4D4"/>
                </a:solidFill>
                <a:latin typeface="Menlo" charset="0"/>
              </a:rPr>
              <a:t> </a:t>
            </a:r>
            <a:r>
              <a:rPr lang="en-US" sz="2000" dirty="0">
                <a:solidFill>
                  <a:srgbClr val="569CD6"/>
                </a:solidFill>
                <a:latin typeface="Menlo" charset="0"/>
              </a:rPr>
              <a:t>nil</a:t>
            </a:r>
            <a:r>
              <a:rPr lang="en-US" sz="2000" dirty="0">
                <a:solidFill>
                  <a:srgbClr val="D4D4D4"/>
                </a:solidFill>
                <a:latin typeface="Menlo" charset="0"/>
              </a:rPr>
              <a:t>, err</a:t>
            </a:r>
          </a:p>
          <a:p>
            <a:r>
              <a:rPr lang="en-US" sz="2000" dirty="0" smtClean="0">
                <a:solidFill>
                  <a:srgbClr val="D4D4D4"/>
                </a:solidFill>
                <a:latin typeface="Menlo" charset="0"/>
              </a:rPr>
              <a:t>}</a:t>
            </a:r>
            <a:endParaRPr lang="en-US" sz="2000" dirty="0">
              <a:solidFill>
                <a:srgbClr val="D4D4D4"/>
              </a:solidFill>
              <a:latin typeface="Menlo" charset="0"/>
            </a:endParaRPr>
          </a:p>
          <a:p>
            <a:r>
              <a:rPr lang="en-US" sz="2000" dirty="0">
                <a:solidFill>
                  <a:srgbClr val="D4D4D4"/>
                </a:solidFill>
                <a:latin typeface="Menlo" charset="0"/>
              </a:rPr>
              <a:t/>
            </a:r>
            <a:br>
              <a:rPr lang="en-US" sz="2000" dirty="0">
                <a:solidFill>
                  <a:srgbClr val="D4D4D4"/>
                </a:solidFill>
                <a:latin typeface="Menlo" charset="0"/>
              </a:rPr>
            </a:br>
            <a:r>
              <a:rPr lang="en-US" sz="2000" dirty="0" err="1" smtClean="0">
                <a:solidFill>
                  <a:srgbClr val="D4D4D4"/>
                </a:solidFill>
                <a:latin typeface="Menlo" charset="0"/>
              </a:rPr>
              <a:t>counter.</a:t>
            </a:r>
            <a:r>
              <a:rPr lang="en-US" sz="2000" dirty="0" err="1" smtClean="0">
                <a:solidFill>
                  <a:srgbClr val="DCDCAA"/>
                </a:solidFill>
                <a:latin typeface="Menlo" charset="0"/>
              </a:rPr>
              <a:t>WithLabelValues</a:t>
            </a:r>
            <a:r>
              <a:rPr lang="en-US" sz="2000" dirty="0">
                <a:solidFill>
                  <a:srgbClr val="D4D4D4"/>
                </a:solidFill>
                <a:latin typeface="Menlo" charset="0"/>
              </a:rPr>
              <a:t>(</a:t>
            </a:r>
            <a:r>
              <a:rPr lang="en-US" sz="2000" dirty="0">
                <a:solidFill>
                  <a:srgbClr val="CE9178"/>
                </a:solidFill>
                <a:latin typeface="Menlo" charset="0"/>
              </a:rPr>
              <a:t>"200"</a:t>
            </a:r>
            <a:r>
              <a:rPr lang="en-US" sz="2000" dirty="0">
                <a:solidFill>
                  <a:srgbClr val="D4D4D4"/>
                </a:solidFill>
                <a:latin typeface="Menlo" charset="0"/>
              </a:rPr>
              <a:t>).</a:t>
            </a:r>
            <a:r>
              <a:rPr lang="en-US" sz="2000" dirty="0" err="1">
                <a:solidFill>
                  <a:srgbClr val="DCDCAA"/>
                </a:solidFill>
                <a:latin typeface="Menlo" charset="0"/>
              </a:rPr>
              <a:t>Inc</a:t>
            </a:r>
            <a:r>
              <a:rPr lang="en-US" sz="2000" dirty="0">
                <a:solidFill>
                  <a:srgbClr val="D4D4D4"/>
                </a:solidFill>
                <a:latin typeface="Menlo" charset="0"/>
              </a:rPr>
              <a:t>()</a:t>
            </a:r>
          </a:p>
          <a:p>
            <a:endParaRPr lang="en-US" sz="2000" dirty="0">
              <a:solidFill>
                <a:srgbClr val="D4D4D4"/>
              </a:solidFill>
              <a:latin typeface="Menlo" charset="0"/>
            </a:endParaRPr>
          </a:p>
        </p:txBody>
      </p:sp>
      <p:sp>
        <p:nvSpPr>
          <p:cNvPr id="5" name="TextBox 4"/>
          <p:cNvSpPr txBox="1"/>
          <p:nvPr/>
        </p:nvSpPr>
        <p:spPr>
          <a:xfrm>
            <a:off x="391429" y="1549654"/>
            <a:ext cx="3013967" cy="461665"/>
          </a:xfrm>
          <a:prstGeom prst="rect">
            <a:avLst/>
          </a:prstGeom>
          <a:noFill/>
        </p:spPr>
        <p:txBody>
          <a:bodyPr wrap="none" rtlCol="0">
            <a:spAutoFit/>
          </a:bodyPr>
          <a:lstStyle/>
          <a:p>
            <a:r>
              <a:rPr lang="en-US" sz="2400" dirty="0" smtClean="0"/>
              <a:t>Incrementing counter:</a:t>
            </a:r>
            <a:endParaRPr lang="en-US" sz="2400" dirty="0"/>
          </a:p>
        </p:txBody>
      </p:sp>
    </p:spTree>
    <p:extLst>
      <p:ext uri="{BB962C8B-B14F-4D97-AF65-F5344CB8AC3E}">
        <p14:creationId xmlns:p14="http://schemas.microsoft.com/office/powerpoint/2010/main" val="2981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1031776"/>
          </a:xfrm>
        </p:spPr>
        <p:txBody>
          <a:bodyPr/>
          <a:lstStyle/>
          <a:p>
            <a:r>
              <a:rPr lang="en-US" dirty="0" smtClean="0"/>
              <a:t>Custom Prometheus Metrics in Go</a:t>
            </a:r>
            <a:endParaRPr lang="en-US" dirty="0"/>
          </a:p>
        </p:txBody>
      </p:sp>
      <p:sp>
        <p:nvSpPr>
          <p:cNvPr id="4" name="TextBox 3"/>
          <p:cNvSpPr txBox="1"/>
          <p:nvPr/>
        </p:nvSpPr>
        <p:spPr>
          <a:xfrm>
            <a:off x="405781" y="2066516"/>
            <a:ext cx="11161241" cy="1631216"/>
          </a:xfrm>
          <a:prstGeom prst="rect">
            <a:avLst/>
          </a:prstGeom>
          <a:solidFill>
            <a:srgbClr val="424242"/>
          </a:solidFill>
        </p:spPr>
        <p:txBody>
          <a:bodyPr wrap="square" rtlCol="0">
            <a:spAutoFit/>
          </a:bodyPr>
          <a:lstStyle/>
          <a:p>
            <a:r>
              <a:rPr lang="en-US" sz="2000" dirty="0">
                <a:solidFill>
                  <a:srgbClr val="D4D4D4"/>
                </a:solidFill>
                <a:latin typeface="Menlo" charset="0"/>
              </a:rPr>
              <a:t>    </a:t>
            </a:r>
            <a:r>
              <a:rPr lang="en-US" sz="2000" dirty="0">
                <a:solidFill>
                  <a:srgbClr val="608B4E"/>
                </a:solidFill>
                <a:latin typeface="Menlo" charset="0"/>
              </a:rPr>
              <a:t>// register handlers</a:t>
            </a:r>
            <a:endParaRPr lang="en-US" sz="2000" dirty="0">
              <a:solidFill>
                <a:srgbClr val="D4D4D4"/>
              </a:solidFill>
              <a:latin typeface="Menlo" charset="0"/>
            </a:endParaRPr>
          </a:p>
          <a:p>
            <a:r>
              <a:rPr lang="en-US" sz="2000" dirty="0">
                <a:solidFill>
                  <a:srgbClr val="D4D4D4"/>
                </a:solidFill>
                <a:latin typeface="Menlo" charset="0"/>
              </a:rPr>
              <a:t>    </a:t>
            </a:r>
            <a:r>
              <a:rPr lang="en-US" sz="2000" dirty="0" err="1">
                <a:solidFill>
                  <a:srgbClr val="D4D4D4"/>
                </a:solidFill>
                <a:latin typeface="Menlo" charset="0"/>
              </a:rPr>
              <a:t>s.mux.</a:t>
            </a:r>
            <a:r>
              <a:rPr lang="en-US" sz="2000" dirty="0" err="1">
                <a:solidFill>
                  <a:srgbClr val="DCDCAA"/>
                </a:solidFill>
                <a:latin typeface="Menlo" charset="0"/>
              </a:rPr>
              <a:t>HandleFunc</a:t>
            </a:r>
            <a:r>
              <a:rPr lang="en-US" sz="2000" dirty="0">
                <a:solidFill>
                  <a:srgbClr val="D4D4D4"/>
                </a:solidFill>
                <a:latin typeface="Menlo" charset="0"/>
              </a:rPr>
              <a:t>(</a:t>
            </a:r>
            <a:r>
              <a:rPr lang="en-US" sz="2000" dirty="0">
                <a:solidFill>
                  <a:srgbClr val="CE9178"/>
                </a:solidFill>
                <a:latin typeface="Menlo" charset="0"/>
              </a:rPr>
              <a:t>"/</a:t>
            </a:r>
            <a:r>
              <a:rPr lang="en-US" sz="2000" dirty="0" err="1">
                <a:solidFill>
                  <a:srgbClr val="CE9178"/>
                </a:solidFill>
                <a:latin typeface="Menlo" charset="0"/>
              </a:rPr>
              <a:t>healthz</a:t>
            </a:r>
            <a:r>
              <a:rPr lang="en-US" sz="2000" dirty="0">
                <a:solidFill>
                  <a:srgbClr val="CE9178"/>
                </a:solidFill>
                <a:latin typeface="Menlo" charset="0"/>
              </a:rPr>
              <a:t>"</a:t>
            </a:r>
            <a:r>
              <a:rPr lang="en-US" sz="2000" dirty="0">
                <a:solidFill>
                  <a:srgbClr val="D4D4D4"/>
                </a:solidFill>
                <a:latin typeface="Menlo" charset="0"/>
              </a:rPr>
              <a:t>, </a:t>
            </a:r>
            <a:r>
              <a:rPr lang="en-US" sz="2000" dirty="0" err="1">
                <a:solidFill>
                  <a:srgbClr val="D4D4D4"/>
                </a:solidFill>
                <a:latin typeface="Menlo" charset="0"/>
              </a:rPr>
              <a:t>s.healthz</a:t>
            </a:r>
            <a:r>
              <a:rPr lang="en-US" sz="2000" dirty="0">
                <a:solidFill>
                  <a:srgbClr val="D4D4D4"/>
                </a:solidFill>
                <a:latin typeface="Menlo" charset="0"/>
              </a:rPr>
              <a:t>)</a:t>
            </a:r>
          </a:p>
          <a:p>
            <a:r>
              <a:rPr lang="en-US" sz="2000" dirty="0">
                <a:solidFill>
                  <a:srgbClr val="D4D4D4"/>
                </a:solidFill>
                <a:latin typeface="Menlo" charset="0"/>
              </a:rPr>
              <a:t>    </a:t>
            </a:r>
            <a:r>
              <a:rPr lang="en-US" sz="2000" dirty="0" err="1">
                <a:solidFill>
                  <a:srgbClr val="D4D4D4"/>
                </a:solidFill>
                <a:latin typeface="Menlo" charset="0"/>
              </a:rPr>
              <a:t>s.mux.</a:t>
            </a:r>
            <a:r>
              <a:rPr lang="en-US" sz="2000" dirty="0" err="1">
                <a:solidFill>
                  <a:srgbClr val="DCDCAA"/>
                </a:solidFill>
                <a:latin typeface="Menlo" charset="0"/>
              </a:rPr>
              <a:t>HandleFunc</a:t>
            </a:r>
            <a:r>
              <a:rPr lang="en-US" sz="2000" dirty="0">
                <a:solidFill>
                  <a:srgbClr val="D4D4D4"/>
                </a:solidFill>
                <a:latin typeface="Menlo" charset="0"/>
              </a:rPr>
              <a:t>(</a:t>
            </a:r>
            <a:r>
              <a:rPr lang="en-US" sz="2000" dirty="0">
                <a:solidFill>
                  <a:srgbClr val="CE9178"/>
                </a:solidFill>
                <a:latin typeface="Menlo" charset="0"/>
              </a:rPr>
              <a:t>"/</a:t>
            </a:r>
            <a:r>
              <a:rPr lang="en-US" sz="2000" dirty="0" err="1">
                <a:solidFill>
                  <a:srgbClr val="CE9178"/>
                </a:solidFill>
                <a:latin typeface="Menlo" charset="0"/>
              </a:rPr>
              <a:t>readyz</a:t>
            </a:r>
            <a:r>
              <a:rPr lang="en-US" sz="2000" dirty="0">
                <a:solidFill>
                  <a:srgbClr val="CE9178"/>
                </a:solidFill>
                <a:latin typeface="Menlo" charset="0"/>
              </a:rPr>
              <a:t>"</a:t>
            </a:r>
            <a:r>
              <a:rPr lang="en-US" sz="2000" dirty="0">
                <a:solidFill>
                  <a:srgbClr val="D4D4D4"/>
                </a:solidFill>
                <a:latin typeface="Menlo" charset="0"/>
              </a:rPr>
              <a:t>, </a:t>
            </a:r>
            <a:r>
              <a:rPr lang="en-US" sz="2000" dirty="0" err="1">
                <a:solidFill>
                  <a:srgbClr val="D4D4D4"/>
                </a:solidFill>
                <a:latin typeface="Menlo" charset="0"/>
              </a:rPr>
              <a:t>s.readyz</a:t>
            </a:r>
            <a:r>
              <a:rPr lang="en-US" sz="2000" dirty="0">
                <a:solidFill>
                  <a:srgbClr val="D4D4D4"/>
                </a:solidFill>
                <a:latin typeface="Menlo" charset="0"/>
              </a:rPr>
              <a:t>)</a:t>
            </a:r>
          </a:p>
          <a:p>
            <a:r>
              <a:rPr lang="en-US" sz="2000" dirty="0">
                <a:solidFill>
                  <a:srgbClr val="D4D4D4"/>
                </a:solidFill>
                <a:latin typeface="Menlo" charset="0"/>
              </a:rPr>
              <a:t>    </a:t>
            </a:r>
            <a:r>
              <a:rPr lang="en-US" sz="2000" dirty="0" err="1">
                <a:solidFill>
                  <a:srgbClr val="D4D4D4"/>
                </a:solidFill>
                <a:latin typeface="Menlo" charset="0"/>
              </a:rPr>
              <a:t>s.mux.</a:t>
            </a:r>
            <a:r>
              <a:rPr lang="en-US" sz="2000" dirty="0" err="1">
                <a:solidFill>
                  <a:srgbClr val="DCDCAA"/>
                </a:solidFill>
                <a:latin typeface="Menlo" charset="0"/>
              </a:rPr>
              <a:t>HandleFunc</a:t>
            </a:r>
            <a:r>
              <a:rPr lang="en-US" sz="2000" dirty="0">
                <a:solidFill>
                  <a:srgbClr val="D4D4D4"/>
                </a:solidFill>
                <a:latin typeface="Menlo" charset="0"/>
              </a:rPr>
              <a:t>(</a:t>
            </a:r>
            <a:r>
              <a:rPr lang="en-US" sz="2000" dirty="0">
                <a:solidFill>
                  <a:srgbClr val="CE9178"/>
                </a:solidFill>
                <a:latin typeface="Menlo" charset="0"/>
              </a:rPr>
              <a:t>"/version"</a:t>
            </a:r>
            <a:r>
              <a:rPr lang="en-US" sz="2000" dirty="0">
                <a:solidFill>
                  <a:srgbClr val="D4D4D4"/>
                </a:solidFill>
                <a:latin typeface="Menlo" charset="0"/>
              </a:rPr>
              <a:t>, </a:t>
            </a:r>
            <a:r>
              <a:rPr lang="en-US" sz="2000" dirty="0" err="1">
                <a:solidFill>
                  <a:srgbClr val="D4D4D4"/>
                </a:solidFill>
                <a:latin typeface="Menlo" charset="0"/>
              </a:rPr>
              <a:t>s.version</a:t>
            </a:r>
            <a:r>
              <a:rPr lang="en-US" sz="2000" dirty="0">
                <a:solidFill>
                  <a:srgbClr val="D4D4D4"/>
                </a:solidFill>
                <a:latin typeface="Menlo" charset="0"/>
              </a:rPr>
              <a:t>)</a:t>
            </a:r>
          </a:p>
          <a:p>
            <a:r>
              <a:rPr lang="en-US" sz="2000" dirty="0">
                <a:solidFill>
                  <a:srgbClr val="D4D4D4"/>
                </a:solidFill>
                <a:latin typeface="Menlo" charset="0"/>
              </a:rPr>
              <a:t>    </a:t>
            </a:r>
            <a:r>
              <a:rPr lang="en-US" sz="2000" dirty="0" err="1">
                <a:solidFill>
                  <a:srgbClr val="D4D4D4"/>
                </a:solidFill>
                <a:latin typeface="Menlo" charset="0"/>
              </a:rPr>
              <a:t>s.mux.</a:t>
            </a:r>
            <a:r>
              <a:rPr lang="en-US" sz="2000" dirty="0" err="1">
                <a:solidFill>
                  <a:srgbClr val="DCDCAA"/>
                </a:solidFill>
                <a:latin typeface="Menlo" charset="0"/>
              </a:rPr>
              <a:t>Handle</a:t>
            </a:r>
            <a:r>
              <a:rPr lang="en-US" sz="2000" dirty="0">
                <a:solidFill>
                  <a:srgbClr val="D4D4D4"/>
                </a:solidFill>
                <a:latin typeface="Menlo" charset="0"/>
              </a:rPr>
              <a:t>(</a:t>
            </a:r>
            <a:r>
              <a:rPr lang="en-US" sz="2000" dirty="0">
                <a:solidFill>
                  <a:srgbClr val="CE9178"/>
                </a:solidFill>
                <a:latin typeface="Menlo" charset="0"/>
              </a:rPr>
              <a:t>"/metrics"</a:t>
            </a:r>
            <a:r>
              <a:rPr lang="en-US" sz="2000" dirty="0">
                <a:solidFill>
                  <a:srgbClr val="D4D4D4"/>
                </a:solidFill>
                <a:latin typeface="Menlo" charset="0"/>
              </a:rPr>
              <a:t>, </a:t>
            </a:r>
            <a:r>
              <a:rPr lang="en-US" sz="2000" dirty="0" err="1">
                <a:solidFill>
                  <a:srgbClr val="D4D4D4"/>
                </a:solidFill>
                <a:latin typeface="Menlo" charset="0"/>
              </a:rPr>
              <a:t>promhttp.</a:t>
            </a:r>
            <a:r>
              <a:rPr lang="en-US" sz="2000" dirty="0" err="1">
                <a:solidFill>
                  <a:srgbClr val="DCDCAA"/>
                </a:solidFill>
                <a:latin typeface="Menlo" charset="0"/>
              </a:rPr>
              <a:t>Handler</a:t>
            </a:r>
            <a:r>
              <a:rPr lang="en-US" sz="2000" dirty="0">
                <a:solidFill>
                  <a:srgbClr val="D4D4D4"/>
                </a:solidFill>
                <a:latin typeface="Menlo" charset="0"/>
              </a:rPr>
              <a:t>())</a:t>
            </a:r>
            <a:endParaRPr lang="en-US" sz="2000" b="0" dirty="0">
              <a:solidFill>
                <a:srgbClr val="D4D4D4"/>
              </a:solidFill>
              <a:effectLst/>
              <a:latin typeface="Menlo" charset="0"/>
            </a:endParaRPr>
          </a:p>
        </p:txBody>
      </p:sp>
      <p:sp>
        <p:nvSpPr>
          <p:cNvPr id="5" name="TextBox 4"/>
          <p:cNvSpPr txBox="1"/>
          <p:nvPr/>
        </p:nvSpPr>
        <p:spPr>
          <a:xfrm>
            <a:off x="391429" y="1549654"/>
            <a:ext cx="4086953" cy="461665"/>
          </a:xfrm>
          <a:prstGeom prst="rect">
            <a:avLst/>
          </a:prstGeom>
          <a:noFill/>
        </p:spPr>
        <p:txBody>
          <a:bodyPr wrap="none" rtlCol="0">
            <a:spAutoFit/>
          </a:bodyPr>
          <a:lstStyle/>
          <a:p>
            <a:r>
              <a:rPr lang="en-US" sz="2400" dirty="0" smtClean="0"/>
              <a:t>Registering /metrics endpoint:</a:t>
            </a:r>
            <a:endParaRPr lang="en-US" sz="2400" dirty="0"/>
          </a:p>
        </p:txBody>
      </p:sp>
    </p:spTree>
    <p:extLst>
      <p:ext uri="{BB962C8B-B14F-4D97-AF65-F5344CB8AC3E}">
        <p14:creationId xmlns:p14="http://schemas.microsoft.com/office/powerpoint/2010/main" val="195514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lstStyle/>
          <a:p>
            <a:r>
              <a:rPr lang="en-US" dirty="0" smtClean="0"/>
              <a:t>Horizontal Pod </a:t>
            </a:r>
            <a:r>
              <a:rPr lang="en-US" dirty="0" err="1" smtClean="0"/>
              <a:t>Autoscaler</a:t>
            </a:r>
            <a:r>
              <a:rPr lang="en-US" dirty="0" smtClean="0"/>
              <a:t> with custom metrics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33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1" y="381000"/>
            <a:ext cx="10260634" cy="1031776"/>
          </a:xfrm>
        </p:spPr>
        <p:txBody>
          <a:bodyPr/>
          <a:lstStyle/>
          <a:p>
            <a:r>
              <a:rPr lang="en-US" dirty="0"/>
              <a:t>Horizontal Pod </a:t>
            </a:r>
            <a:r>
              <a:rPr lang="en-US" dirty="0" err="1"/>
              <a:t>Autoscaler</a:t>
            </a:r>
            <a:r>
              <a:rPr lang="en-US" dirty="0"/>
              <a:t> with custom metrics</a:t>
            </a:r>
            <a:endParaRPr lang="en-US" dirty="0"/>
          </a:p>
        </p:txBody>
      </p:sp>
      <p:sp>
        <p:nvSpPr>
          <p:cNvPr id="4" name="TextBox 3"/>
          <p:cNvSpPr txBox="1"/>
          <p:nvPr/>
        </p:nvSpPr>
        <p:spPr>
          <a:xfrm>
            <a:off x="405781" y="1412776"/>
            <a:ext cx="11161241" cy="5324535"/>
          </a:xfrm>
          <a:prstGeom prst="rect">
            <a:avLst/>
          </a:prstGeom>
          <a:solidFill>
            <a:srgbClr val="424242"/>
          </a:solidFill>
        </p:spPr>
        <p:txBody>
          <a:bodyPr wrap="square" rtlCol="0">
            <a:spAutoFit/>
          </a:bodyPr>
          <a:lstStyle/>
          <a:p>
            <a:r>
              <a:rPr lang="en-US" sz="2000" dirty="0" err="1">
                <a:solidFill>
                  <a:srgbClr val="569CD6"/>
                </a:solidFill>
                <a:latin typeface="Menlo" charset="0"/>
              </a:rPr>
              <a:t>apiVersion</a:t>
            </a:r>
            <a:r>
              <a:rPr lang="en-US" sz="2000" dirty="0">
                <a:solidFill>
                  <a:srgbClr val="D4D4D4"/>
                </a:solidFill>
                <a:latin typeface="Menlo" charset="0"/>
              </a:rPr>
              <a:t>: </a:t>
            </a:r>
            <a:r>
              <a:rPr lang="en-US" sz="2000" dirty="0" err="1">
                <a:solidFill>
                  <a:srgbClr val="CE9178"/>
                </a:solidFill>
                <a:latin typeface="Menlo" charset="0"/>
              </a:rPr>
              <a:t>autoscaling</a:t>
            </a:r>
            <a:r>
              <a:rPr lang="en-US" sz="2000" dirty="0">
                <a:solidFill>
                  <a:srgbClr val="CE9178"/>
                </a:solidFill>
                <a:latin typeface="Menlo" charset="0"/>
              </a:rPr>
              <a:t>/v2beta1</a:t>
            </a:r>
            <a:endParaRPr lang="en-US" sz="2000" dirty="0">
              <a:solidFill>
                <a:srgbClr val="D4D4D4"/>
              </a:solidFill>
              <a:latin typeface="Menlo" charset="0"/>
            </a:endParaRPr>
          </a:p>
          <a:p>
            <a:r>
              <a:rPr lang="en-US" sz="2000" dirty="0">
                <a:solidFill>
                  <a:srgbClr val="569CD6"/>
                </a:solidFill>
                <a:latin typeface="Menlo" charset="0"/>
              </a:rPr>
              <a:t>kind</a:t>
            </a:r>
            <a:r>
              <a:rPr lang="en-US" sz="2000" dirty="0">
                <a:solidFill>
                  <a:srgbClr val="D4D4D4"/>
                </a:solidFill>
                <a:latin typeface="Menlo" charset="0"/>
              </a:rPr>
              <a:t>: </a:t>
            </a:r>
            <a:r>
              <a:rPr lang="en-US" sz="2000" dirty="0" err="1">
                <a:solidFill>
                  <a:srgbClr val="CE9178"/>
                </a:solidFill>
                <a:latin typeface="Menlo" charset="0"/>
              </a:rPr>
              <a:t>HorizontalPodAutoscaler</a:t>
            </a:r>
            <a:endParaRPr lang="en-US" sz="2000" dirty="0">
              <a:solidFill>
                <a:srgbClr val="D4D4D4"/>
              </a:solidFill>
              <a:latin typeface="Menlo" charset="0"/>
            </a:endParaRPr>
          </a:p>
          <a:p>
            <a:r>
              <a:rPr lang="en-US" sz="2000" dirty="0">
                <a:solidFill>
                  <a:srgbClr val="569CD6"/>
                </a:solidFill>
                <a:latin typeface="Menlo" charset="0"/>
              </a:rPr>
              <a:t>metadata</a:t>
            </a:r>
            <a:r>
              <a:rPr lang="en-US" sz="2000" dirty="0">
                <a:solidFill>
                  <a:srgbClr val="D4D4D4"/>
                </a:solidFill>
                <a:latin typeface="Menlo" charset="0"/>
              </a:rPr>
              <a:t>:</a:t>
            </a:r>
          </a:p>
          <a:p>
            <a:r>
              <a:rPr lang="en-US" sz="2000" dirty="0" smtClean="0">
                <a:solidFill>
                  <a:srgbClr val="569CD6"/>
                </a:solidFill>
                <a:latin typeface="Menlo" charset="0"/>
              </a:rPr>
              <a:t>  name</a:t>
            </a:r>
            <a:r>
              <a:rPr lang="en-US" sz="2000" dirty="0">
                <a:solidFill>
                  <a:srgbClr val="D4D4D4"/>
                </a:solidFill>
                <a:latin typeface="Menlo" charset="0"/>
              </a:rPr>
              <a:t>: </a:t>
            </a:r>
            <a:r>
              <a:rPr lang="en-US" sz="2000" dirty="0">
                <a:solidFill>
                  <a:srgbClr val="CE9178"/>
                </a:solidFill>
                <a:latin typeface="Menlo" charset="0"/>
              </a:rPr>
              <a:t>indexer</a:t>
            </a:r>
            <a:endParaRPr lang="en-US" sz="2000" dirty="0">
              <a:solidFill>
                <a:srgbClr val="D4D4D4"/>
              </a:solidFill>
              <a:latin typeface="Menlo" charset="0"/>
            </a:endParaRPr>
          </a:p>
          <a:p>
            <a:r>
              <a:rPr lang="en-US" sz="2000" dirty="0">
                <a:solidFill>
                  <a:srgbClr val="569CD6"/>
                </a:solidFill>
                <a:latin typeface="Menlo" charset="0"/>
              </a:rPr>
              <a:t>spec</a:t>
            </a:r>
            <a:r>
              <a:rPr lang="en-US" sz="2000" dirty="0">
                <a:solidFill>
                  <a:srgbClr val="D4D4D4"/>
                </a:solidFill>
                <a:latin typeface="Menlo" charset="0"/>
              </a:rPr>
              <a:t>:</a:t>
            </a:r>
          </a:p>
          <a:p>
            <a:r>
              <a:rPr lang="en-US" sz="2000" dirty="0" smtClean="0">
                <a:solidFill>
                  <a:srgbClr val="569CD6"/>
                </a:solidFill>
                <a:latin typeface="Menlo" charset="0"/>
              </a:rPr>
              <a:t>  </a:t>
            </a:r>
            <a:r>
              <a:rPr lang="en-US" sz="2000" dirty="0" err="1" smtClean="0">
                <a:solidFill>
                  <a:srgbClr val="569CD6"/>
                </a:solidFill>
                <a:latin typeface="Menlo" charset="0"/>
              </a:rPr>
              <a:t>scaleTargetRef</a:t>
            </a:r>
            <a:r>
              <a:rPr lang="en-US" sz="2000" dirty="0">
                <a:solidFill>
                  <a:srgbClr val="D4D4D4"/>
                </a:solidFill>
                <a:latin typeface="Menlo" charset="0"/>
              </a:rPr>
              <a:t>:</a:t>
            </a:r>
          </a:p>
          <a:p>
            <a:r>
              <a:rPr lang="en-US" sz="2000" dirty="0" smtClean="0">
                <a:solidFill>
                  <a:srgbClr val="569CD6"/>
                </a:solidFill>
                <a:latin typeface="Menlo" charset="0"/>
              </a:rPr>
              <a:t>    </a:t>
            </a:r>
            <a:r>
              <a:rPr lang="en-US" sz="2000" dirty="0" err="1" smtClean="0">
                <a:solidFill>
                  <a:srgbClr val="569CD6"/>
                </a:solidFill>
                <a:latin typeface="Menlo" charset="0"/>
              </a:rPr>
              <a:t>apiVersion</a:t>
            </a:r>
            <a:r>
              <a:rPr lang="en-US" sz="2000" dirty="0">
                <a:solidFill>
                  <a:srgbClr val="D4D4D4"/>
                </a:solidFill>
                <a:latin typeface="Menlo" charset="0"/>
              </a:rPr>
              <a:t>: </a:t>
            </a:r>
            <a:r>
              <a:rPr lang="en-US" sz="2000" dirty="0">
                <a:solidFill>
                  <a:srgbClr val="CE9178"/>
                </a:solidFill>
                <a:latin typeface="Menlo" charset="0"/>
              </a:rPr>
              <a:t>extensions/v1beta1</a:t>
            </a:r>
            <a:endParaRPr lang="en-US" sz="2000" dirty="0">
              <a:solidFill>
                <a:srgbClr val="D4D4D4"/>
              </a:solidFill>
              <a:latin typeface="Menlo" charset="0"/>
            </a:endParaRPr>
          </a:p>
          <a:p>
            <a:r>
              <a:rPr lang="en-US" sz="2000" dirty="0" smtClean="0">
                <a:solidFill>
                  <a:srgbClr val="569CD6"/>
                </a:solidFill>
                <a:latin typeface="Menlo" charset="0"/>
              </a:rPr>
              <a:t>    kind</a:t>
            </a:r>
            <a:r>
              <a:rPr lang="en-US" sz="2000" dirty="0">
                <a:solidFill>
                  <a:srgbClr val="D4D4D4"/>
                </a:solidFill>
                <a:latin typeface="Menlo" charset="0"/>
              </a:rPr>
              <a:t>: </a:t>
            </a:r>
            <a:r>
              <a:rPr lang="en-US" sz="2000" dirty="0">
                <a:solidFill>
                  <a:srgbClr val="CE9178"/>
                </a:solidFill>
                <a:latin typeface="Menlo" charset="0"/>
              </a:rPr>
              <a:t>Deployment</a:t>
            </a:r>
            <a:endParaRPr lang="en-US" sz="2000" dirty="0">
              <a:solidFill>
                <a:srgbClr val="D4D4D4"/>
              </a:solidFill>
              <a:latin typeface="Menlo" charset="0"/>
            </a:endParaRPr>
          </a:p>
          <a:p>
            <a:r>
              <a:rPr lang="en-US" sz="2000" dirty="0" smtClean="0">
                <a:solidFill>
                  <a:srgbClr val="569CD6"/>
                </a:solidFill>
                <a:latin typeface="Menlo" charset="0"/>
              </a:rPr>
              <a:t>    name</a:t>
            </a:r>
            <a:r>
              <a:rPr lang="en-US" sz="2000" dirty="0">
                <a:solidFill>
                  <a:srgbClr val="D4D4D4"/>
                </a:solidFill>
                <a:latin typeface="Menlo" charset="0"/>
              </a:rPr>
              <a:t>: </a:t>
            </a:r>
            <a:r>
              <a:rPr lang="en-US" sz="2000" dirty="0">
                <a:solidFill>
                  <a:srgbClr val="CE9178"/>
                </a:solidFill>
                <a:latin typeface="Menlo" charset="0"/>
              </a:rPr>
              <a:t>indexer</a:t>
            </a:r>
            <a:endParaRPr lang="en-US" sz="2000" dirty="0">
              <a:solidFill>
                <a:srgbClr val="D4D4D4"/>
              </a:solidFill>
              <a:latin typeface="Menlo" charset="0"/>
            </a:endParaRPr>
          </a:p>
          <a:p>
            <a:r>
              <a:rPr lang="en-US" sz="2000" dirty="0" smtClean="0">
                <a:solidFill>
                  <a:srgbClr val="569CD6"/>
                </a:solidFill>
                <a:latin typeface="Menlo" charset="0"/>
              </a:rPr>
              <a:t>  </a:t>
            </a:r>
            <a:r>
              <a:rPr lang="en-US" sz="2000" dirty="0" err="1" smtClean="0">
                <a:solidFill>
                  <a:srgbClr val="569CD6"/>
                </a:solidFill>
                <a:latin typeface="Menlo" charset="0"/>
              </a:rPr>
              <a:t>minReplicas</a:t>
            </a:r>
            <a:r>
              <a:rPr lang="en-US" sz="2000" dirty="0">
                <a:solidFill>
                  <a:srgbClr val="D4D4D4"/>
                </a:solidFill>
                <a:latin typeface="Menlo" charset="0"/>
              </a:rPr>
              <a:t>: </a:t>
            </a:r>
            <a:r>
              <a:rPr lang="en-US" sz="2000" dirty="0">
                <a:solidFill>
                  <a:srgbClr val="B5CEA8"/>
                </a:solidFill>
                <a:latin typeface="Menlo" charset="0"/>
              </a:rPr>
              <a:t>1</a:t>
            </a:r>
            <a:endParaRPr lang="en-US" sz="2000" dirty="0">
              <a:solidFill>
                <a:srgbClr val="D4D4D4"/>
              </a:solidFill>
              <a:latin typeface="Menlo" charset="0"/>
            </a:endParaRPr>
          </a:p>
          <a:p>
            <a:r>
              <a:rPr lang="en-US" sz="2000" dirty="0" smtClean="0">
                <a:solidFill>
                  <a:srgbClr val="569CD6"/>
                </a:solidFill>
                <a:latin typeface="Menlo" charset="0"/>
              </a:rPr>
              <a:t>  </a:t>
            </a:r>
            <a:r>
              <a:rPr lang="en-US" sz="2000" dirty="0" err="1" smtClean="0">
                <a:solidFill>
                  <a:srgbClr val="569CD6"/>
                </a:solidFill>
                <a:latin typeface="Menlo" charset="0"/>
              </a:rPr>
              <a:t>maxReplicas</a:t>
            </a:r>
            <a:r>
              <a:rPr lang="en-US" sz="2000" dirty="0">
                <a:solidFill>
                  <a:srgbClr val="D4D4D4"/>
                </a:solidFill>
                <a:latin typeface="Menlo" charset="0"/>
              </a:rPr>
              <a:t>: </a:t>
            </a:r>
            <a:r>
              <a:rPr lang="en-US" sz="2000" dirty="0">
                <a:solidFill>
                  <a:srgbClr val="B5CEA8"/>
                </a:solidFill>
                <a:latin typeface="Menlo" charset="0"/>
              </a:rPr>
              <a:t>5</a:t>
            </a:r>
            <a:endParaRPr lang="en-US" sz="2000" dirty="0">
              <a:solidFill>
                <a:srgbClr val="D4D4D4"/>
              </a:solidFill>
              <a:latin typeface="Menlo" charset="0"/>
            </a:endParaRPr>
          </a:p>
          <a:p>
            <a:r>
              <a:rPr lang="en-US" sz="2000" dirty="0" smtClean="0">
                <a:solidFill>
                  <a:srgbClr val="569CD6"/>
                </a:solidFill>
                <a:latin typeface="Menlo" charset="0"/>
              </a:rPr>
              <a:t>  metrics</a:t>
            </a:r>
            <a:r>
              <a:rPr lang="en-US" sz="2000" dirty="0">
                <a:solidFill>
                  <a:srgbClr val="D4D4D4"/>
                </a:solidFill>
                <a:latin typeface="Menlo" charset="0"/>
              </a:rPr>
              <a:t>:</a:t>
            </a:r>
          </a:p>
          <a:p>
            <a:r>
              <a:rPr lang="en-US" sz="2000" dirty="0" smtClean="0">
                <a:solidFill>
                  <a:srgbClr val="D4D4D4"/>
                </a:solidFill>
                <a:latin typeface="Menlo" charset="0"/>
              </a:rPr>
              <a:t>  - </a:t>
            </a:r>
            <a:r>
              <a:rPr lang="en-US" sz="2000" dirty="0">
                <a:solidFill>
                  <a:srgbClr val="569CD6"/>
                </a:solidFill>
                <a:latin typeface="Menlo" charset="0"/>
              </a:rPr>
              <a:t>type</a:t>
            </a:r>
            <a:r>
              <a:rPr lang="en-US" sz="2000" dirty="0">
                <a:solidFill>
                  <a:srgbClr val="D4D4D4"/>
                </a:solidFill>
                <a:latin typeface="Menlo" charset="0"/>
              </a:rPr>
              <a:t>: </a:t>
            </a:r>
            <a:r>
              <a:rPr lang="en-US" sz="2000" dirty="0">
                <a:solidFill>
                  <a:srgbClr val="CE9178"/>
                </a:solidFill>
                <a:latin typeface="Menlo" charset="0"/>
              </a:rPr>
              <a:t>Pods</a:t>
            </a:r>
            <a:endParaRPr lang="en-US" sz="2000" dirty="0">
              <a:solidFill>
                <a:srgbClr val="D4D4D4"/>
              </a:solidFill>
              <a:latin typeface="Menlo" charset="0"/>
            </a:endParaRPr>
          </a:p>
          <a:p>
            <a:r>
              <a:rPr lang="en-US" sz="2000" dirty="0" smtClean="0">
                <a:solidFill>
                  <a:srgbClr val="569CD6"/>
                </a:solidFill>
                <a:latin typeface="Menlo" charset="0"/>
              </a:rPr>
              <a:t>    pods</a:t>
            </a:r>
            <a:r>
              <a:rPr lang="en-US" sz="2000" dirty="0">
                <a:solidFill>
                  <a:srgbClr val="D4D4D4"/>
                </a:solidFill>
                <a:latin typeface="Menlo" charset="0"/>
              </a:rPr>
              <a:t>:</a:t>
            </a:r>
          </a:p>
          <a:p>
            <a:r>
              <a:rPr lang="en-US" sz="2000" dirty="0" smtClean="0">
                <a:solidFill>
                  <a:srgbClr val="569CD6"/>
                </a:solidFill>
                <a:latin typeface="Menlo" charset="0"/>
              </a:rPr>
              <a:t>      </a:t>
            </a:r>
            <a:r>
              <a:rPr lang="en-US" sz="2000" dirty="0" err="1" smtClean="0">
                <a:solidFill>
                  <a:srgbClr val="569CD6"/>
                </a:solidFill>
                <a:latin typeface="Menlo" charset="0"/>
              </a:rPr>
              <a:t>metricName</a:t>
            </a:r>
            <a:r>
              <a:rPr lang="en-US" sz="2000" dirty="0" smtClean="0">
                <a:solidFill>
                  <a:srgbClr val="D4D4D4"/>
                </a:solidFill>
                <a:latin typeface="Menlo" charset="0"/>
              </a:rPr>
              <a:t>: </a:t>
            </a:r>
            <a:r>
              <a:rPr lang="en-US" sz="2000" dirty="0" err="1" smtClean="0">
                <a:solidFill>
                  <a:srgbClr val="CE9178"/>
                </a:solidFill>
                <a:latin typeface="Menlo" charset="0"/>
              </a:rPr>
              <a:t>http_requests_google_api</a:t>
            </a:r>
            <a:endParaRPr lang="en-US" sz="2000" dirty="0" smtClean="0">
              <a:solidFill>
                <a:srgbClr val="D4D4D4"/>
              </a:solidFill>
              <a:latin typeface="Menlo" charset="0"/>
            </a:endParaRPr>
          </a:p>
          <a:p>
            <a:r>
              <a:rPr lang="en-US" sz="2000" dirty="0" smtClean="0">
                <a:solidFill>
                  <a:srgbClr val="569CD6"/>
                </a:solidFill>
                <a:latin typeface="Menlo" charset="0"/>
              </a:rPr>
              <a:t>      </a:t>
            </a:r>
            <a:r>
              <a:rPr lang="en-US" sz="2000" dirty="0" err="1" smtClean="0">
                <a:solidFill>
                  <a:srgbClr val="569CD6"/>
                </a:solidFill>
                <a:latin typeface="Menlo" charset="0"/>
              </a:rPr>
              <a:t>targetAverageValue</a:t>
            </a:r>
            <a:r>
              <a:rPr lang="en-US" sz="2000" dirty="0">
                <a:solidFill>
                  <a:srgbClr val="D4D4D4"/>
                </a:solidFill>
                <a:latin typeface="Menlo" charset="0"/>
              </a:rPr>
              <a:t>: </a:t>
            </a:r>
            <a:r>
              <a:rPr lang="en-US" sz="2000" dirty="0" smtClean="0">
                <a:solidFill>
                  <a:srgbClr val="CE9178"/>
                </a:solidFill>
                <a:latin typeface="Menlo" charset="0"/>
              </a:rPr>
              <a:t>300m</a:t>
            </a:r>
            <a:endParaRPr lang="en-US" sz="2000" dirty="0">
              <a:solidFill>
                <a:srgbClr val="D4D4D4"/>
              </a:solidFill>
              <a:latin typeface="Menlo" charset="0"/>
            </a:endParaRPr>
          </a:p>
          <a:p>
            <a:r>
              <a:rPr lang="en-US" sz="2000" b="0" dirty="0" smtClean="0">
                <a:solidFill>
                  <a:srgbClr val="D4D4D4"/>
                </a:solidFill>
                <a:effectLst/>
                <a:latin typeface="Menlo" charset="0"/>
              </a:rPr>
              <a:t> </a:t>
            </a:r>
            <a:endParaRPr lang="en-US" sz="2000" b="0" dirty="0">
              <a:solidFill>
                <a:srgbClr val="D4D4D4"/>
              </a:solidFill>
              <a:effectLst/>
              <a:latin typeface="Menlo" charset="0"/>
            </a:endParaRPr>
          </a:p>
        </p:txBody>
      </p:sp>
    </p:spTree>
    <p:extLst>
      <p:ext uri="{BB962C8B-B14F-4D97-AF65-F5344CB8AC3E}">
        <p14:creationId xmlns:p14="http://schemas.microsoft.com/office/powerpoint/2010/main" val="9252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2514600"/>
            <a:ext cx="11665296" cy="2819400"/>
          </a:xfrm>
        </p:spPr>
        <p:txBody>
          <a:bodyPr/>
          <a:lstStyle/>
          <a:p>
            <a:pPr algn="ctr"/>
            <a:r>
              <a:rPr lang="en-US" dirty="0" err="1" smtClean="0"/>
              <a:t>github.com</a:t>
            </a:r>
            <a:r>
              <a:rPr lang="en-US" dirty="0" smtClean="0"/>
              <a:t>/</a:t>
            </a:r>
            <a:r>
              <a:rPr lang="en-US" dirty="0" err="1" smtClean="0"/>
              <a:t>mateuszdyminski</a:t>
            </a:r>
            <a:r>
              <a:rPr lang="en-US" dirty="0" smtClean="0"/>
              <a:t>/auto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3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9" y="381000"/>
            <a:ext cx="9828585" cy="1031776"/>
          </a:xfrm>
        </p:spPr>
        <p:txBody>
          <a:bodyPr/>
          <a:lstStyle/>
          <a:p>
            <a:r>
              <a:rPr lang="en-US" dirty="0" smtClean="0"/>
              <a:t>Demo of auto-scaling based on custom metrics</a:t>
            </a:r>
            <a:endParaRPr lang="en-US" dirty="0"/>
          </a:p>
        </p:txBody>
      </p:sp>
      <p:sp>
        <p:nvSpPr>
          <p:cNvPr id="3" name="Content Placeholder 2"/>
          <p:cNvSpPr>
            <a:spLocks noGrp="1"/>
          </p:cNvSpPr>
          <p:nvPr>
            <p:ph idx="1"/>
          </p:nvPr>
        </p:nvSpPr>
        <p:spPr>
          <a:xfrm>
            <a:off x="837829" y="1556793"/>
            <a:ext cx="9818976" cy="5112568"/>
          </a:xfrm>
        </p:spPr>
        <p:txBody>
          <a:bodyPr>
            <a:normAutofit/>
          </a:bodyPr>
          <a:lstStyle/>
          <a:p>
            <a:r>
              <a:rPr lang="en-US" dirty="0" smtClean="0"/>
              <a:t>Delete old indexer and HPA:</a:t>
            </a:r>
          </a:p>
          <a:p>
            <a:endParaRPr lang="en-US" dirty="0" smtClean="0"/>
          </a:p>
          <a:p>
            <a:endParaRPr lang="en-US" dirty="0"/>
          </a:p>
          <a:p>
            <a:r>
              <a:rPr lang="en-US" dirty="0" smtClean="0"/>
              <a:t>Restart deployment and create new HPA:</a:t>
            </a:r>
          </a:p>
          <a:p>
            <a:endParaRPr lang="en-US" dirty="0"/>
          </a:p>
          <a:p>
            <a:endParaRPr lang="en-US" dirty="0" smtClean="0"/>
          </a:p>
          <a:p>
            <a:r>
              <a:rPr lang="en-US" dirty="0"/>
              <a:t>Restart </a:t>
            </a:r>
            <a:r>
              <a:rPr lang="en-US" dirty="0" smtClean="0"/>
              <a:t>ingress:</a:t>
            </a:r>
            <a:endParaRPr lang="en-US" dirty="0"/>
          </a:p>
          <a:p>
            <a:endParaRPr lang="en-US" dirty="0"/>
          </a:p>
          <a:p>
            <a:endParaRPr lang="en-US" dirty="0" smtClean="0"/>
          </a:p>
        </p:txBody>
      </p:sp>
      <p:sp>
        <p:nvSpPr>
          <p:cNvPr id="4" name="TextBox 3"/>
          <p:cNvSpPr txBox="1"/>
          <p:nvPr/>
        </p:nvSpPr>
        <p:spPr>
          <a:xfrm>
            <a:off x="837829" y="1916832"/>
            <a:ext cx="9828585" cy="830997"/>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t>
            </a:r>
            <a:r>
              <a:rPr lang="en-US" sz="2400" dirty="0" smtClean="0"/>
              <a:t>delete </a:t>
            </a:r>
            <a:r>
              <a:rPr lang="pl-PL" sz="2400" dirty="0" smtClean="0"/>
              <a:t>-f </a:t>
            </a:r>
            <a:r>
              <a:rPr lang="pl-PL" sz="2400" dirty="0" err="1" smtClean="0"/>
              <a:t>kube</a:t>
            </a:r>
            <a:r>
              <a:rPr lang="pl-PL" sz="2400" dirty="0" smtClean="0"/>
              <a:t>/</a:t>
            </a:r>
            <a:r>
              <a:rPr lang="pl-PL" sz="2400" dirty="0" err="1"/>
              <a:t>indexer</a:t>
            </a:r>
            <a:r>
              <a:rPr lang="pl-PL" sz="2400" dirty="0"/>
              <a:t>/</a:t>
            </a:r>
            <a:r>
              <a:rPr lang="pl-PL" sz="2400" dirty="0" err="1" smtClean="0"/>
              <a:t>indexer.dep.yaml</a:t>
            </a:r>
            <a:endParaRPr lang="pl-PL" sz="2400" dirty="0" smtClean="0"/>
          </a:p>
          <a:p>
            <a:r>
              <a:rPr lang="en-US" sz="2400" dirty="0">
                <a:solidFill>
                  <a:srgbClr val="00B050"/>
                </a:solidFill>
              </a:rPr>
              <a:t>$ </a:t>
            </a:r>
            <a:r>
              <a:rPr lang="pl-PL" sz="2400" dirty="0" err="1" smtClean="0"/>
              <a:t>kubectl</a:t>
            </a:r>
            <a:r>
              <a:rPr lang="pl-PL" sz="2400" dirty="0" smtClean="0"/>
              <a:t> </a:t>
            </a:r>
            <a:r>
              <a:rPr lang="pl-PL" sz="2400" dirty="0" err="1"/>
              <a:t>delete</a:t>
            </a:r>
            <a:r>
              <a:rPr lang="pl-PL" sz="2400" dirty="0"/>
              <a:t> -f </a:t>
            </a:r>
            <a:r>
              <a:rPr lang="pl-PL" sz="2400" dirty="0" err="1" smtClean="0"/>
              <a:t>kube</a:t>
            </a:r>
            <a:r>
              <a:rPr lang="pl-PL" sz="2400" dirty="0" smtClean="0"/>
              <a:t>/</a:t>
            </a:r>
            <a:r>
              <a:rPr lang="pl-PL" sz="2400" dirty="0" err="1" smtClean="0"/>
              <a:t>indexer</a:t>
            </a:r>
            <a:r>
              <a:rPr lang="pl-PL" sz="2400" dirty="0" smtClean="0"/>
              <a:t>/</a:t>
            </a:r>
            <a:r>
              <a:rPr lang="pl-PL" sz="2400" dirty="0" err="1" smtClean="0"/>
              <a:t>indexer.hpa.yaml</a:t>
            </a:r>
            <a:endParaRPr lang="en-US" sz="2400" dirty="0"/>
          </a:p>
        </p:txBody>
      </p:sp>
      <p:sp>
        <p:nvSpPr>
          <p:cNvPr id="5" name="TextBox 4"/>
          <p:cNvSpPr txBox="1"/>
          <p:nvPr/>
        </p:nvSpPr>
        <p:spPr>
          <a:xfrm>
            <a:off x="837829" y="3697578"/>
            <a:ext cx="9828585" cy="830997"/>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t>
            </a:r>
            <a:r>
              <a:rPr lang="en-US" sz="2400" dirty="0" smtClean="0"/>
              <a:t>apply </a:t>
            </a:r>
            <a:r>
              <a:rPr lang="pl-PL" sz="2400" dirty="0" smtClean="0"/>
              <a:t>-f </a:t>
            </a:r>
            <a:r>
              <a:rPr lang="pl-PL" sz="2400" dirty="0" err="1" smtClean="0"/>
              <a:t>kube</a:t>
            </a:r>
            <a:r>
              <a:rPr lang="pl-PL" sz="2400" dirty="0" smtClean="0"/>
              <a:t>/</a:t>
            </a:r>
            <a:r>
              <a:rPr lang="pl-PL" sz="2400" dirty="0" err="1"/>
              <a:t>indexer</a:t>
            </a:r>
            <a:r>
              <a:rPr lang="pl-PL" sz="2400" dirty="0"/>
              <a:t>/</a:t>
            </a:r>
            <a:r>
              <a:rPr lang="pl-PL" sz="2400" dirty="0" err="1" smtClean="0"/>
              <a:t>indexer.dep.yaml</a:t>
            </a:r>
            <a:endParaRPr lang="pl-PL" sz="2400" dirty="0" smtClean="0"/>
          </a:p>
          <a:p>
            <a:r>
              <a:rPr lang="en-US" sz="2400" dirty="0">
                <a:solidFill>
                  <a:srgbClr val="00B050"/>
                </a:solidFill>
              </a:rPr>
              <a:t>$ </a:t>
            </a:r>
            <a:r>
              <a:rPr lang="pl-PL" sz="2400" dirty="0" err="1" smtClean="0"/>
              <a:t>kubectl</a:t>
            </a:r>
            <a:r>
              <a:rPr lang="pl-PL" sz="2400" dirty="0" smtClean="0"/>
              <a:t> </a:t>
            </a:r>
            <a:r>
              <a:rPr lang="pl-PL" sz="2400" dirty="0" err="1" smtClean="0"/>
              <a:t>apply</a:t>
            </a:r>
            <a:r>
              <a:rPr lang="pl-PL" sz="2400" dirty="0" smtClean="0"/>
              <a:t> -f </a:t>
            </a:r>
            <a:r>
              <a:rPr lang="pl-PL" sz="2400" dirty="0" err="1" smtClean="0"/>
              <a:t>kube</a:t>
            </a:r>
            <a:r>
              <a:rPr lang="pl-PL" sz="2400" dirty="0" smtClean="0"/>
              <a:t>/</a:t>
            </a:r>
            <a:r>
              <a:rPr lang="pl-PL" sz="2400" dirty="0" err="1" smtClean="0"/>
              <a:t>indexer</a:t>
            </a:r>
            <a:r>
              <a:rPr lang="pl-PL" sz="2400" dirty="0" smtClean="0"/>
              <a:t>/indexer.hpa.custom2.yaml</a:t>
            </a:r>
            <a:endParaRPr lang="en-US" sz="2400" dirty="0"/>
          </a:p>
        </p:txBody>
      </p:sp>
      <p:sp>
        <p:nvSpPr>
          <p:cNvPr id="6" name="TextBox 5"/>
          <p:cNvSpPr txBox="1"/>
          <p:nvPr/>
        </p:nvSpPr>
        <p:spPr>
          <a:xfrm>
            <a:off x="837829" y="5373216"/>
            <a:ext cx="9828585" cy="830997"/>
          </a:xfrm>
          <a:prstGeom prst="rect">
            <a:avLst/>
          </a:prstGeom>
          <a:solidFill>
            <a:srgbClr val="424242"/>
          </a:solidFill>
        </p:spPr>
        <p:txBody>
          <a:bodyPr wrap="square" rtlCol="0">
            <a:spAutoFit/>
          </a:bodyPr>
          <a:lstStyle/>
          <a:p>
            <a:r>
              <a:rPr lang="en-US" sz="2400" dirty="0">
                <a:solidFill>
                  <a:srgbClr val="00B050"/>
                </a:solidFill>
              </a:rPr>
              <a:t>$ </a:t>
            </a:r>
            <a:r>
              <a:rPr lang="en-US" sz="2400" dirty="0" err="1"/>
              <a:t>kubectl</a:t>
            </a:r>
            <a:r>
              <a:rPr lang="en-US" sz="2400" dirty="0"/>
              <a:t> </a:t>
            </a:r>
            <a:r>
              <a:rPr lang="en-US" sz="2400" dirty="0" smtClean="0"/>
              <a:t>delete </a:t>
            </a:r>
            <a:r>
              <a:rPr lang="pl-PL" sz="2400" dirty="0" smtClean="0"/>
              <a:t>-</a:t>
            </a:r>
            <a:r>
              <a:rPr lang="pl-PL" sz="2400" dirty="0"/>
              <a:t>f </a:t>
            </a:r>
            <a:r>
              <a:rPr lang="pl-PL" sz="2400" dirty="0" err="1"/>
              <a:t>kube</a:t>
            </a:r>
            <a:r>
              <a:rPr lang="pl-PL" sz="2400" dirty="0"/>
              <a:t>/</a:t>
            </a:r>
            <a:r>
              <a:rPr lang="pl-PL" sz="2400" dirty="0" err="1"/>
              <a:t>ingress</a:t>
            </a:r>
            <a:r>
              <a:rPr lang="pl-PL" sz="2400" dirty="0"/>
              <a:t>/</a:t>
            </a:r>
            <a:r>
              <a:rPr lang="pl-PL" sz="2400" dirty="0" err="1"/>
              <a:t>ingress.job.yaml</a:t>
            </a:r>
            <a:endParaRPr lang="pl-PL" sz="2400" dirty="0" smtClean="0"/>
          </a:p>
          <a:p>
            <a:r>
              <a:rPr lang="en-US" sz="2400" dirty="0">
                <a:solidFill>
                  <a:srgbClr val="00B050"/>
                </a:solidFill>
              </a:rPr>
              <a:t>$ </a:t>
            </a:r>
            <a:r>
              <a:rPr lang="pl-PL" sz="2400" dirty="0" err="1" smtClean="0"/>
              <a:t>kubectl</a:t>
            </a:r>
            <a:r>
              <a:rPr lang="pl-PL" sz="2400" dirty="0" smtClean="0"/>
              <a:t> </a:t>
            </a:r>
            <a:r>
              <a:rPr lang="pl-PL" sz="2400" dirty="0" err="1" smtClean="0"/>
              <a:t>apply</a:t>
            </a:r>
            <a:r>
              <a:rPr lang="pl-PL" sz="2400" dirty="0" smtClean="0"/>
              <a:t> -</a:t>
            </a:r>
            <a:r>
              <a:rPr lang="pl-PL" sz="2400" dirty="0"/>
              <a:t>f </a:t>
            </a:r>
            <a:r>
              <a:rPr lang="pl-PL" sz="2400" dirty="0" err="1"/>
              <a:t>kube</a:t>
            </a:r>
            <a:r>
              <a:rPr lang="pl-PL" sz="2400" dirty="0"/>
              <a:t>/</a:t>
            </a:r>
            <a:r>
              <a:rPr lang="pl-PL" sz="2400" dirty="0" err="1"/>
              <a:t>ingress</a:t>
            </a:r>
            <a:r>
              <a:rPr lang="pl-PL" sz="2400" dirty="0"/>
              <a:t>/</a:t>
            </a:r>
            <a:r>
              <a:rPr lang="pl-PL" sz="2400" dirty="0" err="1"/>
              <a:t>ingress.job.yaml</a:t>
            </a:r>
            <a:endParaRPr lang="en-US" sz="2400" dirty="0"/>
          </a:p>
        </p:txBody>
      </p:sp>
    </p:spTree>
    <p:extLst>
      <p:ext uri="{BB962C8B-B14F-4D97-AF65-F5344CB8AC3E}">
        <p14:creationId xmlns:p14="http://schemas.microsoft.com/office/powerpoint/2010/main" val="121032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9" y="381000"/>
            <a:ext cx="9828585" cy="1031776"/>
          </a:xfrm>
        </p:spPr>
        <p:txBody>
          <a:bodyPr/>
          <a:lstStyle/>
          <a:p>
            <a:r>
              <a:rPr lang="en-US" dirty="0" smtClean="0"/>
              <a:t>Demo of auto-scaling based on custom metrics</a:t>
            </a:r>
            <a:endParaRPr lang="en-US" dirty="0"/>
          </a:p>
        </p:txBody>
      </p:sp>
      <p:sp>
        <p:nvSpPr>
          <p:cNvPr id="3" name="Content Placeholder 2"/>
          <p:cNvSpPr>
            <a:spLocks noGrp="1"/>
          </p:cNvSpPr>
          <p:nvPr>
            <p:ph idx="1"/>
          </p:nvPr>
        </p:nvSpPr>
        <p:spPr>
          <a:xfrm>
            <a:off x="837829" y="1556793"/>
            <a:ext cx="9818976" cy="5112568"/>
          </a:xfrm>
        </p:spPr>
        <p:txBody>
          <a:bodyPr>
            <a:normAutofit/>
          </a:bodyPr>
          <a:lstStyle/>
          <a:p>
            <a:r>
              <a:rPr lang="en-US" dirty="0" smtClean="0"/>
              <a:t>Let’s see how it scales:</a:t>
            </a:r>
          </a:p>
          <a:p>
            <a:endParaRPr lang="en-US" dirty="0" smtClean="0"/>
          </a:p>
          <a:p>
            <a:endParaRPr lang="en-US" dirty="0"/>
          </a:p>
          <a:p>
            <a:r>
              <a:rPr lang="en-US" dirty="0" smtClean="0"/>
              <a:t>Let’s see our custom metric in Prometheus Web:</a:t>
            </a:r>
          </a:p>
          <a:p>
            <a:endParaRPr lang="en-US" dirty="0" smtClean="0"/>
          </a:p>
          <a:p>
            <a:endParaRPr lang="en-US" dirty="0"/>
          </a:p>
          <a:p>
            <a:r>
              <a:rPr lang="en-US" dirty="0" smtClean="0"/>
              <a:t>Or check the metrics via the </a:t>
            </a:r>
            <a:r>
              <a:rPr lang="en-US" dirty="0" err="1" smtClean="0"/>
              <a:t>kubectl</a:t>
            </a:r>
            <a:r>
              <a:rPr lang="en-US" dirty="0" smtClean="0"/>
              <a:t>:</a:t>
            </a:r>
            <a:endParaRPr lang="en-US" dirty="0"/>
          </a:p>
          <a:p>
            <a:endParaRPr lang="en-US" dirty="0"/>
          </a:p>
        </p:txBody>
      </p:sp>
      <p:sp>
        <p:nvSpPr>
          <p:cNvPr id="4" name="TextBox 3"/>
          <p:cNvSpPr txBox="1"/>
          <p:nvPr/>
        </p:nvSpPr>
        <p:spPr>
          <a:xfrm>
            <a:off x="837829" y="2021940"/>
            <a:ext cx="9828585" cy="461665"/>
          </a:xfrm>
          <a:prstGeom prst="rect">
            <a:avLst/>
          </a:prstGeom>
          <a:solidFill>
            <a:srgbClr val="424242"/>
          </a:solidFill>
        </p:spPr>
        <p:txBody>
          <a:bodyPr wrap="square" rtlCol="0">
            <a:spAutoFit/>
          </a:bodyPr>
          <a:lstStyle/>
          <a:p>
            <a:r>
              <a:rPr lang="en-US" sz="2400" dirty="0">
                <a:solidFill>
                  <a:srgbClr val="00B050"/>
                </a:solidFill>
              </a:rPr>
              <a:t>$ </a:t>
            </a:r>
            <a:r>
              <a:rPr lang="en-US" sz="2400" dirty="0"/>
              <a:t>watch -n1 </a:t>
            </a:r>
            <a:r>
              <a:rPr lang="en-US" sz="2400" dirty="0" err="1"/>
              <a:t>kubectl</a:t>
            </a:r>
            <a:r>
              <a:rPr lang="en-US" sz="2400" dirty="0"/>
              <a:t> get </a:t>
            </a:r>
            <a:r>
              <a:rPr lang="en-US" sz="2400" dirty="0" err="1" smtClean="0"/>
              <a:t>hpa</a:t>
            </a:r>
            <a:endParaRPr lang="pl-PL" sz="2400" dirty="0" smtClean="0"/>
          </a:p>
        </p:txBody>
      </p:sp>
      <p:sp>
        <p:nvSpPr>
          <p:cNvPr id="7" name="TextBox 6"/>
          <p:cNvSpPr txBox="1"/>
          <p:nvPr/>
        </p:nvSpPr>
        <p:spPr>
          <a:xfrm>
            <a:off x="837829" y="3789040"/>
            <a:ext cx="9828585" cy="461665"/>
          </a:xfrm>
          <a:prstGeom prst="rect">
            <a:avLst/>
          </a:prstGeom>
          <a:solidFill>
            <a:srgbClr val="424242"/>
          </a:solidFill>
        </p:spPr>
        <p:txBody>
          <a:bodyPr wrap="square" rtlCol="0">
            <a:spAutoFit/>
          </a:bodyPr>
          <a:lstStyle/>
          <a:p>
            <a:r>
              <a:rPr lang="en-US" sz="2400" dirty="0">
                <a:solidFill>
                  <a:srgbClr val="00B050"/>
                </a:solidFill>
              </a:rPr>
              <a:t>http://</a:t>
            </a:r>
            <a:r>
              <a:rPr lang="en-US" sz="2400" dirty="0" smtClean="0">
                <a:solidFill>
                  <a:srgbClr val="00B050"/>
                </a:solidFill>
              </a:rPr>
              <a:t>192.168.99.100:31190/graph?g0.expr=</a:t>
            </a:r>
            <a:r>
              <a:rPr lang="en-US" sz="2400" dirty="0" err="1" smtClean="0">
                <a:solidFill>
                  <a:srgbClr val="00B050"/>
                </a:solidFill>
              </a:rPr>
              <a:t>http_requests_google_api_total</a:t>
            </a:r>
            <a:endParaRPr lang="pl-PL" sz="2400" dirty="0" smtClean="0"/>
          </a:p>
        </p:txBody>
      </p:sp>
      <p:sp>
        <p:nvSpPr>
          <p:cNvPr id="8" name="TextBox 7"/>
          <p:cNvSpPr txBox="1"/>
          <p:nvPr/>
        </p:nvSpPr>
        <p:spPr>
          <a:xfrm>
            <a:off x="837829" y="5445224"/>
            <a:ext cx="9828585" cy="1200329"/>
          </a:xfrm>
          <a:prstGeom prst="rect">
            <a:avLst/>
          </a:prstGeom>
          <a:solidFill>
            <a:srgbClr val="424242"/>
          </a:solidFill>
        </p:spPr>
        <p:txBody>
          <a:bodyPr wrap="square" rtlCol="0">
            <a:spAutoFit/>
          </a:bodyPr>
          <a:lstStyle/>
          <a:p>
            <a:r>
              <a:rPr lang="en-US" sz="2400" dirty="0">
                <a:solidFill>
                  <a:srgbClr val="00B050"/>
                </a:solidFill>
              </a:rPr>
              <a:t>$ </a:t>
            </a:r>
            <a:r>
              <a:rPr lang="en-US" sz="2400" dirty="0" err="1" smtClean="0"/>
              <a:t>kubectl</a:t>
            </a:r>
            <a:r>
              <a:rPr lang="en-US" sz="2400" dirty="0" smtClean="0"/>
              <a:t> </a:t>
            </a:r>
            <a:r>
              <a:rPr lang="en-US" sz="2400" dirty="0"/>
              <a:t>get --raw </a:t>
            </a:r>
            <a:r>
              <a:rPr lang="en-US" sz="2400" dirty="0"/>
              <a:t>"/</a:t>
            </a:r>
            <a:r>
              <a:rPr lang="en-US" sz="2400" dirty="0" err="1"/>
              <a:t>apis</a:t>
            </a:r>
            <a:r>
              <a:rPr lang="en-US" sz="2400" dirty="0"/>
              <a:t>/custom.metrics.k8s.io/v1beta1/namespaces/default/pods/*/</a:t>
            </a:r>
            <a:r>
              <a:rPr lang="en-US" sz="2400" dirty="0" err="1" smtClean="0"/>
              <a:t>http_requests_google_api</a:t>
            </a:r>
            <a:r>
              <a:rPr lang="en-US" sz="2400" dirty="0" smtClean="0"/>
              <a:t>" </a:t>
            </a:r>
            <a:r>
              <a:rPr lang="en-US" sz="2400" dirty="0"/>
              <a:t>|</a:t>
            </a:r>
            <a:r>
              <a:rPr lang="en-US" sz="2400" dirty="0"/>
              <a:t> </a:t>
            </a:r>
            <a:r>
              <a:rPr lang="en-US" sz="2400" dirty="0" err="1"/>
              <a:t>jq</a:t>
            </a:r>
            <a:r>
              <a:rPr lang="en-US" sz="2400" dirty="0"/>
              <a:t> </a:t>
            </a:r>
            <a:r>
              <a:rPr lang="en-US" sz="2400" dirty="0"/>
              <a:t>.</a:t>
            </a:r>
            <a:endParaRPr lang="pl-PL" sz="2400" dirty="0" smtClean="0"/>
          </a:p>
        </p:txBody>
      </p:sp>
    </p:spTree>
    <p:extLst>
      <p:ext uri="{BB962C8B-B14F-4D97-AF65-F5344CB8AC3E}">
        <p14:creationId xmlns:p14="http://schemas.microsoft.com/office/powerpoint/2010/main" val="41095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Prometheus </a:t>
            </a:r>
            <a:r>
              <a:rPr lang="en-US" dirty="0" err="1" smtClean="0"/>
              <a:t>AlertManager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2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9" y="381000"/>
            <a:ext cx="9828585" cy="1031776"/>
          </a:xfrm>
        </p:spPr>
        <p:txBody>
          <a:bodyPr/>
          <a:lstStyle/>
          <a:p>
            <a:r>
              <a:rPr lang="en-US" dirty="0"/>
              <a:t>Prometheus </a:t>
            </a:r>
            <a:r>
              <a:rPr lang="en-US" dirty="0" smtClean="0"/>
              <a:t>Alert Manager</a:t>
            </a:r>
            <a:endParaRPr lang="en-US" dirty="0"/>
          </a:p>
        </p:txBody>
      </p:sp>
      <p:sp>
        <p:nvSpPr>
          <p:cNvPr id="3" name="Content Placeholder 2"/>
          <p:cNvSpPr>
            <a:spLocks noGrp="1"/>
          </p:cNvSpPr>
          <p:nvPr>
            <p:ph idx="1"/>
          </p:nvPr>
        </p:nvSpPr>
        <p:spPr>
          <a:xfrm>
            <a:off x="837829" y="1904999"/>
            <a:ext cx="9818976" cy="4764361"/>
          </a:xfrm>
        </p:spPr>
        <p:txBody>
          <a:bodyPr>
            <a:normAutofit/>
          </a:bodyPr>
          <a:lstStyle/>
          <a:p>
            <a:r>
              <a:rPr lang="en-US" dirty="0"/>
              <a:t>The </a:t>
            </a:r>
            <a:r>
              <a:rPr lang="en-US" dirty="0">
                <a:hlinkClick r:id="rId2"/>
              </a:rPr>
              <a:t>Alertmanager</a:t>
            </a:r>
            <a:r>
              <a:rPr lang="en-US" dirty="0"/>
              <a:t> handles alerts sent by client applications such as the Prometheus server. It takes care of </a:t>
            </a:r>
            <a:r>
              <a:rPr lang="en-US" dirty="0" err="1"/>
              <a:t>deduplicating</a:t>
            </a:r>
            <a:r>
              <a:rPr lang="en-US" dirty="0"/>
              <a:t>, grouping, and routing them to the correct receiver integration such as email, </a:t>
            </a:r>
            <a:r>
              <a:rPr lang="en-US" dirty="0" err="1"/>
              <a:t>PagerDuty</a:t>
            </a:r>
            <a:r>
              <a:rPr lang="en-US" dirty="0"/>
              <a:t>, or </a:t>
            </a:r>
            <a:r>
              <a:rPr lang="en-US" dirty="0" smtClean="0"/>
              <a:t>Slack. </a:t>
            </a:r>
            <a:r>
              <a:rPr lang="en-US" dirty="0"/>
              <a:t>It also takes care of silencing and inhibition of alerts.</a:t>
            </a:r>
            <a:endParaRPr lang="en-US" dirty="0" smtClean="0"/>
          </a:p>
        </p:txBody>
      </p:sp>
    </p:spTree>
    <p:extLst>
      <p:ext uri="{BB962C8B-B14F-4D97-AF65-F5344CB8AC3E}">
        <p14:creationId xmlns:p14="http://schemas.microsoft.com/office/powerpoint/2010/main" val="1376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9" y="381000"/>
            <a:ext cx="9828585" cy="1031776"/>
          </a:xfrm>
        </p:spPr>
        <p:txBody>
          <a:bodyPr/>
          <a:lstStyle/>
          <a:p>
            <a:r>
              <a:rPr lang="en-US" dirty="0"/>
              <a:t>Prometheus </a:t>
            </a:r>
            <a:r>
              <a:rPr lang="en-US" dirty="0" smtClean="0"/>
              <a:t>Alerts</a:t>
            </a:r>
            <a:endParaRPr lang="en-US" dirty="0"/>
          </a:p>
        </p:txBody>
      </p:sp>
      <p:sp>
        <p:nvSpPr>
          <p:cNvPr id="3" name="Content Placeholder 2"/>
          <p:cNvSpPr>
            <a:spLocks noGrp="1"/>
          </p:cNvSpPr>
          <p:nvPr>
            <p:ph idx="1"/>
          </p:nvPr>
        </p:nvSpPr>
        <p:spPr>
          <a:xfrm>
            <a:off x="837829" y="1904999"/>
            <a:ext cx="9818976" cy="4764361"/>
          </a:xfrm>
        </p:spPr>
        <p:txBody>
          <a:bodyPr>
            <a:normAutofit/>
          </a:bodyPr>
          <a:lstStyle/>
          <a:p>
            <a:r>
              <a:rPr lang="en-US" b="1" dirty="0"/>
              <a:t>Alert Rules</a:t>
            </a:r>
            <a:r>
              <a:rPr lang="en-US" dirty="0"/>
              <a:t/>
            </a:r>
            <a:br>
              <a:rPr lang="en-US" dirty="0"/>
            </a:br>
            <a:r>
              <a:rPr lang="en-US" dirty="0"/>
              <a:t>An alert rule is a </a:t>
            </a:r>
            <a:r>
              <a:rPr lang="en-US" dirty="0">
                <a:hlinkClick r:id="rId2"/>
              </a:rPr>
              <a:t>Prometheus query</a:t>
            </a:r>
            <a:r>
              <a:rPr lang="en-US" dirty="0"/>
              <a:t> with some more </a:t>
            </a:r>
            <a:r>
              <a:rPr lang="en-US" dirty="0">
                <a:hlinkClick r:id="rId3"/>
              </a:rPr>
              <a:t>special context</a:t>
            </a:r>
            <a:r>
              <a:rPr lang="en-US" dirty="0"/>
              <a:t> to it. Like for how long this query has to active for and other meta information on what this alert is and what groups they belong to for notifications. </a:t>
            </a:r>
            <a:endParaRPr lang="en-US" dirty="0" smtClean="0"/>
          </a:p>
        </p:txBody>
      </p:sp>
      <p:sp>
        <p:nvSpPr>
          <p:cNvPr id="4" name="TextBox 3"/>
          <p:cNvSpPr txBox="1"/>
          <p:nvPr/>
        </p:nvSpPr>
        <p:spPr>
          <a:xfrm>
            <a:off x="837829" y="3429000"/>
            <a:ext cx="24564465" cy="3046988"/>
          </a:xfrm>
          <a:prstGeom prst="rect">
            <a:avLst/>
          </a:prstGeom>
          <a:solidFill>
            <a:srgbClr val="424242"/>
          </a:solidFill>
        </p:spPr>
        <p:txBody>
          <a:bodyPr wrap="square" rtlCol="0">
            <a:spAutoFit/>
          </a:bodyPr>
          <a:lstStyle/>
          <a:p>
            <a:r>
              <a:rPr lang="en-US" sz="2400" dirty="0"/>
              <a:t>ALERT </a:t>
            </a:r>
            <a:r>
              <a:rPr lang="en-US" sz="2400" dirty="0" err="1"/>
              <a:t>HighCPU</a:t>
            </a:r>
            <a:r>
              <a:rPr lang="en-US" sz="2400" dirty="0"/>
              <a:t/>
            </a:r>
            <a:br>
              <a:rPr lang="en-US" sz="2400" dirty="0"/>
            </a:br>
            <a:r>
              <a:rPr lang="en-US" sz="2400" dirty="0" smtClean="0"/>
              <a:t>    IF </a:t>
            </a:r>
            <a:r>
              <a:rPr lang="en-US" sz="2400" dirty="0"/>
              <a:t>((sum(</a:t>
            </a:r>
            <a:r>
              <a:rPr lang="en-US" sz="2400" dirty="0" err="1"/>
              <a:t>node_cpu</a:t>
            </a:r>
            <a:r>
              <a:rPr lang="en-US" sz="2400" dirty="0"/>
              <a:t>{mode=~"</a:t>
            </a:r>
            <a:r>
              <a:rPr lang="en-US" sz="2400" dirty="0" err="1"/>
              <a:t>user|nice|system|irq|softirq|steal|idle|iowait</a:t>
            </a:r>
            <a:r>
              <a:rPr lang="en-US" sz="2400" dirty="0"/>
              <a:t>"}) by (instance, </a:t>
            </a:r>
            <a:r>
              <a:rPr lang="en-US" sz="2400" dirty="0" smtClean="0"/>
              <a:t>job</a:t>
            </a:r>
            <a:r>
              <a:rPr lang="en-US" sz="2400" dirty="0"/>
              <a:t>)) </a:t>
            </a:r>
            <a:r>
              <a:rPr lang="en-US" sz="2400" dirty="0" smtClean="0"/>
              <a:t>-(sum(</a:t>
            </a:r>
            <a:r>
              <a:rPr lang="en-US" sz="2400" dirty="0" err="1" smtClean="0"/>
              <a:t>node_cpu</a:t>
            </a:r>
            <a:r>
              <a:rPr lang="en-US" sz="2400" dirty="0" smtClean="0"/>
              <a:t>{mode</a:t>
            </a:r>
            <a:r>
              <a:rPr lang="en-US" sz="2400" dirty="0"/>
              <a:t>=~"</a:t>
            </a:r>
            <a:r>
              <a:rPr lang="en-US" sz="2400" dirty="0" err="1"/>
              <a:t>idle|iowait</a:t>
            </a:r>
            <a:r>
              <a:rPr lang="en-US" sz="2400" dirty="0"/>
              <a:t>"}) by (</a:t>
            </a:r>
            <a:r>
              <a:rPr lang="en-US" sz="2400" dirty="0" err="1"/>
              <a:t>instance,job</a:t>
            </a:r>
            <a:r>
              <a:rPr lang="en-US" sz="2400" dirty="0"/>
              <a:t>) ) ) </a:t>
            </a:r>
          </a:p>
          <a:p>
            <a:r>
              <a:rPr lang="en-US" sz="2400" dirty="0" smtClean="0"/>
              <a:t>    FOR </a:t>
            </a:r>
            <a:r>
              <a:rPr lang="en-US" sz="2400" dirty="0"/>
              <a:t>10m</a:t>
            </a:r>
            <a:br>
              <a:rPr lang="en-US" sz="2400" dirty="0"/>
            </a:br>
            <a:r>
              <a:rPr lang="en-US" sz="2400" dirty="0" smtClean="0"/>
              <a:t>    LABELS </a:t>
            </a:r>
            <a:r>
              <a:rPr lang="en-US" sz="2400" dirty="0"/>
              <a:t>{ service = "backend" }</a:t>
            </a:r>
            <a:br>
              <a:rPr lang="en-US" sz="2400" dirty="0"/>
            </a:br>
            <a:r>
              <a:rPr lang="en-US" sz="2400" dirty="0" smtClean="0"/>
              <a:t>    ANNOTATIONS </a:t>
            </a:r>
            <a:r>
              <a:rPr lang="en-US" sz="2400" dirty="0"/>
              <a:t>{</a:t>
            </a:r>
            <a:br>
              <a:rPr lang="en-US" sz="2400" dirty="0"/>
            </a:br>
            <a:r>
              <a:rPr lang="en-US" sz="2400" dirty="0" smtClean="0"/>
              <a:t>        summary </a:t>
            </a:r>
            <a:r>
              <a:rPr lang="en-US" sz="2400" dirty="0"/>
              <a:t>= "High CPU Usage",</a:t>
            </a:r>
            <a:br>
              <a:rPr lang="en-US" sz="2400" dirty="0"/>
            </a:br>
            <a:r>
              <a:rPr lang="en-US" sz="2400" dirty="0" smtClean="0"/>
              <a:t>        description </a:t>
            </a:r>
            <a:r>
              <a:rPr lang="en-US" sz="2400" dirty="0"/>
              <a:t>= "This machine has really high CPU usage for over 10m",</a:t>
            </a:r>
            <a:br>
              <a:rPr lang="en-US" sz="2400" dirty="0"/>
            </a:br>
            <a:r>
              <a:rPr lang="en-US" sz="2400" dirty="0" smtClean="0"/>
              <a:t>    }</a:t>
            </a:r>
            <a:endParaRPr lang="pl-PL" sz="2400" dirty="0" smtClean="0"/>
          </a:p>
        </p:txBody>
      </p:sp>
    </p:spTree>
    <p:extLst>
      <p:ext uri="{BB962C8B-B14F-4D97-AF65-F5344CB8AC3E}">
        <p14:creationId xmlns:p14="http://schemas.microsoft.com/office/powerpoint/2010/main" val="77201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76672"/>
            <a:ext cx="9828585" cy="527720"/>
          </a:xfrm>
        </p:spPr>
        <p:txBody>
          <a:bodyPr>
            <a:normAutofit fontScale="90000"/>
          </a:bodyPr>
          <a:lstStyle/>
          <a:p>
            <a:r>
              <a:rPr lang="en-US" dirty="0"/>
              <a:t>Prometheus </a:t>
            </a:r>
            <a:r>
              <a:rPr lang="en-US" dirty="0" smtClean="0"/>
              <a:t>Alert Manager configuration</a:t>
            </a:r>
            <a:endParaRPr lang="en-US" dirty="0"/>
          </a:p>
        </p:txBody>
      </p:sp>
      <p:sp>
        <p:nvSpPr>
          <p:cNvPr id="4" name="TextBox 3"/>
          <p:cNvSpPr txBox="1"/>
          <p:nvPr/>
        </p:nvSpPr>
        <p:spPr>
          <a:xfrm>
            <a:off x="261764" y="1412776"/>
            <a:ext cx="11593288" cy="5047536"/>
          </a:xfrm>
          <a:prstGeom prst="rect">
            <a:avLst/>
          </a:prstGeom>
          <a:solidFill>
            <a:srgbClr val="424242"/>
          </a:solidFill>
        </p:spPr>
        <p:txBody>
          <a:bodyPr wrap="square" rtlCol="0">
            <a:spAutoFit/>
          </a:bodyPr>
          <a:lstStyle/>
          <a:p>
            <a:r>
              <a:rPr lang="en-US" sz="1400" dirty="0">
                <a:solidFill>
                  <a:srgbClr val="569CD6"/>
                </a:solidFill>
                <a:latin typeface="Menlo" charset="0"/>
              </a:rPr>
              <a:t>global</a:t>
            </a:r>
            <a:r>
              <a:rPr lang="en-US" sz="1400" dirty="0">
                <a:solidFill>
                  <a:srgbClr val="D4D4D4"/>
                </a:solidFill>
                <a:latin typeface="Menlo" charset="0"/>
              </a:rPr>
              <a:t>:</a:t>
            </a:r>
          </a:p>
          <a:p>
            <a:r>
              <a:rPr lang="en-US" sz="1400" dirty="0" smtClean="0">
                <a:solidFill>
                  <a:srgbClr val="569CD6"/>
                </a:solidFill>
                <a:latin typeface="Menlo" charset="0"/>
              </a:rPr>
              <a:t>  </a:t>
            </a:r>
            <a:r>
              <a:rPr lang="en-US" sz="1400" dirty="0" err="1" smtClean="0">
                <a:solidFill>
                  <a:srgbClr val="569CD6"/>
                </a:solidFill>
                <a:latin typeface="Menlo" charset="0"/>
              </a:rPr>
              <a:t>resolve_timeout</a:t>
            </a:r>
            <a:r>
              <a:rPr lang="en-US" sz="1400" dirty="0">
                <a:solidFill>
                  <a:srgbClr val="D4D4D4"/>
                </a:solidFill>
                <a:latin typeface="Menlo" charset="0"/>
              </a:rPr>
              <a:t>: </a:t>
            </a:r>
            <a:r>
              <a:rPr lang="en-US" sz="1400" dirty="0">
                <a:solidFill>
                  <a:srgbClr val="CE9178"/>
                </a:solidFill>
                <a:latin typeface="Menlo" charset="0"/>
              </a:rPr>
              <a:t>5m</a:t>
            </a:r>
            <a:endParaRPr lang="en-US" sz="1400" dirty="0">
              <a:solidFill>
                <a:srgbClr val="D4D4D4"/>
              </a:solidFill>
              <a:latin typeface="Menlo" charset="0"/>
            </a:endParaRPr>
          </a:p>
          <a:p>
            <a:r>
              <a:rPr lang="en-US" sz="1400" dirty="0" smtClean="0">
                <a:solidFill>
                  <a:srgbClr val="569CD6"/>
                </a:solidFill>
                <a:latin typeface="Menlo" charset="0"/>
              </a:rPr>
              <a:t>  </a:t>
            </a:r>
            <a:r>
              <a:rPr lang="en-US" sz="1400" dirty="0" err="1" smtClean="0">
                <a:solidFill>
                  <a:srgbClr val="569CD6"/>
                </a:solidFill>
                <a:latin typeface="Menlo" charset="0"/>
              </a:rPr>
              <a:t>slack_api_url</a:t>
            </a:r>
            <a:r>
              <a:rPr lang="en-US" sz="1400" dirty="0">
                <a:solidFill>
                  <a:srgbClr val="D4D4D4"/>
                </a:solidFill>
                <a:latin typeface="Menlo" charset="0"/>
              </a:rPr>
              <a:t>: </a:t>
            </a:r>
            <a:r>
              <a:rPr lang="en-US" sz="1400" dirty="0">
                <a:solidFill>
                  <a:srgbClr val="CE9178"/>
                </a:solidFill>
                <a:latin typeface="Menlo" charset="0"/>
              </a:rPr>
              <a:t>'https://</a:t>
            </a:r>
            <a:r>
              <a:rPr lang="en-US" sz="1400" dirty="0" err="1">
                <a:solidFill>
                  <a:srgbClr val="CE9178"/>
                </a:solidFill>
                <a:latin typeface="Menlo" charset="0"/>
              </a:rPr>
              <a:t>hooks.slack.com</a:t>
            </a:r>
            <a:r>
              <a:rPr lang="en-US" sz="1400" dirty="0">
                <a:solidFill>
                  <a:srgbClr val="CE9178"/>
                </a:solidFill>
                <a:latin typeface="Menlo" charset="0"/>
              </a:rPr>
              <a:t>/services</a:t>
            </a:r>
            <a:r>
              <a:rPr lang="en-US" sz="1400" dirty="0" smtClean="0">
                <a:solidFill>
                  <a:srgbClr val="CE9178"/>
                </a:solidFill>
                <a:latin typeface="Menlo" charset="0"/>
              </a:rPr>
              <a:t>/&lt;TOKEN_HERE&gt;'</a:t>
            </a:r>
            <a:endParaRPr lang="en-US" sz="1400" dirty="0">
              <a:solidFill>
                <a:srgbClr val="D4D4D4"/>
              </a:solidFill>
              <a:latin typeface="Menlo" charset="0"/>
            </a:endParaRPr>
          </a:p>
          <a:p>
            <a:r>
              <a:rPr lang="en-US" sz="1400" dirty="0" smtClean="0">
                <a:solidFill>
                  <a:srgbClr val="569CD6"/>
                </a:solidFill>
                <a:latin typeface="Menlo" charset="0"/>
              </a:rPr>
              <a:t>templates</a:t>
            </a:r>
            <a:r>
              <a:rPr lang="en-US" sz="1400" dirty="0">
                <a:solidFill>
                  <a:srgbClr val="D4D4D4"/>
                </a:solidFill>
                <a:latin typeface="Menlo" charset="0"/>
              </a:rPr>
              <a:t>:</a:t>
            </a:r>
          </a:p>
          <a:p>
            <a:r>
              <a:rPr lang="en-US" sz="1400" dirty="0" smtClean="0">
                <a:solidFill>
                  <a:srgbClr val="D4D4D4"/>
                </a:solidFill>
                <a:latin typeface="Menlo" charset="0"/>
              </a:rPr>
              <a:t>  - </a:t>
            </a:r>
            <a:r>
              <a:rPr lang="en-US" sz="1400" dirty="0">
                <a:solidFill>
                  <a:srgbClr val="CE9178"/>
                </a:solidFill>
                <a:latin typeface="Menlo" charset="0"/>
              </a:rPr>
              <a:t>'/</a:t>
            </a:r>
            <a:r>
              <a:rPr lang="en-US" sz="1400" dirty="0" err="1">
                <a:solidFill>
                  <a:srgbClr val="CE9178"/>
                </a:solidFill>
                <a:latin typeface="Menlo" charset="0"/>
              </a:rPr>
              <a:t>etc</a:t>
            </a:r>
            <a:r>
              <a:rPr lang="en-US" sz="1400" dirty="0">
                <a:solidFill>
                  <a:srgbClr val="CE9178"/>
                </a:solidFill>
                <a:latin typeface="Menlo" charset="0"/>
              </a:rPr>
              <a:t>/</a:t>
            </a:r>
            <a:r>
              <a:rPr lang="en-US" sz="1400" dirty="0" err="1">
                <a:solidFill>
                  <a:srgbClr val="CE9178"/>
                </a:solidFill>
                <a:latin typeface="Menlo" charset="0"/>
              </a:rPr>
              <a:t>alertmanager</a:t>
            </a:r>
            <a:r>
              <a:rPr lang="en-US" sz="1400" dirty="0">
                <a:solidFill>
                  <a:srgbClr val="CE9178"/>
                </a:solidFill>
                <a:latin typeface="Menlo" charset="0"/>
              </a:rPr>
              <a:t>/template/*.</a:t>
            </a:r>
            <a:r>
              <a:rPr lang="en-US" sz="1400" dirty="0" err="1">
                <a:solidFill>
                  <a:srgbClr val="CE9178"/>
                </a:solidFill>
                <a:latin typeface="Menlo" charset="0"/>
              </a:rPr>
              <a:t>tmpl</a:t>
            </a:r>
            <a:r>
              <a:rPr lang="en-US" sz="1400" dirty="0">
                <a:solidFill>
                  <a:srgbClr val="CE9178"/>
                </a:solidFill>
                <a:latin typeface="Menlo" charset="0"/>
              </a:rPr>
              <a:t>'</a:t>
            </a:r>
            <a:endParaRPr lang="en-US" sz="1400" dirty="0">
              <a:solidFill>
                <a:srgbClr val="D4D4D4"/>
              </a:solidFill>
              <a:latin typeface="Menlo" charset="0"/>
            </a:endParaRPr>
          </a:p>
          <a:p>
            <a:r>
              <a:rPr lang="en-US" sz="1400" dirty="0" smtClean="0">
                <a:solidFill>
                  <a:srgbClr val="569CD6"/>
                </a:solidFill>
                <a:latin typeface="Menlo" charset="0"/>
              </a:rPr>
              <a:t>route</a:t>
            </a:r>
            <a:r>
              <a:rPr lang="en-US" sz="1400" dirty="0">
                <a:solidFill>
                  <a:srgbClr val="D4D4D4"/>
                </a:solidFill>
                <a:latin typeface="Menlo" charset="0"/>
              </a:rPr>
              <a:t>:</a:t>
            </a:r>
          </a:p>
          <a:p>
            <a:r>
              <a:rPr lang="en-US" sz="1400" dirty="0" smtClean="0">
                <a:solidFill>
                  <a:srgbClr val="569CD6"/>
                </a:solidFill>
                <a:latin typeface="Menlo" charset="0"/>
              </a:rPr>
              <a:t>  </a:t>
            </a:r>
            <a:r>
              <a:rPr lang="en-US" sz="1400" dirty="0" err="1" smtClean="0">
                <a:solidFill>
                  <a:srgbClr val="569CD6"/>
                </a:solidFill>
                <a:latin typeface="Menlo" charset="0"/>
              </a:rPr>
              <a:t>group_by</a:t>
            </a:r>
            <a:r>
              <a:rPr lang="en-US" sz="1400" dirty="0">
                <a:solidFill>
                  <a:srgbClr val="D4D4D4"/>
                </a:solidFill>
                <a:latin typeface="Menlo" charset="0"/>
              </a:rPr>
              <a:t>: [</a:t>
            </a:r>
            <a:r>
              <a:rPr lang="en-US" sz="1400" dirty="0">
                <a:solidFill>
                  <a:srgbClr val="CE9178"/>
                </a:solidFill>
                <a:latin typeface="Menlo" charset="0"/>
              </a:rPr>
              <a:t>'</a:t>
            </a:r>
            <a:r>
              <a:rPr lang="en-US" sz="1400" dirty="0" err="1">
                <a:solidFill>
                  <a:srgbClr val="CE9178"/>
                </a:solidFill>
                <a:latin typeface="Menlo" charset="0"/>
              </a:rPr>
              <a:t>alertname</a:t>
            </a:r>
            <a:r>
              <a:rPr lang="en-US" sz="1400" dirty="0">
                <a:solidFill>
                  <a:srgbClr val="CE9178"/>
                </a:solidFill>
                <a:latin typeface="Menlo" charset="0"/>
              </a:rPr>
              <a:t>'</a:t>
            </a:r>
            <a:r>
              <a:rPr lang="en-US" sz="1400" dirty="0">
                <a:solidFill>
                  <a:srgbClr val="D4D4D4"/>
                </a:solidFill>
                <a:latin typeface="Menlo" charset="0"/>
              </a:rPr>
              <a:t>, </a:t>
            </a:r>
            <a:r>
              <a:rPr lang="en-US" sz="1400" dirty="0">
                <a:solidFill>
                  <a:srgbClr val="CE9178"/>
                </a:solidFill>
                <a:latin typeface="Menlo" charset="0"/>
              </a:rPr>
              <a:t>'cluster'</a:t>
            </a:r>
            <a:r>
              <a:rPr lang="en-US" sz="1400" dirty="0">
                <a:solidFill>
                  <a:srgbClr val="D4D4D4"/>
                </a:solidFill>
                <a:latin typeface="Menlo" charset="0"/>
              </a:rPr>
              <a:t>, </a:t>
            </a:r>
            <a:r>
              <a:rPr lang="en-US" sz="1400" dirty="0">
                <a:solidFill>
                  <a:srgbClr val="CE9178"/>
                </a:solidFill>
                <a:latin typeface="Menlo" charset="0"/>
              </a:rPr>
              <a:t>'service'</a:t>
            </a:r>
            <a:r>
              <a:rPr lang="en-US" sz="1400" dirty="0">
                <a:solidFill>
                  <a:srgbClr val="D4D4D4"/>
                </a:solidFill>
                <a:latin typeface="Menlo" charset="0"/>
              </a:rPr>
              <a:t>]</a:t>
            </a:r>
          </a:p>
          <a:p>
            <a:r>
              <a:rPr lang="en-US" sz="1400" dirty="0" smtClean="0">
                <a:solidFill>
                  <a:srgbClr val="569CD6"/>
                </a:solidFill>
                <a:latin typeface="Menlo" charset="0"/>
              </a:rPr>
              <a:t>  </a:t>
            </a:r>
            <a:r>
              <a:rPr lang="en-US" sz="1400" dirty="0" err="1" smtClean="0">
                <a:solidFill>
                  <a:srgbClr val="569CD6"/>
                </a:solidFill>
                <a:latin typeface="Menlo" charset="0"/>
              </a:rPr>
              <a:t>group_wait</a:t>
            </a:r>
            <a:r>
              <a:rPr lang="en-US" sz="1400" dirty="0">
                <a:solidFill>
                  <a:srgbClr val="D4D4D4"/>
                </a:solidFill>
                <a:latin typeface="Menlo" charset="0"/>
              </a:rPr>
              <a:t>: </a:t>
            </a:r>
            <a:r>
              <a:rPr lang="en-US" sz="1400" dirty="0">
                <a:solidFill>
                  <a:srgbClr val="CE9178"/>
                </a:solidFill>
                <a:latin typeface="Menlo" charset="0"/>
              </a:rPr>
              <a:t>30s</a:t>
            </a:r>
            <a:endParaRPr lang="en-US" sz="1400" dirty="0">
              <a:solidFill>
                <a:srgbClr val="D4D4D4"/>
              </a:solidFill>
              <a:latin typeface="Menlo" charset="0"/>
            </a:endParaRPr>
          </a:p>
          <a:p>
            <a:r>
              <a:rPr lang="en-US" sz="1400" dirty="0" smtClean="0">
                <a:solidFill>
                  <a:srgbClr val="569CD6"/>
                </a:solidFill>
                <a:latin typeface="Menlo" charset="0"/>
              </a:rPr>
              <a:t>  </a:t>
            </a:r>
            <a:r>
              <a:rPr lang="en-US" sz="1400" dirty="0" err="1" smtClean="0">
                <a:solidFill>
                  <a:srgbClr val="569CD6"/>
                </a:solidFill>
                <a:latin typeface="Menlo" charset="0"/>
              </a:rPr>
              <a:t>group_interval</a:t>
            </a:r>
            <a:r>
              <a:rPr lang="en-US" sz="1400" dirty="0">
                <a:solidFill>
                  <a:srgbClr val="D4D4D4"/>
                </a:solidFill>
                <a:latin typeface="Menlo" charset="0"/>
              </a:rPr>
              <a:t>: </a:t>
            </a:r>
            <a:r>
              <a:rPr lang="en-US" sz="1400" dirty="0">
                <a:solidFill>
                  <a:srgbClr val="CE9178"/>
                </a:solidFill>
                <a:latin typeface="Menlo" charset="0"/>
              </a:rPr>
              <a:t>5m</a:t>
            </a:r>
            <a:endParaRPr lang="en-US" sz="1400" dirty="0">
              <a:solidFill>
                <a:srgbClr val="D4D4D4"/>
              </a:solidFill>
              <a:latin typeface="Menlo" charset="0"/>
            </a:endParaRPr>
          </a:p>
          <a:p>
            <a:r>
              <a:rPr lang="en-US" sz="1400" dirty="0" smtClean="0">
                <a:solidFill>
                  <a:srgbClr val="569CD6"/>
                </a:solidFill>
                <a:latin typeface="Menlo" charset="0"/>
              </a:rPr>
              <a:t>  </a:t>
            </a:r>
            <a:r>
              <a:rPr lang="en-US" sz="1400" dirty="0" err="1" smtClean="0">
                <a:solidFill>
                  <a:srgbClr val="569CD6"/>
                </a:solidFill>
                <a:latin typeface="Menlo" charset="0"/>
              </a:rPr>
              <a:t>repeat_interval</a:t>
            </a:r>
            <a:r>
              <a:rPr lang="en-US" sz="1400" dirty="0">
                <a:solidFill>
                  <a:srgbClr val="D4D4D4"/>
                </a:solidFill>
                <a:latin typeface="Menlo" charset="0"/>
              </a:rPr>
              <a:t>: </a:t>
            </a:r>
            <a:r>
              <a:rPr lang="en-US" sz="1400" dirty="0">
                <a:solidFill>
                  <a:srgbClr val="CE9178"/>
                </a:solidFill>
                <a:latin typeface="Menlo" charset="0"/>
              </a:rPr>
              <a:t>1h</a:t>
            </a:r>
            <a:endParaRPr lang="en-US" sz="1400" dirty="0">
              <a:solidFill>
                <a:srgbClr val="D4D4D4"/>
              </a:solidFill>
              <a:latin typeface="Menlo" charset="0"/>
            </a:endParaRPr>
          </a:p>
          <a:p>
            <a:r>
              <a:rPr lang="en-US" sz="1400" dirty="0" smtClean="0">
                <a:solidFill>
                  <a:srgbClr val="569CD6"/>
                </a:solidFill>
                <a:latin typeface="Menlo" charset="0"/>
              </a:rPr>
              <a:t>  receiver</a:t>
            </a:r>
            <a:r>
              <a:rPr lang="en-US" sz="1400" dirty="0">
                <a:solidFill>
                  <a:srgbClr val="D4D4D4"/>
                </a:solidFill>
                <a:latin typeface="Menlo" charset="0"/>
              </a:rPr>
              <a:t>: </a:t>
            </a:r>
            <a:r>
              <a:rPr lang="en-US" sz="1400" dirty="0">
                <a:solidFill>
                  <a:srgbClr val="CE9178"/>
                </a:solidFill>
                <a:latin typeface="Menlo" charset="0"/>
              </a:rPr>
              <a:t>default-receiver</a:t>
            </a:r>
            <a:endParaRPr lang="en-US" sz="1400" dirty="0">
              <a:solidFill>
                <a:srgbClr val="D4D4D4"/>
              </a:solidFill>
              <a:latin typeface="Menlo" charset="0"/>
            </a:endParaRPr>
          </a:p>
          <a:p>
            <a:r>
              <a:rPr lang="en-US" sz="1400" dirty="0" smtClean="0">
                <a:solidFill>
                  <a:srgbClr val="569CD6"/>
                </a:solidFill>
                <a:latin typeface="Menlo" charset="0"/>
              </a:rPr>
              <a:t>  routes</a:t>
            </a:r>
            <a:r>
              <a:rPr lang="en-US" sz="1400" dirty="0">
                <a:solidFill>
                  <a:srgbClr val="D4D4D4"/>
                </a:solidFill>
                <a:latin typeface="Menlo" charset="0"/>
              </a:rPr>
              <a:t>:</a:t>
            </a:r>
          </a:p>
          <a:p>
            <a:r>
              <a:rPr lang="en-US" sz="1400" dirty="0" smtClean="0">
                <a:solidFill>
                  <a:srgbClr val="D4D4D4"/>
                </a:solidFill>
                <a:latin typeface="Menlo" charset="0"/>
              </a:rPr>
              <a:t>  - </a:t>
            </a:r>
            <a:r>
              <a:rPr lang="en-US" sz="1400" dirty="0">
                <a:solidFill>
                  <a:srgbClr val="569CD6"/>
                </a:solidFill>
                <a:latin typeface="Menlo" charset="0"/>
              </a:rPr>
              <a:t>match</a:t>
            </a:r>
            <a:r>
              <a:rPr lang="en-US" sz="1400" dirty="0">
                <a:solidFill>
                  <a:srgbClr val="D4D4D4"/>
                </a:solidFill>
                <a:latin typeface="Menlo" charset="0"/>
              </a:rPr>
              <a:t>:</a:t>
            </a:r>
          </a:p>
          <a:p>
            <a:r>
              <a:rPr lang="en-US" sz="1400" dirty="0" smtClean="0">
                <a:solidFill>
                  <a:srgbClr val="569CD6"/>
                </a:solidFill>
                <a:latin typeface="Menlo" charset="0"/>
              </a:rPr>
              <a:t>      </a:t>
            </a:r>
            <a:r>
              <a:rPr lang="en-US" sz="1400" dirty="0" err="1" smtClean="0">
                <a:solidFill>
                  <a:srgbClr val="569CD6"/>
                </a:solidFill>
                <a:latin typeface="Menlo" charset="0"/>
              </a:rPr>
              <a:t>alertname</a:t>
            </a:r>
            <a:r>
              <a:rPr lang="en-US" sz="1400" dirty="0">
                <a:solidFill>
                  <a:srgbClr val="D4D4D4"/>
                </a:solidFill>
                <a:latin typeface="Menlo" charset="0"/>
              </a:rPr>
              <a:t>: </a:t>
            </a:r>
            <a:r>
              <a:rPr lang="en-US" sz="1400" dirty="0" err="1">
                <a:solidFill>
                  <a:srgbClr val="CE9178"/>
                </a:solidFill>
                <a:latin typeface="Menlo" charset="0"/>
              </a:rPr>
              <a:t>HighCPU</a:t>
            </a:r>
            <a:endParaRPr lang="en-US" sz="1400" dirty="0">
              <a:solidFill>
                <a:srgbClr val="D4D4D4"/>
              </a:solidFill>
              <a:latin typeface="Menlo" charset="0"/>
            </a:endParaRPr>
          </a:p>
          <a:p>
            <a:r>
              <a:rPr lang="en-US" sz="1400" dirty="0" smtClean="0">
                <a:solidFill>
                  <a:srgbClr val="569CD6"/>
                </a:solidFill>
                <a:latin typeface="Menlo" charset="0"/>
              </a:rPr>
              <a:t>    receiver</a:t>
            </a:r>
            <a:r>
              <a:rPr lang="en-US" sz="1400" dirty="0">
                <a:solidFill>
                  <a:srgbClr val="D4D4D4"/>
                </a:solidFill>
                <a:latin typeface="Menlo" charset="0"/>
              </a:rPr>
              <a:t>: </a:t>
            </a:r>
            <a:r>
              <a:rPr lang="en-US" sz="1400" dirty="0">
                <a:solidFill>
                  <a:srgbClr val="CE9178"/>
                </a:solidFill>
                <a:latin typeface="Menlo" charset="0"/>
              </a:rPr>
              <a:t>'default-receiver'</a:t>
            </a:r>
            <a:endParaRPr lang="en-US" sz="1400" dirty="0">
              <a:solidFill>
                <a:srgbClr val="D4D4D4"/>
              </a:solidFill>
              <a:latin typeface="Menlo" charset="0"/>
            </a:endParaRPr>
          </a:p>
          <a:p>
            <a:r>
              <a:rPr lang="en-US" sz="1400" dirty="0" err="1">
                <a:solidFill>
                  <a:srgbClr val="569CD6"/>
                </a:solidFill>
                <a:latin typeface="Menlo" charset="0"/>
              </a:rPr>
              <a:t>inhibit_rules</a:t>
            </a:r>
            <a:r>
              <a:rPr lang="en-US" sz="1400" dirty="0">
                <a:solidFill>
                  <a:srgbClr val="D4D4D4"/>
                </a:solidFill>
                <a:latin typeface="Menlo" charset="0"/>
              </a:rPr>
              <a:t>:</a:t>
            </a:r>
          </a:p>
          <a:p>
            <a:r>
              <a:rPr lang="en-US" sz="1400" dirty="0" smtClean="0">
                <a:solidFill>
                  <a:srgbClr val="D4D4D4"/>
                </a:solidFill>
                <a:latin typeface="Menlo" charset="0"/>
              </a:rPr>
              <a:t>- </a:t>
            </a:r>
            <a:r>
              <a:rPr lang="en-US" sz="1400" dirty="0" err="1">
                <a:solidFill>
                  <a:srgbClr val="569CD6"/>
                </a:solidFill>
                <a:latin typeface="Menlo" charset="0"/>
              </a:rPr>
              <a:t>source_match</a:t>
            </a:r>
            <a:r>
              <a:rPr lang="en-US" sz="1400" dirty="0">
                <a:solidFill>
                  <a:srgbClr val="D4D4D4"/>
                </a:solidFill>
                <a:latin typeface="Menlo" charset="0"/>
              </a:rPr>
              <a:t>:</a:t>
            </a:r>
          </a:p>
          <a:p>
            <a:r>
              <a:rPr lang="en-US" sz="1400" dirty="0" smtClean="0">
                <a:solidFill>
                  <a:srgbClr val="569CD6"/>
                </a:solidFill>
                <a:latin typeface="Menlo" charset="0"/>
              </a:rPr>
              <a:t>    severity</a:t>
            </a:r>
            <a:r>
              <a:rPr lang="en-US" sz="1400" dirty="0">
                <a:solidFill>
                  <a:srgbClr val="D4D4D4"/>
                </a:solidFill>
                <a:latin typeface="Menlo" charset="0"/>
              </a:rPr>
              <a:t>: </a:t>
            </a:r>
            <a:r>
              <a:rPr lang="en-US" sz="1400" dirty="0">
                <a:solidFill>
                  <a:srgbClr val="CE9178"/>
                </a:solidFill>
                <a:latin typeface="Menlo" charset="0"/>
              </a:rPr>
              <a:t>'critical'</a:t>
            </a:r>
            <a:endParaRPr lang="en-US" sz="1400" dirty="0">
              <a:solidFill>
                <a:srgbClr val="D4D4D4"/>
              </a:solidFill>
              <a:latin typeface="Menlo" charset="0"/>
            </a:endParaRPr>
          </a:p>
          <a:p>
            <a:r>
              <a:rPr lang="en-US" sz="1400" dirty="0" smtClean="0">
                <a:solidFill>
                  <a:srgbClr val="569CD6"/>
                </a:solidFill>
                <a:latin typeface="Menlo" charset="0"/>
              </a:rPr>
              <a:t>  </a:t>
            </a:r>
            <a:r>
              <a:rPr lang="en-US" sz="1400" dirty="0" err="1" smtClean="0">
                <a:solidFill>
                  <a:srgbClr val="569CD6"/>
                </a:solidFill>
                <a:latin typeface="Menlo" charset="0"/>
              </a:rPr>
              <a:t>target_match</a:t>
            </a:r>
            <a:r>
              <a:rPr lang="en-US" sz="1400" dirty="0">
                <a:solidFill>
                  <a:srgbClr val="D4D4D4"/>
                </a:solidFill>
                <a:latin typeface="Menlo" charset="0"/>
              </a:rPr>
              <a:t>:</a:t>
            </a:r>
          </a:p>
          <a:p>
            <a:r>
              <a:rPr lang="en-US" sz="1400" dirty="0" smtClean="0">
                <a:solidFill>
                  <a:srgbClr val="569CD6"/>
                </a:solidFill>
                <a:latin typeface="Menlo" charset="0"/>
              </a:rPr>
              <a:t>    severity</a:t>
            </a:r>
            <a:r>
              <a:rPr lang="en-US" sz="1400" dirty="0">
                <a:solidFill>
                  <a:srgbClr val="D4D4D4"/>
                </a:solidFill>
                <a:latin typeface="Menlo" charset="0"/>
              </a:rPr>
              <a:t>: </a:t>
            </a:r>
            <a:r>
              <a:rPr lang="en-US" sz="1400" dirty="0">
                <a:solidFill>
                  <a:srgbClr val="CE9178"/>
                </a:solidFill>
                <a:latin typeface="Menlo" charset="0"/>
              </a:rPr>
              <a:t>'warning'</a:t>
            </a:r>
            <a:endParaRPr lang="en-US" sz="1400" dirty="0">
              <a:solidFill>
                <a:srgbClr val="D4D4D4"/>
              </a:solidFill>
              <a:latin typeface="Menlo" charset="0"/>
            </a:endParaRPr>
          </a:p>
          <a:p>
            <a:r>
              <a:rPr lang="en-US" sz="1400" dirty="0" smtClean="0">
                <a:solidFill>
                  <a:srgbClr val="608B4E"/>
                </a:solidFill>
                <a:latin typeface="Menlo" charset="0"/>
              </a:rPr>
              <a:t>    # </a:t>
            </a:r>
            <a:r>
              <a:rPr lang="en-US" sz="1400" dirty="0">
                <a:solidFill>
                  <a:srgbClr val="608B4E"/>
                </a:solidFill>
                <a:latin typeface="Menlo" charset="0"/>
              </a:rPr>
              <a:t>Apply inhibition if the </a:t>
            </a:r>
            <a:r>
              <a:rPr lang="en-US" sz="1400" dirty="0" err="1">
                <a:solidFill>
                  <a:srgbClr val="608B4E"/>
                </a:solidFill>
                <a:latin typeface="Menlo" charset="0"/>
              </a:rPr>
              <a:t>alertname</a:t>
            </a:r>
            <a:r>
              <a:rPr lang="en-US" sz="1400" dirty="0">
                <a:solidFill>
                  <a:srgbClr val="608B4E"/>
                </a:solidFill>
                <a:latin typeface="Menlo" charset="0"/>
              </a:rPr>
              <a:t> is the same.</a:t>
            </a:r>
            <a:endParaRPr lang="en-US" sz="1400" dirty="0">
              <a:solidFill>
                <a:srgbClr val="D4D4D4"/>
              </a:solidFill>
              <a:latin typeface="Menlo" charset="0"/>
            </a:endParaRPr>
          </a:p>
          <a:p>
            <a:r>
              <a:rPr lang="en-US" sz="1400" dirty="0" smtClean="0">
                <a:solidFill>
                  <a:srgbClr val="569CD6"/>
                </a:solidFill>
                <a:latin typeface="Menlo" charset="0"/>
              </a:rPr>
              <a:t>  equal</a:t>
            </a:r>
            <a:r>
              <a:rPr lang="en-US" sz="1400" dirty="0">
                <a:solidFill>
                  <a:srgbClr val="D4D4D4"/>
                </a:solidFill>
                <a:latin typeface="Menlo" charset="0"/>
              </a:rPr>
              <a:t>: [</a:t>
            </a:r>
            <a:r>
              <a:rPr lang="en-US" sz="1400" dirty="0">
                <a:solidFill>
                  <a:srgbClr val="CE9178"/>
                </a:solidFill>
                <a:latin typeface="Menlo" charset="0"/>
              </a:rPr>
              <a:t>'</a:t>
            </a:r>
            <a:r>
              <a:rPr lang="en-US" sz="1400" dirty="0" err="1">
                <a:solidFill>
                  <a:srgbClr val="CE9178"/>
                </a:solidFill>
                <a:latin typeface="Menlo" charset="0"/>
              </a:rPr>
              <a:t>alertname</a:t>
            </a:r>
            <a:r>
              <a:rPr lang="en-US" sz="1400" dirty="0">
                <a:solidFill>
                  <a:srgbClr val="CE9178"/>
                </a:solidFill>
                <a:latin typeface="Menlo" charset="0"/>
              </a:rPr>
              <a:t>'</a:t>
            </a:r>
            <a:r>
              <a:rPr lang="en-US" sz="1400" dirty="0">
                <a:solidFill>
                  <a:srgbClr val="D4D4D4"/>
                </a:solidFill>
                <a:latin typeface="Menlo" charset="0"/>
              </a:rPr>
              <a:t>, </a:t>
            </a:r>
            <a:r>
              <a:rPr lang="en-US" sz="1400" dirty="0">
                <a:solidFill>
                  <a:srgbClr val="CE9178"/>
                </a:solidFill>
                <a:latin typeface="Menlo" charset="0"/>
              </a:rPr>
              <a:t>'cluster'</a:t>
            </a:r>
            <a:r>
              <a:rPr lang="en-US" sz="1400" dirty="0">
                <a:solidFill>
                  <a:srgbClr val="D4D4D4"/>
                </a:solidFill>
                <a:latin typeface="Menlo" charset="0"/>
              </a:rPr>
              <a:t>, </a:t>
            </a:r>
            <a:r>
              <a:rPr lang="en-US" sz="1400" dirty="0">
                <a:solidFill>
                  <a:srgbClr val="CE9178"/>
                </a:solidFill>
                <a:latin typeface="Menlo" charset="0"/>
              </a:rPr>
              <a:t>'service'</a:t>
            </a:r>
            <a:r>
              <a:rPr lang="en-US" sz="1400" dirty="0">
                <a:solidFill>
                  <a:srgbClr val="D4D4D4"/>
                </a:solidFill>
                <a:latin typeface="Menlo" charset="0"/>
              </a:rPr>
              <a:t>]</a:t>
            </a:r>
          </a:p>
          <a:p>
            <a:endParaRPr lang="pl-PL" sz="1400" dirty="0" smtClean="0"/>
          </a:p>
        </p:txBody>
      </p:sp>
    </p:spTree>
    <p:extLst>
      <p:ext uri="{BB962C8B-B14F-4D97-AF65-F5344CB8AC3E}">
        <p14:creationId xmlns:p14="http://schemas.microsoft.com/office/powerpoint/2010/main" val="168844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11125"/>
            <a:ext cx="9828585" cy="527720"/>
          </a:xfrm>
        </p:spPr>
        <p:txBody>
          <a:bodyPr>
            <a:normAutofit fontScale="90000"/>
          </a:bodyPr>
          <a:lstStyle/>
          <a:p>
            <a:r>
              <a:rPr lang="en-US" dirty="0"/>
              <a:t>Prometheus </a:t>
            </a:r>
            <a:r>
              <a:rPr lang="en-US" dirty="0" smtClean="0"/>
              <a:t>Alert Manager configuration</a:t>
            </a:r>
            <a:endParaRPr lang="en-US" dirty="0"/>
          </a:p>
        </p:txBody>
      </p:sp>
      <p:sp>
        <p:nvSpPr>
          <p:cNvPr id="4" name="TextBox 3"/>
          <p:cNvSpPr txBox="1"/>
          <p:nvPr/>
        </p:nvSpPr>
        <p:spPr>
          <a:xfrm>
            <a:off x="261764" y="1412776"/>
            <a:ext cx="11593288" cy="4278094"/>
          </a:xfrm>
          <a:prstGeom prst="rect">
            <a:avLst/>
          </a:prstGeom>
          <a:solidFill>
            <a:srgbClr val="424242"/>
          </a:solidFill>
        </p:spPr>
        <p:txBody>
          <a:bodyPr wrap="square" rtlCol="0">
            <a:spAutoFit/>
          </a:bodyPr>
          <a:lstStyle/>
          <a:p>
            <a:r>
              <a:rPr lang="en-US" sz="1600" dirty="0">
                <a:solidFill>
                  <a:srgbClr val="569CD6"/>
                </a:solidFill>
                <a:latin typeface="Menlo" charset="0"/>
              </a:rPr>
              <a:t>receivers</a:t>
            </a:r>
            <a:r>
              <a:rPr lang="en-US" sz="1600" dirty="0">
                <a:solidFill>
                  <a:srgbClr val="D4D4D4"/>
                </a:solidFill>
                <a:latin typeface="Menlo" charset="0"/>
              </a:rPr>
              <a:t>:</a:t>
            </a:r>
          </a:p>
          <a:p>
            <a:r>
              <a:rPr lang="en-US" sz="1600" dirty="0" smtClean="0">
                <a:solidFill>
                  <a:srgbClr val="D4D4D4"/>
                </a:solidFill>
                <a:latin typeface="Menlo" charset="0"/>
              </a:rPr>
              <a:t>  - </a:t>
            </a:r>
            <a:r>
              <a:rPr lang="en-US" sz="1600" dirty="0">
                <a:solidFill>
                  <a:srgbClr val="569CD6"/>
                </a:solidFill>
                <a:latin typeface="Menlo" charset="0"/>
              </a:rPr>
              <a:t>name</a:t>
            </a:r>
            <a:r>
              <a:rPr lang="en-US" sz="1600" dirty="0">
                <a:solidFill>
                  <a:srgbClr val="D4D4D4"/>
                </a:solidFill>
                <a:latin typeface="Menlo" charset="0"/>
              </a:rPr>
              <a:t>: </a:t>
            </a:r>
            <a:r>
              <a:rPr lang="en-US" sz="1600" dirty="0">
                <a:solidFill>
                  <a:srgbClr val="CE9178"/>
                </a:solidFill>
                <a:latin typeface="Menlo" charset="0"/>
              </a:rPr>
              <a:t>'default-receiver'</a:t>
            </a:r>
            <a:endParaRPr lang="en-US" sz="1600" dirty="0">
              <a:solidFill>
                <a:srgbClr val="D4D4D4"/>
              </a:solidFill>
              <a:latin typeface="Menlo" charset="0"/>
            </a:endParaRPr>
          </a:p>
          <a:p>
            <a:r>
              <a:rPr lang="en-US" sz="1600" dirty="0" err="1">
                <a:solidFill>
                  <a:srgbClr val="569CD6"/>
                </a:solidFill>
                <a:latin typeface="Menlo" charset="0"/>
              </a:rPr>
              <a:t>slack_configs</a:t>
            </a:r>
            <a:r>
              <a:rPr lang="en-US" sz="1600" dirty="0">
                <a:solidFill>
                  <a:srgbClr val="D4D4D4"/>
                </a:solidFill>
                <a:latin typeface="Menlo" charset="0"/>
              </a:rPr>
              <a:t>:</a:t>
            </a:r>
          </a:p>
          <a:p>
            <a:r>
              <a:rPr lang="en-US" sz="1600" dirty="0" smtClean="0">
                <a:solidFill>
                  <a:srgbClr val="D4D4D4"/>
                </a:solidFill>
                <a:latin typeface="Menlo" charset="0"/>
              </a:rPr>
              <a:t>  - </a:t>
            </a:r>
            <a:r>
              <a:rPr lang="en-US" sz="1600" dirty="0">
                <a:solidFill>
                  <a:srgbClr val="569CD6"/>
                </a:solidFill>
                <a:latin typeface="Menlo" charset="0"/>
              </a:rPr>
              <a:t>channel</a:t>
            </a:r>
            <a:r>
              <a:rPr lang="en-US" sz="1600" dirty="0">
                <a:solidFill>
                  <a:srgbClr val="D4D4D4"/>
                </a:solidFill>
                <a:latin typeface="Menlo" charset="0"/>
              </a:rPr>
              <a:t>: </a:t>
            </a:r>
            <a:r>
              <a:rPr lang="en-US" sz="1600" dirty="0">
                <a:solidFill>
                  <a:srgbClr val="CE9178"/>
                </a:solidFill>
                <a:latin typeface="Menlo" charset="0"/>
              </a:rPr>
              <a:t>'#general'</a:t>
            </a:r>
            <a:endParaRPr lang="en-US" sz="1600" dirty="0">
              <a:solidFill>
                <a:srgbClr val="D4D4D4"/>
              </a:solidFill>
              <a:latin typeface="Menlo" charset="0"/>
            </a:endParaRPr>
          </a:p>
          <a:p>
            <a:r>
              <a:rPr lang="en-US" sz="1600" dirty="0" smtClean="0">
                <a:solidFill>
                  <a:srgbClr val="569CD6"/>
                </a:solidFill>
                <a:latin typeface="Menlo" charset="0"/>
              </a:rPr>
              <a:t>  title</a:t>
            </a:r>
            <a:r>
              <a:rPr lang="en-US" sz="1600" dirty="0">
                <a:solidFill>
                  <a:srgbClr val="D4D4D4"/>
                </a:solidFill>
                <a:latin typeface="Menlo" charset="0"/>
              </a:rPr>
              <a:t>: </a:t>
            </a:r>
            <a:r>
              <a:rPr lang="en-US" sz="1600" dirty="0">
                <a:solidFill>
                  <a:srgbClr val="CE9178"/>
                </a:solidFill>
                <a:latin typeface="Menlo" charset="0"/>
              </a:rPr>
              <a:t>'[{{ .Status | </a:t>
            </a:r>
            <a:r>
              <a:rPr lang="en-US" sz="1600" dirty="0" err="1">
                <a:solidFill>
                  <a:srgbClr val="CE9178"/>
                </a:solidFill>
                <a:latin typeface="Menlo" charset="0"/>
              </a:rPr>
              <a:t>toUpper</a:t>
            </a:r>
            <a:r>
              <a:rPr lang="en-US" sz="1600" dirty="0">
                <a:solidFill>
                  <a:srgbClr val="CE9178"/>
                </a:solidFill>
                <a:latin typeface="Menlo" charset="0"/>
              </a:rPr>
              <a:t> }}{{ if </a:t>
            </a:r>
            <a:r>
              <a:rPr lang="en-US" sz="1600" dirty="0" err="1">
                <a:solidFill>
                  <a:srgbClr val="CE9178"/>
                </a:solidFill>
                <a:latin typeface="Menlo" charset="0"/>
              </a:rPr>
              <a:t>eq</a:t>
            </a:r>
            <a:r>
              <a:rPr lang="en-US" sz="1600" dirty="0">
                <a:solidFill>
                  <a:srgbClr val="CE9178"/>
                </a:solidFill>
                <a:latin typeface="Menlo" charset="0"/>
              </a:rPr>
              <a:t> .Status "firing" }}:{{ .</a:t>
            </a:r>
            <a:r>
              <a:rPr lang="en-US" sz="1600" dirty="0" err="1">
                <a:solidFill>
                  <a:srgbClr val="CE9178"/>
                </a:solidFill>
                <a:latin typeface="Menlo" charset="0"/>
              </a:rPr>
              <a:t>Alerts.Firing</a:t>
            </a:r>
            <a:r>
              <a:rPr lang="en-US" sz="1600" dirty="0">
                <a:solidFill>
                  <a:srgbClr val="CE9178"/>
                </a:solidFill>
                <a:latin typeface="Menlo" charset="0"/>
              </a:rPr>
              <a:t> | </a:t>
            </a:r>
            <a:r>
              <a:rPr lang="en-US" sz="1600" dirty="0" err="1">
                <a:solidFill>
                  <a:srgbClr val="CE9178"/>
                </a:solidFill>
                <a:latin typeface="Menlo" charset="0"/>
              </a:rPr>
              <a:t>len</a:t>
            </a:r>
            <a:r>
              <a:rPr lang="en-US" sz="1600" dirty="0">
                <a:solidFill>
                  <a:srgbClr val="CE9178"/>
                </a:solidFill>
                <a:latin typeface="Menlo" charset="0"/>
              </a:rPr>
              <a:t> }}{{ end }}] Prometheus Event Notification'</a:t>
            </a:r>
            <a:endParaRPr lang="en-US" sz="1600" dirty="0">
              <a:solidFill>
                <a:srgbClr val="D4D4D4"/>
              </a:solidFill>
              <a:latin typeface="Menlo" charset="0"/>
            </a:endParaRPr>
          </a:p>
          <a:p>
            <a:r>
              <a:rPr lang="en-US" sz="1600" dirty="0" smtClean="0">
                <a:solidFill>
                  <a:srgbClr val="569CD6"/>
                </a:solidFill>
                <a:latin typeface="Menlo" charset="0"/>
              </a:rPr>
              <a:t>  text</a:t>
            </a:r>
            <a:r>
              <a:rPr lang="en-US" sz="1600" dirty="0">
                <a:solidFill>
                  <a:srgbClr val="D4D4D4"/>
                </a:solidFill>
                <a:latin typeface="Menlo" charset="0"/>
              </a:rPr>
              <a:t>: </a:t>
            </a:r>
            <a:r>
              <a:rPr lang="en-US" sz="1600" dirty="0">
                <a:solidFill>
                  <a:srgbClr val="C586C0"/>
                </a:solidFill>
                <a:latin typeface="Menlo" charset="0"/>
              </a:rPr>
              <a:t>&gt;</a:t>
            </a:r>
            <a:r>
              <a:rPr lang="en-US" sz="1600" dirty="0">
                <a:solidFill>
                  <a:srgbClr val="569CD6"/>
                </a:solidFill>
                <a:latin typeface="Menlo" charset="0"/>
              </a:rPr>
              <a:t>-</a:t>
            </a:r>
            <a:endParaRPr lang="en-US" sz="1600" dirty="0">
              <a:solidFill>
                <a:srgbClr val="D4D4D4"/>
              </a:solidFill>
              <a:latin typeface="Menlo" charset="0"/>
            </a:endParaRPr>
          </a:p>
          <a:p>
            <a:r>
              <a:rPr lang="en-US" sz="1600" dirty="0" smtClean="0">
                <a:solidFill>
                  <a:srgbClr val="D4D4D4"/>
                </a:solidFill>
                <a:latin typeface="Menlo" charset="0"/>
              </a:rPr>
              <a:t>  {{ </a:t>
            </a:r>
            <a:r>
              <a:rPr lang="en-US" sz="1600" dirty="0">
                <a:solidFill>
                  <a:srgbClr val="CE9178"/>
                </a:solidFill>
                <a:latin typeface="Menlo" charset="0"/>
              </a:rPr>
              <a:t>range .Alerts</a:t>
            </a:r>
            <a:r>
              <a:rPr lang="en-US" sz="1600" dirty="0">
                <a:solidFill>
                  <a:srgbClr val="D4D4D4"/>
                </a:solidFill>
                <a:latin typeface="Menlo" charset="0"/>
              </a:rPr>
              <a:t> }}</a:t>
            </a:r>
          </a:p>
          <a:p>
            <a:r>
              <a:rPr lang="en-US" sz="1600" dirty="0" smtClean="0">
                <a:solidFill>
                  <a:srgbClr val="C586C0"/>
                </a:solidFill>
                <a:latin typeface="Menlo" charset="0"/>
              </a:rPr>
              <a:t>  *</a:t>
            </a:r>
            <a:r>
              <a:rPr lang="en-US" sz="1600" dirty="0">
                <a:solidFill>
                  <a:srgbClr val="9CDCFE"/>
                </a:solidFill>
                <a:latin typeface="Menlo" charset="0"/>
              </a:rPr>
              <a:t>Alert:*</a:t>
            </a:r>
            <a:r>
              <a:rPr lang="en-US" sz="1600" dirty="0">
                <a:solidFill>
                  <a:srgbClr val="D4D4D4"/>
                </a:solidFill>
                <a:latin typeface="Menlo" charset="0"/>
              </a:rPr>
              <a:t> {{ </a:t>
            </a:r>
            <a:r>
              <a:rPr lang="en-US" sz="1600" dirty="0">
                <a:solidFill>
                  <a:srgbClr val="CE9178"/>
                </a:solidFill>
                <a:latin typeface="Menlo" charset="0"/>
              </a:rPr>
              <a:t>.</a:t>
            </a:r>
            <a:r>
              <a:rPr lang="en-US" sz="1600" dirty="0" err="1">
                <a:solidFill>
                  <a:srgbClr val="CE9178"/>
                </a:solidFill>
                <a:latin typeface="Menlo" charset="0"/>
              </a:rPr>
              <a:t>Annotations.summary</a:t>
            </a:r>
            <a:r>
              <a:rPr lang="en-US" sz="1600" dirty="0">
                <a:solidFill>
                  <a:srgbClr val="D4D4D4"/>
                </a:solidFill>
                <a:latin typeface="Menlo" charset="0"/>
              </a:rPr>
              <a:t> }} - `{{ </a:t>
            </a:r>
            <a:r>
              <a:rPr lang="en-US" sz="1600" dirty="0">
                <a:solidFill>
                  <a:srgbClr val="CE9178"/>
                </a:solidFill>
                <a:latin typeface="Menlo" charset="0"/>
              </a:rPr>
              <a:t>.</a:t>
            </a:r>
            <a:r>
              <a:rPr lang="en-US" sz="1600" dirty="0" err="1">
                <a:solidFill>
                  <a:srgbClr val="CE9178"/>
                </a:solidFill>
                <a:latin typeface="Menlo" charset="0"/>
              </a:rPr>
              <a:t>Labels.severity</a:t>
            </a:r>
            <a:r>
              <a:rPr lang="en-US" sz="1600" dirty="0">
                <a:solidFill>
                  <a:srgbClr val="D4D4D4"/>
                </a:solidFill>
                <a:latin typeface="Menlo" charset="0"/>
              </a:rPr>
              <a:t> }}`</a:t>
            </a:r>
          </a:p>
          <a:p>
            <a:r>
              <a:rPr lang="en-US" sz="1600" dirty="0" smtClean="0">
                <a:solidFill>
                  <a:srgbClr val="C586C0"/>
                </a:solidFill>
                <a:latin typeface="Menlo" charset="0"/>
              </a:rPr>
              <a:t>  *</a:t>
            </a:r>
            <a:r>
              <a:rPr lang="en-US" sz="1600" dirty="0">
                <a:solidFill>
                  <a:srgbClr val="9CDCFE"/>
                </a:solidFill>
                <a:latin typeface="Menlo" charset="0"/>
              </a:rPr>
              <a:t>Description:*</a:t>
            </a:r>
            <a:r>
              <a:rPr lang="en-US" sz="1600" dirty="0">
                <a:solidFill>
                  <a:srgbClr val="D4D4D4"/>
                </a:solidFill>
                <a:latin typeface="Menlo" charset="0"/>
              </a:rPr>
              <a:t> {{ </a:t>
            </a:r>
            <a:r>
              <a:rPr lang="en-US" sz="1600" dirty="0">
                <a:solidFill>
                  <a:srgbClr val="CE9178"/>
                </a:solidFill>
                <a:latin typeface="Menlo" charset="0"/>
              </a:rPr>
              <a:t>.</a:t>
            </a:r>
            <a:r>
              <a:rPr lang="en-US" sz="1600" dirty="0" err="1">
                <a:solidFill>
                  <a:srgbClr val="CE9178"/>
                </a:solidFill>
                <a:latin typeface="Menlo" charset="0"/>
              </a:rPr>
              <a:t>Annotations.description</a:t>
            </a:r>
            <a:r>
              <a:rPr lang="en-US" sz="1600" dirty="0">
                <a:solidFill>
                  <a:srgbClr val="D4D4D4"/>
                </a:solidFill>
                <a:latin typeface="Menlo" charset="0"/>
              </a:rPr>
              <a:t> }}</a:t>
            </a:r>
          </a:p>
          <a:p>
            <a:r>
              <a:rPr lang="en-US" sz="1600" dirty="0" smtClean="0">
                <a:solidFill>
                  <a:srgbClr val="C586C0"/>
                </a:solidFill>
                <a:latin typeface="Menlo" charset="0"/>
              </a:rPr>
              <a:t>  *</a:t>
            </a:r>
            <a:r>
              <a:rPr lang="en-US" sz="1600" dirty="0">
                <a:solidFill>
                  <a:srgbClr val="9CDCFE"/>
                </a:solidFill>
                <a:latin typeface="Menlo" charset="0"/>
              </a:rPr>
              <a:t>Graph:*</a:t>
            </a:r>
            <a:r>
              <a:rPr lang="en-US" sz="1600" dirty="0">
                <a:solidFill>
                  <a:srgbClr val="D4D4D4"/>
                </a:solidFill>
                <a:latin typeface="Menlo" charset="0"/>
              </a:rPr>
              <a:t> </a:t>
            </a:r>
            <a:r>
              <a:rPr lang="en-US" sz="1600" dirty="0">
                <a:solidFill>
                  <a:srgbClr val="CE9178"/>
                </a:solidFill>
                <a:latin typeface="Menlo" charset="0"/>
              </a:rPr>
              <a:t>&lt;{{ .</a:t>
            </a:r>
            <a:r>
              <a:rPr lang="en-US" sz="1600" dirty="0" err="1">
                <a:solidFill>
                  <a:srgbClr val="CE9178"/>
                </a:solidFill>
                <a:latin typeface="Menlo" charset="0"/>
              </a:rPr>
              <a:t>GeneratorURL</a:t>
            </a:r>
            <a:r>
              <a:rPr lang="en-US" sz="1600" dirty="0">
                <a:solidFill>
                  <a:srgbClr val="CE9178"/>
                </a:solidFill>
                <a:latin typeface="Menlo" charset="0"/>
              </a:rPr>
              <a:t> }}|:</a:t>
            </a:r>
            <a:r>
              <a:rPr lang="en-US" sz="1600" dirty="0" err="1">
                <a:solidFill>
                  <a:srgbClr val="CE9178"/>
                </a:solidFill>
                <a:latin typeface="Menlo" charset="0"/>
              </a:rPr>
              <a:t>chart_with_upwards_trend</a:t>
            </a:r>
            <a:r>
              <a:rPr lang="en-US" sz="1600" dirty="0">
                <a:solidFill>
                  <a:srgbClr val="CE9178"/>
                </a:solidFill>
                <a:latin typeface="Menlo" charset="0"/>
              </a:rPr>
              <a:t>:&gt; *Runbook:* &lt;{{ .</a:t>
            </a:r>
            <a:r>
              <a:rPr lang="en-US" sz="1600" dirty="0" err="1">
                <a:solidFill>
                  <a:srgbClr val="CE9178"/>
                </a:solidFill>
                <a:latin typeface="Menlo" charset="0"/>
              </a:rPr>
              <a:t>Annotations.runbook</a:t>
            </a:r>
            <a:r>
              <a:rPr lang="en-US" sz="1600" dirty="0">
                <a:solidFill>
                  <a:srgbClr val="CE9178"/>
                </a:solidFill>
                <a:latin typeface="Menlo" charset="0"/>
              </a:rPr>
              <a:t> }}|:</a:t>
            </a:r>
            <a:r>
              <a:rPr lang="en-US" sz="1600" dirty="0" err="1">
                <a:solidFill>
                  <a:srgbClr val="CE9178"/>
                </a:solidFill>
                <a:latin typeface="Menlo" charset="0"/>
              </a:rPr>
              <a:t>spiral_note_pad</a:t>
            </a:r>
            <a:r>
              <a:rPr lang="en-US" sz="1600" dirty="0">
                <a:solidFill>
                  <a:srgbClr val="CE9178"/>
                </a:solidFill>
                <a:latin typeface="Menlo" charset="0"/>
              </a:rPr>
              <a:t>:&gt;</a:t>
            </a:r>
            <a:endParaRPr lang="en-US" sz="1600" dirty="0">
              <a:solidFill>
                <a:srgbClr val="D4D4D4"/>
              </a:solidFill>
              <a:latin typeface="Menlo" charset="0"/>
            </a:endParaRPr>
          </a:p>
          <a:p>
            <a:r>
              <a:rPr lang="en-US" sz="1600" dirty="0" smtClean="0">
                <a:solidFill>
                  <a:srgbClr val="C586C0"/>
                </a:solidFill>
                <a:latin typeface="Menlo" charset="0"/>
              </a:rPr>
              <a:t>  *</a:t>
            </a:r>
            <a:r>
              <a:rPr lang="en-US" sz="1600" dirty="0">
                <a:solidFill>
                  <a:srgbClr val="9CDCFE"/>
                </a:solidFill>
                <a:latin typeface="Menlo" charset="0"/>
              </a:rPr>
              <a:t>Details:*</a:t>
            </a:r>
            <a:endParaRPr lang="en-US" sz="1600" dirty="0">
              <a:solidFill>
                <a:srgbClr val="D4D4D4"/>
              </a:solidFill>
              <a:latin typeface="Menlo" charset="0"/>
            </a:endParaRPr>
          </a:p>
          <a:p>
            <a:r>
              <a:rPr lang="en-US" sz="1600" dirty="0">
                <a:solidFill>
                  <a:srgbClr val="D4D4D4"/>
                </a:solidFill>
                <a:latin typeface="Menlo" charset="0"/>
              </a:rPr>
              <a:t>{{ </a:t>
            </a:r>
            <a:r>
              <a:rPr lang="en-US" sz="1600" dirty="0">
                <a:solidFill>
                  <a:srgbClr val="CE9178"/>
                </a:solidFill>
                <a:latin typeface="Menlo" charset="0"/>
              </a:rPr>
              <a:t>range .</a:t>
            </a:r>
            <a:r>
              <a:rPr lang="en-US" sz="1600" dirty="0" err="1">
                <a:solidFill>
                  <a:srgbClr val="CE9178"/>
                </a:solidFill>
                <a:latin typeface="Menlo" charset="0"/>
              </a:rPr>
              <a:t>Labels.SortedPairs</a:t>
            </a:r>
            <a:r>
              <a:rPr lang="en-US" sz="1600" dirty="0">
                <a:solidFill>
                  <a:srgbClr val="D4D4D4"/>
                </a:solidFill>
                <a:latin typeface="Menlo" charset="0"/>
              </a:rPr>
              <a:t> }} </a:t>
            </a:r>
            <a:r>
              <a:rPr lang="en-US" sz="1600" dirty="0">
                <a:solidFill>
                  <a:srgbClr val="CE9178"/>
                </a:solidFill>
                <a:latin typeface="Menlo" charset="0"/>
              </a:rPr>
              <a:t>• *{{ .Name }}:* `{{ .Value }}`</a:t>
            </a:r>
            <a:endParaRPr lang="en-US" sz="1600" dirty="0">
              <a:solidFill>
                <a:srgbClr val="D4D4D4"/>
              </a:solidFill>
              <a:latin typeface="Menlo" charset="0"/>
            </a:endParaRPr>
          </a:p>
          <a:p>
            <a:r>
              <a:rPr lang="en-US" sz="1600" dirty="0">
                <a:solidFill>
                  <a:srgbClr val="D4D4D4"/>
                </a:solidFill>
                <a:latin typeface="Menlo" charset="0"/>
              </a:rPr>
              <a:t>{{ </a:t>
            </a:r>
            <a:r>
              <a:rPr lang="en-US" sz="1600" dirty="0">
                <a:solidFill>
                  <a:srgbClr val="CE9178"/>
                </a:solidFill>
                <a:latin typeface="Menlo" charset="0"/>
              </a:rPr>
              <a:t>end</a:t>
            </a:r>
            <a:r>
              <a:rPr lang="en-US" sz="1600" dirty="0">
                <a:solidFill>
                  <a:srgbClr val="D4D4D4"/>
                </a:solidFill>
                <a:latin typeface="Menlo" charset="0"/>
              </a:rPr>
              <a:t> }}</a:t>
            </a:r>
          </a:p>
          <a:p>
            <a:r>
              <a:rPr lang="en-US" sz="1600" dirty="0">
                <a:solidFill>
                  <a:srgbClr val="D4D4D4"/>
                </a:solidFill>
                <a:latin typeface="Menlo" charset="0"/>
              </a:rPr>
              <a:t>{{ </a:t>
            </a:r>
            <a:r>
              <a:rPr lang="en-US" sz="1600" dirty="0">
                <a:solidFill>
                  <a:srgbClr val="CE9178"/>
                </a:solidFill>
                <a:latin typeface="Menlo" charset="0"/>
              </a:rPr>
              <a:t>end</a:t>
            </a:r>
            <a:r>
              <a:rPr lang="en-US" sz="1600" dirty="0">
                <a:solidFill>
                  <a:srgbClr val="D4D4D4"/>
                </a:solidFill>
                <a:latin typeface="Menlo" charset="0"/>
              </a:rPr>
              <a:t> }}</a:t>
            </a:r>
          </a:p>
          <a:p>
            <a:r>
              <a:rPr lang="en-US" sz="1600" dirty="0" smtClean="0">
                <a:solidFill>
                  <a:srgbClr val="569CD6"/>
                </a:solidFill>
                <a:latin typeface="Menlo" charset="0"/>
              </a:rPr>
              <a:t>  </a:t>
            </a:r>
            <a:r>
              <a:rPr lang="en-US" sz="1600" dirty="0" err="1" smtClean="0">
                <a:solidFill>
                  <a:srgbClr val="569CD6"/>
                </a:solidFill>
                <a:latin typeface="Menlo" charset="0"/>
              </a:rPr>
              <a:t>send_resolved</a:t>
            </a:r>
            <a:r>
              <a:rPr lang="en-US" sz="1600" dirty="0">
                <a:solidFill>
                  <a:srgbClr val="D4D4D4"/>
                </a:solidFill>
                <a:latin typeface="Menlo" charset="0"/>
              </a:rPr>
              <a:t>: </a:t>
            </a:r>
            <a:r>
              <a:rPr lang="en-US" sz="1600" dirty="0">
                <a:solidFill>
                  <a:srgbClr val="569CD6"/>
                </a:solidFill>
                <a:latin typeface="Menlo" charset="0"/>
              </a:rPr>
              <a:t>true</a:t>
            </a:r>
            <a:endParaRPr lang="en-US" sz="1600" dirty="0">
              <a:solidFill>
                <a:srgbClr val="D4D4D4"/>
              </a:solidFill>
              <a:latin typeface="Menlo" charset="0"/>
            </a:endParaRPr>
          </a:p>
        </p:txBody>
      </p:sp>
    </p:spTree>
    <p:extLst>
      <p:ext uri="{BB962C8B-B14F-4D97-AF65-F5344CB8AC3E}">
        <p14:creationId xmlns:p14="http://schemas.microsoft.com/office/powerpoint/2010/main" val="171747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650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a:t>
            </a:r>
            <a:r>
              <a:rPr lang="en-US" b="1" dirty="0" smtClean="0"/>
              <a:t>auto-scaling</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800" dirty="0" smtClean="0"/>
              <a:t>Method </a:t>
            </a:r>
            <a:r>
              <a:rPr lang="en-US" sz="2800" dirty="0"/>
              <a:t>used in </a:t>
            </a:r>
            <a:r>
              <a:rPr lang="en-US" sz="2800" dirty="0">
                <a:hlinkClick r:id="rId2" tooltip="Cloud computing"/>
              </a:rPr>
              <a:t>cloud computing</a:t>
            </a:r>
            <a:r>
              <a:rPr lang="en-US" sz="2800" dirty="0"/>
              <a:t>, whereby the amount of computational resources in a server farm, typically measured in terms of the number of active servers, scales automatically based on the load on the farm. </a:t>
            </a:r>
            <a:endParaRPr lang="en-US" sz="2800" dirty="0" smtClean="0"/>
          </a:p>
          <a:p>
            <a:r>
              <a:rPr lang="en-US" sz="2800" dirty="0" smtClean="0"/>
              <a:t>It </a:t>
            </a:r>
            <a:r>
              <a:rPr lang="en-US" sz="2800" dirty="0"/>
              <a:t>is closely related to, and builds upon, the idea of </a:t>
            </a:r>
            <a:r>
              <a:rPr lang="en-US" sz="2800" dirty="0">
                <a:hlinkClick r:id="rId3"/>
              </a:rPr>
              <a:t>load </a:t>
            </a:r>
            <a:r>
              <a:rPr lang="en-US" sz="2800" dirty="0" smtClean="0">
                <a:hlinkClick r:id="rId3"/>
              </a:rPr>
              <a:t>balancing</a:t>
            </a:r>
            <a:endParaRPr lang="en-US" sz="2800" dirty="0"/>
          </a:p>
        </p:txBody>
      </p:sp>
    </p:spTree>
    <p:extLst>
      <p:ext uri="{BB962C8B-B14F-4D97-AF65-F5344CB8AC3E}">
        <p14:creationId xmlns:p14="http://schemas.microsoft.com/office/powerpoint/2010/main" val="213718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b="1" dirty="0" smtClean="0"/>
              <a:t>auto-scaling</a:t>
            </a:r>
            <a:endParaRPr lang="en-US" dirty="0"/>
          </a:p>
        </p:txBody>
      </p:sp>
      <p:sp>
        <p:nvSpPr>
          <p:cNvPr id="3" name="Content Placeholder 2"/>
          <p:cNvSpPr>
            <a:spLocks noGrp="1"/>
          </p:cNvSpPr>
          <p:nvPr>
            <p:ph idx="1"/>
          </p:nvPr>
        </p:nvSpPr>
        <p:spPr>
          <a:xfrm>
            <a:off x="1522413" y="1904999"/>
            <a:ext cx="9134391" cy="4548337"/>
          </a:xfrm>
        </p:spPr>
        <p:txBody>
          <a:bodyPr>
            <a:normAutofit/>
          </a:bodyPr>
          <a:lstStyle/>
          <a:p>
            <a:r>
              <a:rPr lang="en-US" sz="2800" b="1" dirty="0" smtClean="0"/>
              <a:t>Horizontal - </a:t>
            </a:r>
            <a:r>
              <a:rPr lang="en-US" sz="2800" dirty="0" smtClean="0"/>
              <a:t>allows </a:t>
            </a:r>
            <a:r>
              <a:rPr lang="en-US" sz="2800" dirty="0"/>
              <a:t>a user to create a set of rules to start or stop a </a:t>
            </a:r>
            <a:r>
              <a:rPr lang="en-US" sz="2800" dirty="0" smtClean="0"/>
              <a:t>server when </a:t>
            </a:r>
            <a:r>
              <a:rPr lang="en-US" sz="2800" dirty="0"/>
              <a:t>a pre-defined monitoring threshold is breached. This allows users to scale the number of </a:t>
            </a:r>
            <a:r>
              <a:rPr lang="en-US" sz="2800" dirty="0" smtClean="0"/>
              <a:t>servers up </a:t>
            </a:r>
            <a:r>
              <a:rPr lang="en-US" sz="2800" dirty="0"/>
              <a:t>or down based on monitoring results</a:t>
            </a:r>
            <a:r>
              <a:rPr lang="en-US" sz="2800" dirty="0" smtClean="0"/>
              <a:t>.</a:t>
            </a:r>
          </a:p>
          <a:p>
            <a:r>
              <a:rPr lang="en-US" sz="2800" b="1" dirty="0" smtClean="0"/>
              <a:t>Vertical </a:t>
            </a:r>
            <a:r>
              <a:rPr lang="mr-IN" sz="2800" dirty="0" smtClean="0"/>
              <a:t>–</a:t>
            </a:r>
            <a:r>
              <a:rPr lang="en-US" sz="2800" dirty="0" smtClean="0"/>
              <a:t> </a:t>
            </a:r>
            <a:r>
              <a:rPr lang="en-US" sz="2800" dirty="0" smtClean="0"/>
              <a:t>allows automatically </a:t>
            </a:r>
            <a:r>
              <a:rPr lang="en-US" sz="2800" dirty="0"/>
              <a:t>adjust the CPU or RAM resources on your </a:t>
            </a:r>
            <a:r>
              <a:rPr lang="en-US" sz="2800" dirty="0" smtClean="0"/>
              <a:t>platform available </a:t>
            </a:r>
            <a:r>
              <a:rPr lang="en-US" sz="2800" dirty="0"/>
              <a:t>to each </a:t>
            </a:r>
            <a:r>
              <a:rPr lang="en-US" sz="2800" dirty="0" smtClean="0"/>
              <a:t>server so </a:t>
            </a:r>
            <a:r>
              <a:rPr lang="en-US" sz="2800" dirty="0"/>
              <a:t>your application runs at peak performance. You have the added control to adjust the metric by pre-defined increments.</a:t>
            </a:r>
            <a:r>
              <a:rPr lang="en-US" sz="2800" dirty="0" smtClean="0"/>
              <a:t> </a:t>
            </a:r>
            <a:endParaRPr lang="en-US" sz="2800" dirty="0"/>
          </a:p>
        </p:txBody>
      </p:sp>
    </p:spTree>
    <p:extLst>
      <p:ext uri="{BB962C8B-B14F-4D97-AF65-F5344CB8AC3E}">
        <p14:creationId xmlns:p14="http://schemas.microsoft.com/office/powerpoint/2010/main" val="133088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b="1" dirty="0" smtClean="0"/>
              <a:t>auto-scaling </a:t>
            </a:r>
            <a:r>
              <a:rPr lang="en-US" dirty="0" smtClean="0"/>
              <a:t>in Kubernetes</a:t>
            </a:r>
            <a:endParaRPr lang="en-US" dirty="0"/>
          </a:p>
        </p:txBody>
      </p:sp>
      <p:sp>
        <p:nvSpPr>
          <p:cNvPr id="3" name="Content Placeholder 2"/>
          <p:cNvSpPr>
            <a:spLocks noGrp="1"/>
          </p:cNvSpPr>
          <p:nvPr>
            <p:ph idx="1"/>
          </p:nvPr>
        </p:nvSpPr>
        <p:spPr/>
        <p:txBody>
          <a:bodyPr/>
          <a:lstStyle/>
          <a:p>
            <a:r>
              <a:rPr lang="en-US" dirty="0" smtClean="0"/>
              <a:t>Auto-Scaling of Kubernetes Nodes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24" y="2492896"/>
            <a:ext cx="6336704" cy="4167188"/>
          </a:xfrm>
          <a:prstGeom prst="rect">
            <a:avLst/>
          </a:prstGeom>
        </p:spPr>
      </p:pic>
    </p:spTree>
    <p:extLst>
      <p:ext uri="{BB962C8B-B14F-4D97-AF65-F5344CB8AC3E}">
        <p14:creationId xmlns:p14="http://schemas.microsoft.com/office/powerpoint/2010/main" val="162394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b="1" dirty="0" smtClean="0"/>
              <a:t>auto-scaling </a:t>
            </a:r>
            <a:r>
              <a:rPr lang="en-US" dirty="0" smtClean="0"/>
              <a:t>in Kubernetes</a:t>
            </a:r>
            <a:endParaRPr lang="en-US" dirty="0"/>
          </a:p>
        </p:txBody>
      </p:sp>
      <p:sp>
        <p:nvSpPr>
          <p:cNvPr id="3" name="Content Placeholder 2"/>
          <p:cNvSpPr>
            <a:spLocks noGrp="1"/>
          </p:cNvSpPr>
          <p:nvPr>
            <p:ph idx="1"/>
          </p:nvPr>
        </p:nvSpPr>
        <p:spPr/>
        <p:txBody>
          <a:bodyPr/>
          <a:lstStyle/>
          <a:p>
            <a:r>
              <a:rPr lang="en-US" dirty="0"/>
              <a:t>Auto-Scaling pods in Kubernetes cluster</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2492896"/>
            <a:ext cx="8039496" cy="6029622"/>
          </a:xfrm>
          <a:prstGeom prst="rect">
            <a:avLst/>
          </a:prstGeom>
        </p:spPr>
      </p:pic>
    </p:spTree>
    <p:extLst>
      <p:ext uri="{BB962C8B-B14F-4D97-AF65-F5344CB8AC3E}">
        <p14:creationId xmlns:p14="http://schemas.microsoft.com/office/powerpoint/2010/main" val="180016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Pod </a:t>
            </a:r>
            <a:r>
              <a:rPr lang="en-US" dirty="0" err="1" smtClean="0"/>
              <a:t>Autoscaler</a:t>
            </a:r>
            <a:endParaRPr lang="en-US" dirty="0"/>
          </a:p>
        </p:txBody>
      </p:sp>
      <p:sp>
        <p:nvSpPr>
          <p:cNvPr id="3" name="Content Placeholder 2"/>
          <p:cNvSpPr>
            <a:spLocks noGrp="1"/>
          </p:cNvSpPr>
          <p:nvPr>
            <p:ph idx="1"/>
          </p:nvPr>
        </p:nvSpPr>
        <p:spPr/>
        <p:txBody>
          <a:bodyPr>
            <a:normAutofit lnSpcReduction="10000"/>
          </a:bodyPr>
          <a:lstStyle/>
          <a:p>
            <a:r>
              <a:rPr lang="en-US" sz="2800" dirty="0"/>
              <a:t>The Horizontal Pod </a:t>
            </a:r>
            <a:r>
              <a:rPr lang="en-US" sz="2800" dirty="0" err="1"/>
              <a:t>Autoscaler</a:t>
            </a:r>
            <a:r>
              <a:rPr lang="en-US" sz="2800" dirty="0"/>
              <a:t> is implemented as a control loop, with a period controlled by the controller manager’s </a:t>
            </a:r>
            <a:endParaRPr lang="en-US" sz="2800" dirty="0" smtClean="0"/>
          </a:p>
          <a:p>
            <a:r>
              <a:rPr lang="en-US" sz="2800" dirty="0" smtClean="0">
                <a:solidFill>
                  <a:schemeClr val="accent1"/>
                </a:solidFill>
              </a:rPr>
              <a:t>--</a:t>
            </a:r>
            <a:r>
              <a:rPr lang="en-US" sz="2800" dirty="0">
                <a:solidFill>
                  <a:schemeClr val="accent1"/>
                </a:solidFill>
              </a:rPr>
              <a:t>horizontal-pod-</a:t>
            </a:r>
            <a:r>
              <a:rPr lang="en-US" sz="2800" dirty="0" err="1">
                <a:solidFill>
                  <a:schemeClr val="accent1"/>
                </a:solidFill>
              </a:rPr>
              <a:t>autoscaler</a:t>
            </a:r>
            <a:r>
              <a:rPr lang="en-US" sz="2800" dirty="0">
                <a:solidFill>
                  <a:schemeClr val="accent1"/>
                </a:solidFill>
              </a:rPr>
              <a:t>-sync-period</a:t>
            </a:r>
            <a:r>
              <a:rPr lang="en-US" sz="2800" dirty="0"/>
              <a:t> flag (with a default value of 30 seconds).</a:t>
            </a:r>
          </a:p>
          <a:p>
            <a:r>
              <a:rPr lang="en-US" sz="2800" dirty="0"/>
              <a:t>During each period, the controller manager queries the resource utilization against the metrics specified in each </a:t>
            </a:r>
            <a:r>
              <a:rPr lang="en-US" sz="2800" dirty="0" err="1"/>
              <a:t>HorizontalPodAutoscaler</a:t>
            </a:r>
            <a:r>
              <a:rPr lang="en-US" sz="2800" dirty="0"/>
              <a:t> definition. The controller manager obtains the metrics from either the resource metrics API (for per-pod resource metrics), or the custom metrics API (for all other metrics).</a:t>
            </a:r>
          </a:p>
          <a:p>
            <a:endParaRPr lang="en-US" sz="2800" dirty="0"/>
          </a:p>
        </p:txBody>
      </p:sp>
    </p:spTree>
    <p:extLst>
      <p:ext uri="{BB962C8B-B14F-4D97-AF65-F5344CB8AC3E}">
        <p14:creationId xmlns:p14="http://schemas.microsoft.com/office/powerpoint/2010/main" val="30934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purl.org/dc/elements/1.1/"/>
    <ds:schemaRef ds:uri="http://purl.org/dc/dcmitype/"/>
    <ds:schemaRef ds:uri="http://schemas.microsoft.com/office/2006/documentManagement/types"/>
    <ds:schemaRef ds:uri="4873beb7-5857-4685-be1f-d57550cc96cc"/>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24137</TotalTime>
  <Words>1459</Words>
  <Application>Microsoft Macintosh PowerPoint</Application>
  <PresentationFormat>Custom</PresentationFormat>
  <Paragraphs>308</Paragraphs>
  <Slides>47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Corbel</vt:lpstr>
      <vt:lpstr>Mangal</vt:lpstr>
      <vt:lpstr>Menlo</vt:lpstr>
      <vt:lpstr>Arial</vt:lpstr>
      <vt:lpstr>Digital Blue Tunnel 16x9</vt:lpstr>
      <vt:lpstr>Kubernetes Auto-Scaling</vt:lpstr>
      <vt:lpstr>Whoami</vt:lpstr>
      <vt:lpstr>Agenda</vt:lpstr>
      <vt:lpstr>github.com/mateuszdyminski/auto</vt:lpstr>
      <vt:lpstr>What is this auto-scaling? </vt:lpstr>
      <vt:lpstr>Types of auto-scaling</vt:lpstr>
      <vt:lpstr>Types of auto-scaling in Kubernetes</vt:lpstr>
      <vt:lpstr>Types of auto-scaling in Kubernetes</vt:lpstr>
      <vt:lpstr>Horizontal Pod Autoscaler</vt:lpstr>
      <vt:lpstr>Horizontal Pod Autoscaler</vt:lpstr>
      <vt:lpstr>Horizontal Pod Autoscaler</vt:lpstr>
      <vt:lpstr>Horizontal Pod Autoscaler – cooldown/delay</vt:lpstr>
      <vt:lpstr>Horizontal Pod Autoscaler – custom metrics</vt:lpstr>
      <vt:lpstr>Demo Application</vt:lpstr>
      <vt:lpstr>Demo Application</vt:lpstr>
      <vt:lpstr>Demo Application</vt:lpstr>
      <vt:lpstr>Demo Application Architecture</vt:lpstr>
      <vt:lpstr>Demo Application - deployment</vt:lpstr>
      <vt:lpstr>Demo Application - deployment</vt:lpstr>
      <vt:lpstr>Demo Application - deployment</vt:lpstr>
      <vt:lpstr>Let’s scale up our Demo App!</vt:lpstr>
      <vt:lpstr>Horizontal Pod Autoscaler</vt:lpstr>
      <vt:lpstr>Horizontal Pod Autoscaler</vt:lpstr>
      <vt:lpstr>Setting up the Metrics Server</vt:lpstr>
      <vt:lpstr>Setting up the Metrics Server</vt:lpstr>
      <vt:lpstr>Auto Scaling based on CPU and memory usage</vt:lpstr>
      <vt:lpstr>Demo Application - scaling</vt:lpstr>
      <vt:lpstr>Demo Application - scaling</vt:lpstr>
      <vt:lpstr>Demo Application - scaling</vt:lpstr>
      <vt:lpstr>Auto Scaling based custom Metrics</vt:lpstr>
      <vt:lpstr>Setting up a Custom Metrics Server</vt:lpstr>
      <vt:lpstr>Setting up a the custom Metrics Server</vt:lpstr>
      <vt:lpstr>Setting up a the custom Metrics Server</vt:lpstr>
      <vt:lpstr>Custom Metrics in our Application</vt:lpstr>
      <vt:lpstr>Custom Prometheus Metrics in Go</vt:lpstr>
      <vt:lpstr>Custom Prometheus Metrics in Go</vt:lpstr>
      <vt:lpstr>Custom Prometheus Metrics in Go</vt:lpstr>
      <vt:lpstr>Horizontal Pod Autoscaler with custom metrics</vt:lpstr>
      <vt:lpstr>Horizontal Pod Autoscaler with custom metrics</vt:lpstr>
      <vt:lpstr>Demo of auto-scaling based on custom metrics</vt:lpstr>
      <vt:lpstr>Demo of auto-scaling based on custom metrics</vt:lpstr>
      <vt:lpstr>Prometheus AlertManager</vt:lpstr>
      <vt:lpstr>Prometheus Alert Manager</vt:lpstr>
      <vt:lpstr>Prometheus Alerts</vt:lpstr>
      <vt:lpstr>Prometheus Alert Manager configuration</vt:lpstr>
      <vt:lpstr>Prometheus Alert Manager configuration</vt:lpstr>
      <vt:lpstr>Thank you!</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Dyminski, Mateusz (Nokia - PL/Wroclaw)</dc:creator>
  <cp:lastModifiedBy>Dyminski, Mateusz (Nokia - PL/Wroclaw)</cp:lastModifiedBy>
  <cp:revision>161</cp:revision>
  <dcterms:created xsi:type="dcterms:W3CDTF">2017-11-07T10:40:10Z</dcterms:created>
  <dcterms:modified xsi:type="dcterms:W3CDTF">2018-07-31T20:37:14Z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