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0"/>
  </p:notesMasterIdLst>
  <p:handoutMasterIdLst>
    <p:handoutMasterId r:id="rId61"/>
  </p:handoutMasterIdLst>
  <p:sldIdLst>
    <p:sldId id="265" r:id="rId5"/>
    <p:sldId id="310" r:id="rId6"/>
    <p:sldId id="320" r:id="rId7"/>
    <p:sldId id="367" r:id="rId8"/>
    <p:sldId id="327" r:id="rId9"/>
    <p:sldId id="368" r:id="rId10"/>
    <p:sldId id="325" r:id="rId11"/>
    <p:sldId id="322" r:id="rId12"/>
    <p:sldId id="321" r:id="rId13"/>
    <p:sldId id="332" r:id="rId14"/>
    <p:sldId id="329" r:id="rId15"/>
    <p:sldId id="323" r:id="rId16"/>
    <p:sldId id="376" r:id="rId17"/>
    <p:sldId id="328" r:id="rId18"/>
    <p:sldId id="369" r:id="rId19"/>
    <p:sldId id="326" r:id="rId20"/>
    <p:sldId id="330" r:id="rId21"/>
    <p:sldId id="314" r:id="rId22"/>
    <p:sldId id="331" r:id="rId23"/>
    <p:sldId id="333" r:id="rId24"/>
    <p:sldId id="334" r:id="rId25"/>
    <p:sldId id="335" r:id="rId26"/>
    <p:sldId id="336" r:id="rId27"/>
    <p:sldId id="378" r:id="rId28"/>
    <p:sldId id="337" r:id="rId29"/>
    <p:sldId id="338" r:id="rId30"/>
    <p:sldId id="339" r:id="rId31"/>
    <p:sldId id="342" r:id="rId32"/>
    <p:sldId id="345" r:id="rId33"/>
    <p:sldId id="346" r:id="rId34"/>
    <p:sldId id="341" r:id="rId35"/>
    <p:sldId id="344" r:id="rId36"/>
    <p:sldId id="347" r:id="rId37"/>
    <p:sldId id="340" r:id="rId38"/>
    <p:sldId id="343" r:id="rId39"/>
    <p:sldId id="348" r:id="rId40"/>
    <p:sldId id="371" r:id="rId41"/>
    <p:sldId id="372" r:id="rId42"/>
    <p:sldId id="349" r:id="rId43"/>
    <p:sldId id="351" r:id="rId44"/>
    <p:sldId id="350" r:id="rId45"/>
    <p:sldId id="353" r:id="rId46"/>
    <p:sldId id="352" r:id="rId47"/>
    <p:sldId id="354" r:id="rId48"/>
    <p:sldId id="356" r:id="rId49"/>
    <p:sldId id="355" r:id="rId50"/>
    <p:sldId id="357" r:id="rId51"/>
    <p:sldId id="358" r:id="rId52"/>
    <p:sldId id="360" r:id="rId53"/>
    <p:sldId id="361" r:id="rId54"/>
    <p:sldId id="377" r:id="rId55"/>
    <p:sldId id="373" r:id="rId56"/>
    <p:sldId id="363" r:id="rId57"/>
    <p:sldId id="364" r:id="rId58"/>
    <p:sldId id="374" r:id="rId59"/>
  </p:sldIdLst>
  <p:sldSz cx="12188825" cy="6858000"/>
  <p:notesSz cx="6858000" cy="9144000"/>
  <p:custDataLst>
    <p:tags r:id="rId6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1" autoAdjust="0"/>
    <p:restoredTop sz="94629" autoAdjust="0"/>
  </p:normalViewPr>
  <p:slideViewPr>
    <p:cSldViewPr showGuides="1">
      <p:cViewPr>
        <p:scale>
          <a:sx n="122" d="100"/>
          <a:sy n="122" d="100"/>
        </p:scale>
        <p:origin x="240" y="71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tags" Target="tags/tag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11/8/17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11/8/17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11/8/17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11/8/17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11/8/17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11/8/17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11/8/17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11/8/17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11/8/17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11/8/17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11/8/17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11/8/17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ckroachdb/cockroach" TargetMode="External"/><Relationship Id="rId4" Type="http://schemas.openxmlformats.org/officeDocument/2006/relationships/hyperlink" Target="http://coreos.com/etcd/" TargetMode="External"/><Relationship Id="rId5" Type="http://schemas.openxmlformats.org/officeDocument/2006/relationships/hyperlink" Target="https://godoc.org/google.golang.org/cloud/bigtable" TargetMode="External"/><Relationship Id="rId6" Type="http://schemas.openxmlformats.org/officeDocument/2006/relationships/hyperlink" Target="http://vitess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3999/github.com/docker/docker/libcontainer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CloudPlatform/java-docs-samples/tree/master/speech/grpc" TargetMode="External"/><Relationship Id="rId4" Type="http://schemas.openxmlformats.org/officeDocument/2006/relationships/hyperlink" Target="https://github.com/Netflix/ribbon" TargetMode="External"/><Relationship Id="rId5" Type="http://schemas.openxmlformats.org/officeDocument/2006/relationships/hyperlink" Target="https://github.com/tensorflow/tensorflow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blog/big-data/2016/03/announcing-grpc-alpha-for-google-cloud-pubsub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teuszdyminski" TargetMode="External"/><Relationship Id="rId4" Type="http://schemas.openxmlformats.org/officeDocument/2006/relationships/hyperlink" Target="http://twitter.com/m_dyminski" TargetMode="External"/><Relationship Id="rId5" Type="http://schemas.openxmlformats.org/officeDocument/2006/relationships/hyperlink" Target="http://linkedin.com/in/mdyminski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etup.com/GoWroc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pc-ecosystem/go-grpc-prometheus" TargetMode="External"/><Relationship Id="rId4" Type="http://schemas.openxmlformats.org/officeDocument/2006/relationships/hyperlink" Target="https://github.com/grpc-ecosystem/go-grpc-middleware" TargetMode="External"/><Relationship Id="rId5" Type="http://schemas.openxmlformats.org/officeDocument/2006/relationships/hyperlink" Target="https://github.com/grpc-ecosystem/grpc-opentracing" TargetMode="External"/><Relationship Id="rId6" Type="http://schemas.openxmlformats.org/officeDocument/2006/relationships/hyperlink" Target="https://github.com/grpc-ecosystem/polyglo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pc-ecosystem/grpc-gateway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Take your </a:t>
            </a:r>
            <a:r>
              <a:rPr lang="en-US" dirty="0" err="1" smtClean="0"/>
              <a:t>microservices</a:t>
            </a:r>
            <a:r>
              <a:rPr lang="en-US" dirty="0" smtClean="0"/>
              <a:t> to the next level with </a:t>
            </a:r>
            <a:r>
              <a:rPr lang="en-US" dirty="0" err="1" smtClean="0"/>
              <a:t>gRPC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cap="none" dirty="0" smtClean="0">
                <a:latin typeface="+mj-lt"/>
              </a:rPr>
              <a:t>Mateusz </a:t>
            </a:r>
            <a:r>
              <a:rPr lang="pl-PL" cap="none" dirty="0">
                <a:latin typeface="+mj-lt"/>
              </a:rPr>
              <a:t>D</a:t>
            </a:r>
            <a:r>
              <a:rPr lang="pl-PL" cap="none" dirty="0" smtClean="0">
                <a:latin typeface="+mj-lt"/>
              </a:rPr>
              <a:t>ymiński</a:t>
            </a:r>
          </a:p>
          <a:p>
            <a:r>
              <a:rPr lang="pl-PL" cap="none" dirty="0" smtClean="0">
                <a:latin typeface="+mj-lt"/>
              </a:rPr>
              <a:t>Nokia</a:t>
            </a:r>
            <a:endParaRPr lang="it-IT" cap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-315416"/>
            <a:ext cx="9144001" cy="1584176"/>
          </a:xfrm>
        </p:spPr>
        <p:txBody>
          <a:bodyPr/>
          <a:lstStyle/>
          <a:p>
            <a:r>
              <a:rPr lang="en-US" b="1" dirty="0" err="1" smtClean="0"/>
              <a:t>gRPC</a:t>
            </a:r>
            <a:r>
              <a:rPr lang="en-US" b="1" dirty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 main usage </a:t>
            </a:r>
            <a:r>
              <a:rPr lang="en-US" b="1" dirty="0" smtClean="0"/>
              <a:t>scenarios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26460" y="6120245"/>
            <a:ext cx="2482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Retrieved from: </a:t>
            </a:r>
            <a:r>
              <a:rPr lang="en-US" sz="1400" dirty="0"/>
              <a:t>https://</a:t>
            </a:r>
            <a:r>
              <a:rPr lang="en-US" sz="1400" dirty="0" err="1"/>
              <a:t>grpc.io</a:t>
            </a:r>
            <a:r>
              <a:rPr lang="en-US" sz="1400" dirty="0"/>
              <a:t>/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2413" y="1811993"/>
            <a:ext cx="10404647" cy="5040560"/>
          </a:xfrm>
        </p:spPr>
        <p:txBody>
          <a:bodyPr>
            <a:noAutofit/>
          </a:bodyPr>
          <a:lstStyle/>
          <a:p>
            <a:pPr fontAlgn="base"/>
            <a:r>
              <a:rPr lang="en-US" sz="3200" dirty="0" smtClean="0"/>
              <a:t>Efficiently </a:t>
            </a:r>
            <a:r>
              <a:rPr lang="en-US" sz="3200" dirty="0"/>
              <a:t>connecting polyglot services in </a:t>
            </a:r>
            <a:r>
              <a:rPr lang="en-US" sz="3200" dirty="0" err="1"/>
              <a:t>microservices</a:t>
            </a:r>
            <a:r>
              <a:rPr lang="en-US" sz="3200" dirty="0"/>
              <a:t> style architecture</a:t>
            </a:r>
          </a:p>
          <a:p>
            <a:pPr fontAlgn="base"/>
            <a:r>
              <a:rPr lang="en-US" sz="3200" dirty="0"/>
              <a:t>Connecting mobile devices, browser clients to backend services</a:t>
            </a:r>
          </a:p>
          <a:p>
            <a:pPr fontAlgn="base"/>
            <a:r>
              <a:rPr lang="en-US" sz="3200" dirty="0"/>
              <a:t>Generating efficient client libraries</a:t>
            </a:r>
          </a:p>
          <a:p>
            <a:pPr fontAlgn="base"/>
            <a:r>
              <a:rPr lang="en-US" sz="3200" dirty="0"/>
              <a:t>Low latency, highly scalable, distributed systems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841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75792"/>
          </a:xfrm>
        </p:spPr>
        <p:txBody>
          <a:bodyPr/>
          <a:lstStyle/>
          <a:p>
            <a:r>
              <a:rPr lang="en-US" b="1" dirty="0" err="1" smtClean="0"/>
              <a:t>gRPC</a:t>
            </a:r>
            <a:r>
              <a:rPr lang="en-US" b="1" dirty="0" smtClean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dirty="0" smtClean="0"/>
              <a:t>powered by</a:t>
            </a:r>
            <a:endParaRPr lang="en-US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33" y="2996952"/>
            <a:ext cx="3635895" cy="151495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2289454"/>
            <a:ext cx="3430147" cy="13257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88" y="3919768"/>
            <a:ext cx="2926928" cy="2195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5240465"/>
            <a:ext cx="3206948" cy="863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83" y="1621821"/>
            <a:ext cx="5391150" cy="84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147" y="4524785"/>
            <a:ext cx="3446006" cy="18194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69" y="2769762"/>
            <a:ext cx="3125484" cy="84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031776"/>
          </a:xfrm>
        </p:spPr>
        <p:txBody>
          <a:bodyPr/>
          <a:lstStyle/>
          <a:p>
            <a:r>
              <a:rPr lang="en-US" b="1" dirty="0" err="1" smtClean="0"/>
              <a:t>gRPC</a:t>
            </a:r>
            <a:r>
              <a:rPr lang="en-US" b="1" dirty="0" smtClean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dirty="0" smtClean="0"/>
              <a:t>Go tools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556792"/>
            <a:ext cx="9134391" cy="4896544"/>
          </a:xfrm>
        </p:spPr>
        <p:txBody>
          <a:bodyPr>
            <a:noAutofit/>
          </a:bodyPr>
          <a:lstStyle/>
          <a:p>
            <a:r>
              <a:rPr lang="en-US" sz="2800" dirty="0" smtClean="0">
                <a:hlinkClick r:id="rId2"/>
              </a:rPr>
              <a:t>Docker</a:t>
            </a:r>
            <a:r>
              <a:rPr lang="en-US" sz="2800" dirty="0"/>
              <a:t> 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>
                <a:hlinkClick r:id="rId3"/>
              </a:rPr>
              <a:t>CockroachDB</a:t>
            </a:r>
            <a:r>
              <a:rPr lang="en-US" sz="2800" dirty="0" smtClean="0"/>
              <a:t> -</a:t>
            </a:r>
            <a:r>
              <a:rPr lang="en-US" sz="2800" dirty="0" smtClean="0"/>
              <a:t> </a:t>
            </a:r>
            <a:r>
              <a:rPr lang="en-US" sz="2800" dirty="0"/>
              <a:t>Super stable distributed DB </a:t>
            </a:r>
            <a:br>
              <a:rPr lang="en-US" sz="2800" dirty="0"/>
            </a:br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CoreOS/Etcd</a:t>
            </a:r>
            <a:r>
              <a:rPr lang="en-US" sz="2800" dirty="0" smtClean="0"/>
              <a:t> -</a:t>
            </a:r>
            <a:r>
              <a:rPr lang="en-US" sz="2800" dirty="0" smtClean="0"/>
              <a:t> </a:t>
            </a:r>
            <a:r>
              <a:rPr lang="en-US" sz="2800" dirty="0"/>
              <a:t>D</a:t>
            </a:r>
            <a:r>
              <a:rPr lang="en-US" sz="2800" dirty="0" smtClean="0"/>
              <a:t>istributed </a:t>
            </a:r>
            <a:r>
              <a:rPr lang="en-US" sz="2800" dirty="0"/>
              <a:t>consistent key-value store </a:t>
            </a:r>
            <a:br>
              <a:rPr lang="en-US" sz="2800" dirty="0"/>
            </a:br>
            <a:endParaRPr lang="en-US" sz="2800" dirty="0" smtClean="0"/>
          </a:p>
          <a:p>
            <a:r>
              <a:rPr lang="en-US" sz="2800" dirty="0" smtClean="0">
                <a:hlinkClick r:id="rId5"/>
              </a:rPr>
              <a:t>Google </a:t>
            </a:r>
            <a:r>
              <a:rPr lang="en-US" sz="2800" dirty="0">
                <a:hlinkClick r:id="rId5"/>
              </a:rPr>
              <a:t>Cloud </a:t>
            </a:r>
            <a:r>
              <a:rPr lang="en-US" sz="2800" dirty="0" smtClean="0">
                <a:hlinkClick r:id="rId5"/>
              </a:rPr>
              <a:t>Bigtable</a:t>
            </a:r>
            <a:r>
              <a:rPr lang="en-US" sz="2800" dirty="0"/>
              <a:t> </a:t>
            </a:r>
            <a:r>
              <a:rPr lang="en-US" sz="2800" dirty="0" smtClean="0"/>
              <a:t>-</a:t>
            </a:r>
            <a:r>
              <a:rPr lang="en-US" sz="2800" dirty="0" smtClean="0"/>
              <a:t> </a:t>
            </a:r>
            <a:r>
              <a:rPr lang="en-US" sz="2800" dirty="0"/>
              <a:t>S</a:t>
            </a:r>
            <a:r>
              <a:rPr lang="en-US" sz="2800" dirty="0" smtClean="0"/>
              <a:t>parse </a:t>
            </a:r>
            <a:r>
              <a:rPr lang="en-US" sz="2800" dirty="0"/>
              <a:t>table </a:t>
            </a:r>
            <a:r>
              <a:rPr lang="en-US" sz="2800" dirty="0" smtClean="0"/>
              <a:t>storage</a:t>
            </a:r>
            <a:r>
              <a:rPr lang="en-US" sz="2800" dirty="0"/>
              <a:t> </a:t>
            </a:r>
            <a:br>
              <a:rPr lang="en-US" sz="2800" dirty="0"/>
            </a:br>
            <a:endParaRPr lang="en-US" sz="2800" dirty="0" smtClean="0"/>
          </a:p>
          <a:p>
            <a:r>
              <a:rPr lang="en-US" sz="2800" dirty="0" smtClean="0">
                <a:hlinkClick r:id="rId6"/>
              </a:rPr>
              <a:t>YouTube/Vitess</a:t>
            </a:r>
            <a:r>
              <a:rPr lang="en-US" sz="2800" dirty="0" smtClean="0"/>
              <a:t> - S</a:t>
            </a:r>
            <a:r>
              <a:rPr lang="en-US" sz="2800" dirty="0" smtClean="0"/>
              <a:t>torage </a:t>
            </a:r>
            <a:r>
              <a:rPr lang="en-US" sz="2800" dirty="0"/>
              <a:t>platform for scaling </a:t>
            </a:r>
            <a:r>
              <a:rPr lang="en-US" sz="2800" dirty="0" smtClean="0"/>
              <a:t>MySQL</a:t>
            </a:r>
            <a:r>
              <a:rPr lang="en-US" sz="2800" dirty="0"/>
              <a:t> 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999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031776"/>
          </a:xfrm>
        </p:spPr>
        <p:txBody>
          <a:bodyPr/>
          <a:lstStyle/>
          <a:p>
            <a:r>
              <a:rPr lang="en-US" b="1" dirty="0" err="1" smtClean="0"/>
              <a:t>gRPC</a:t>
            </a:r>
            <a:r>
              <a:rPr lang="en-US" b="1" dirty="0" smtClean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dirty="0" smtClean="0"/>
              <a:t>Java tools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556792"/>
            <a:ext cx="9134391" cy="4896544"/>
          </a:xfrm>
        </p:spPr>
        <p:txBody>
          <a:bodyPr>
            <a:noAutofit/>
          </a:bodyPr>
          <a:lstStyle/>
          <a:p>
            <a:endParaRPr lang="en-US" sz="2800" dirty="0" smtClean="0">
              <a:hlinkClick r:id="rId2"/>
            </a:endParaRPr>
          </a:p>
          <a:p>
            <a:r>
              <a:rPr lang="en-US" sz="2800" dirty="0" smtClean="0">
                <a:hlinkClick r:id="rId2"/>
              </a:rPr>
              <a:t>GCE </a:t>
            </a:r>
            <a:r>
              <a:rPr lang="en-US" sz="2800" dirty="0">
                <a:hlinkClick r:id="rId2"/>
              </a:rPr>
              <a:t>pub/sub</a:t>
            </a:r>
            <a:r>
              <a:rPr lang="en-US" sz="2800" dirty="0"/>
              <a:t> - Google Cloud Engine Pub/Sub client </a:t>
            </a:r>
            <a:endParaRPr lang="en-US" sz="2800" dirty="0" smtClean="0"/>
          </a:p>
          <a:p>
            <a:endParaRPr lang="en-US" sz="2800" dirty="0" smtClean="0">
              <a:hlinkClick r:id="rId3"/>
            </a:endParaRPr>
          </a:p>
          <a:p>
            <a:r>
              <a:rPr lang="en-US" sz="2800" dirty="0" smtClean="0">
                <a:hlinkClick r:id="rId3"/>
              </a:rPr>
              <a:t>GCE </a:t>
            </a:r>
            <a:r>
              <a:rPr lang="en-US" sz="2800" dirty="0">
                <a:hlinkClick r:id="rId3"/>
              </a:rPr>
              <a:t>Speech</a:t>
            </a:r>
            <a:r>
              <a:rPr lang="en-US" sz="2800" dirty="0"/>
              <a:t> - Google Cloud Engine Speech client </a:t>
            </a:r>
            <a:br>
              <a:rPr lang="en-US" sz="2800" dirty="0"/>
            </a:br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Netflix </a:t>
            </a:r>
            <a:r>
              <a:rPr lang="en-US" sz="2800" dirty="0">
                <a:hlinkClick r:id="rId4"/>
              </a:rPr>
              <a:t>Ribbon</a:t>
            </a:r>
            <a:r>
              <a:rPr lang="en-US" sz="2800" dirty="0"/>
              <a:t> - Inter Process Communication library </a:t>
            </a:r>
            <a:br>
              <a:rPr lang="en-US" sz="2800" dirty="0"/>
            </a:br>
            <a:endParaRPr lang="en-US" sz="2800" dirty="0" smtClean="0"/>
          </a:p>
          <a:p>
            <a:r>
              <a:rPr lang="en-US" sz="2800" dirty="0" smtClean="0">
                <a:hlinkClick r:id="rId5"/>
              </a:rPr>
              <a:t>Tensorflow</a:t>
            </a:r>
            <a:r>
              <a:rPr lang="en-US" sz="2800" dirty="0"/>
              <a:t> - Scalable machine learning framework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741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</a:t>
            </a:r>
            <a:r>
              <a:rPr lang="en-US" dirty="0" err="1" smtClean="0"/>
              <a:t>Microservices</a:t>
            </a:r>
            <a:r>
              <a:rPr lang="en-US" dirty="0" smtClean="0"/>
              <a:t> world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0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260648"/>
            <a:ext cx="9144001" cy="1296144"/>
          </a:xfrm>
        </p:spPr>
        <p:txBody>
          <a:bodyPr>
            <a:normAutofit/>
          </a:bodyPr>
          <a:lstStyle/>
          <a:p>
            <a:r>
              <a:rPr lang="en-US" dirty="0" smtClean="0"/>
              <a:t>Usually </a:t>
            </a:r>
            <a:r>
              <a:rPr lang="en-US" dirty="0"/>
              <a:t>it looks like this: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350" y="5094124"/>
            <a:ext cx="1250479" cy="1062907"/>
          </a:xfr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70" y="4803390"/>
            <a:ext cx="1250479" cy="1062907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07" y="3284109"/>
            <a:ext cx="1250479" cy="1062907"/>
          </a:xfrm>
          <a:prstGeom prst="rect">
            <a:avLst/>
          </a:prstGeom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42" y="1484220"/>
            <a:ext cx="1250479" cy="1062907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08" y="1853881"/>
            <a:ext cx="1250479" cy="1062907"/>
          </a:xfrm>
          <a:prstGeom prst="rect">
            <a:avLst/>
          </a:prstGeom>
        </p:spPr>
      </p:pic>
      <p:pic>
        <p:nvPicPr>
          <p:cNvPr id="12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69" y="1894370"/>
            <a:ext cx="1250479" cy="1062907"/>
          </a:xfrm>
          <a:prstGeom prst="rect">
            <a:avLst/>
          </a:prstGeom>
        </p:spPr>
      </p:pic>
      <p:pic>
        <p:nvPicPr>
          <p:cNvPr id="1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263" y="4235839"/>
            <a:ext cx="1250479" cy="1062907"/>
          </a:xfrm>
          <a:prstGeom prst="rect">
            <a:avLst/>
          </a:prstGeom>
        </p:spPr>
      </p:pic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981" y="3452135"/>
            <a:ext cx="1250479" cy="1062907"/>
          </a:xfrm>
          <a:prstGeom prst="rect">
            <a:avLst/>
          </a:prstGeom>
        </p:spPr>
      </p:pic>
      <p:pic>
        <p:nvPicPr>
          <p:cNvPr id="1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72" y="1608450"/>
            <a:ext cx="1250479" cy="1062907"/>
          </a:xfrm>
          <a:prstGeom prst="rect">
            <a:avLst/>
          </a:prstGeom>
        </p:spPr>
      </p:pic>
      <p:pic>
        <p:nvPicPr>
          <p:cNvPr id="1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737" y="2448808"/>
            <a:ext cx="1250479" cy="1062907"/>
          </a:xfrm>
          <a:prstGeom prst="rect">
            <a:avLst/>
          </a:prstGeom>
        </p:spPr>
      </p:pic>
      <p:pic>
        <p:nvPicPr>
          <p:cNvPr id="1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823" y="5089687"/>
            <a:ext cx="1250479" cy="1062907"/>
          </a:xfrm>
          <a:prstGeom prst="rect">
            <a:avLst/>
          </a:prstGeom>
        </p:spPr>
      </p:pic>
      <p:pic>
        <p:nvPicPr>
          <p:cNvPr id="2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0" y="5354993"/>
            <a:ext cx="1250479" cy="1062907"/>
          </a:xfrm>
          <a:prstGeom prst="rect">
            <a:avLst/>
          </a:prstGeom>
        </p:spPr>
      </p:pic>
      <p:pic>
        <p:nvPicPr>
          <p:cNvPr id="21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773" y="4204401"/>
            <a:ext cx="1250479" cy="1062907"/>
          </a:xfrm>
          <a:prstGeom prst="rect">
            <a:avLst/>
          </a:prstGeom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694" y="2345437"/>
            <a:ext cx="1250479" cy="1062907"/>
          </a:xfrm>
          <a:prstGeom prst="rect">
            <a:avLst/>
          </a:prstGeom>
        </p:spPr>
      </p:pic>
      <p:pic>
        <p:nvPicPr>
          <p:cNvPr id="2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142" y="4800751"/>
            <a:ext cx="1250479" cy="1062907"/>
          </a:xfrm>
          <a:prstGeom prst="rect">
            <a:avLst/>
          </a:prstGeom>
        </p:spPr>
      </p:pic>
      <p:pic>
        <p:nvPicPr>
          <p:cNvPr id="2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81" y="4671335"/>
            <a:ext cx="1250479" cy="1062907"/>
          </a:xfrm>
          <a:prstGeom prst="rect">
            <a:avLst/>
          </a:prstGeom>
        </p:spPr>
      </p:pic>
      <p:pic>
        <p:nvPicPr>
          <p:cNvPr id="2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669" y="2721537"/>
            <a:ext cx="1250479" cy="1062907"/>
          </a:xfrm>
          <a:prstGeom prst="rect">
            <a:avLst/>
          </a:prstGeom>
        </p:spPr>
      </p:pic>
      <p:pic>
        <p:nvPicPr>
          <p:cNvPr id="2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058" y="3645024"/>
            <a:ext cx="1250479" cy="1062907"/>
          </a:xfrm>
          <a:prstGeom prst="rect">
            <a:avLst/>
          </a:prstGeom>
        </p:spPr>
      </p:pic>
      <p:pic>
        <p:nvPicPr>
          <p:cNvPr id="2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35" y="3299735"/>
            <a:ext cx="1250479" cy="1062907"/>
          </a:xfrm>
          <a:prstGeom prst="rect">
            <a:avLst/>
          </a:prstGeom>
        </p:spPr>
      </p:pic>
      <p:pic>
        <p:nvPicPr>
          <p:cNvPr id="2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773" y="2071432"/>
            <a:ext cx="1250479" cy="1062907"/>
          </a:xfrm>
          <a:prstGeom prst="rect">
            <a:avLst/>
          </a:prstGeom>
        </p:spPr>
      </p:pic>
      <p:pic>
        <p:nvPicPr>
          <p:cNvPr id="2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060" y="4347111"/>
            <a:ext cx="1250479" cy="1062907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2841350" y="2721537"/>
            <a:ext cx="260751" cy="686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888734" y="2203724"/>
            <a:ext cx="744667" cy="103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971725" y="2582116"/>
            <a:ext cx="955262" cy="527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430357" y="4176477"/>
            <a:ext cx="575183" cy="997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301233" y="4176477"/>
            <a:ext cx="148123" cy="1090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09010" y="3983588"/>
            <a:ext cx="1473982" cy="46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511431" y="4125534"/>
            <a:ext cx="597772" cy="545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607997" y="2307516"/>
            <a:ext cx="3565101" cy="931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467716" y="2783807"/>
            <a:ext cx="165032" cy="898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445165" y="2272527"/>
            <a:ext cx="528884" cy="10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314411" y="2345437"/>
            <a:ext cx="891400" cy="1364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911742" y="4347016"/>
            <a:ext cx="365879" cy="12374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676021" y="4235839"/>
            <a:ext cx="459077" cy="389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666620" y="4342764"/>
            <a:ext cx="69899" cy="6229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883597" y="4204401"/>
            <a:ext cx="636193" cy="6741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876260" y="4097443"/>
            <a:ext cx="818761" cy="1680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803381" y="3165189"/>
            <a:ext cx="1617198" cy="773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795580" y="3341830"/>
            <a:ext cx="343880" cy="422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894653" y="4197036"/>
            <a:ext cx="1908280" cy="6815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664513" y="3536963"/>
            <a:ext cx="537248" cy="3377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5894653" y="2839740"/>
            <a:ext cx="3472144" cy="11849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7437738" y="2906847"/>
            <a:ext cx="2073075" cy="11866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9221451" y="2976234"/>
            <a:ext cx="414868" cy="7545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38057" y="3011896"/>
            <a:ext cx="2489915" cy="1997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8688049" y="2495547"/>
            <a:ext cx="92559" cy="973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9292129" y="5078557"/>
            <a:ext cx="226578" cy="349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967520" y="4265469"/>
            <a:ext cx="2612479" cy="13556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7542135" y="4387127"/>
            <a:ext cx="1953353" cy="2144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2293519" y="2773337"/>
            <a:ext cx="115179" cy="2234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595448" y="5427613"/>
            <a:ext cx="489016" cy="1935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853315" y="5801096"/>
            <a:ext cx="487653" cy="74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5135098" y="5584455"/>
            <a:ext cx="284676" cy="257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720204" y="5150371"/>
            <a:ext cx="388999" cy="3036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802386" y="5008152"/>
            <a:ext cx="612590" cy="2797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926965" y="2663254"/>
            <a:ext cx="2655776" cy="2378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9879686" y="2931761"/>
            <a:ext cx="71970" cy="14814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8862997" y="4235839"/>
            <a:ext cx="31370" cy="9926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545975" y="4965735"/>
            <a:ext cx="820362" cy="55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876927" y="3266568"/>
            <a:ext cx="259372" cy="1290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42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260648"/>
            <a:ext cx="9144001" cy="1296144"/>
          </a:xfrm>
        </p:spPr>
        <p:txBody>
          <a:bodyPr>
            <a:normAutofit fontScale="90000"/>
          </a:bodyPr>
          <a:lstStyle/>
          <a:p>
            <a:r>
              <a:rPr lang="en-US"/>
              <a:t>You need to be this tall to use [micro] services:</a:t>
            </a:r>
            <a:br>
              <a:rPr lang="en-US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556792"/>
            <a:ext cx="9134391" cy="489654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1000" dirty="0"/>
              <a:t>Distributed logging, tracing</a:t>
            </a:r>
          </a:p>
          <a:p>
            <a:pPr>
              <a:spcBef>
                <a:spcPts val="1200"/>
              </a:spcBef>
            </a:pPr>
            <a:r>
              <a:rPr lang="en-US" sz="1000" dirty="0"/>
              <a:t>Know how to build, expose and maintain good APIs and contracts</a:t>
            </a:r>
          </a:p>
          <a:p>
            <a:pPr>
              <a:spcBef>
                <a:spcPts val="1200"/>
              </a:spcBef>
            </a:pPr>
            <a:r>
              <a:rPr lang="en-US" sz="1000" dirty="0"/>
              <a:t>Ready to honor backward and forward compatibility, even if you're the same person consuming this service on the other side</a:t>
            </a:r>
          </a:p>
          <a:p>
            <a:pPr>
              <a:spcBef>
                <a:spcPts val="1200"/>
              </a:spcBef>
            </a:pPr>
            <a:r>
              <a:rPr lang="en-US" sz="1000" dirty="0"/>
              <a:t>Provide Quality of service(</a:t>
            </a:r>
            <a:r>
              <a:rPr lang="en-US" sz="1000" dirty="0" err="1"/>
              <a:t>QoS</a:t>
            </a:r>
            <a:r>
              <a:rPr lang="en-US" sz="1000" dirty="0"/>
              <a:t>) - request deadline even if it's propagated to many different services</a:t>
            </a:r>
          </a:p>
          <a:p>
            <a:pPr>
              <a:spcBef>
                <a:spcPts val="1200"/>
              </a:spcBef>
            </a:pPr>
            <a:r>
              <a:rPr lang="en-US" sz="1000" dirty="0"/>
              <a:t>Provide request propagations/cancellations - stop cascading failures</a:t>
            </a:r>
          </a:p>
          <a:p>
            <a:pPr>
              <a:spcBef>
                <a:spcPts val="1200"/>
              </a:spcBef>
            </a:pPr>
            <a:r>
              <a:rPr lang="en-US" sz="1000" dirty="0"/>
              <a:t>Basic Monitoring, instrumentation, health checks</a:t>
            </a:r>
          </a:p>
          <a:p>
            <a:pPr>
              <a:spcBef>
                <a:spcPts val="1200"/>
              </a:spcBef>
            </a:pPr>
            <a:r>
              <a:rPr lang="en-US" sz="1000" dirty="0"/>
              <a:t>Ready to isolate not just code, but whole </a:t>
            </a:r>
            <a:r>
              <a:rPr lang="en-US" sz="1000" dirty="0" err="1"/>
              <a:t>build+test+package+promote</a:t>
            </a:r>
            <a:r>
              <a:rPr lang="en-US" sz="1000" dirty="0"/>
              <a:t> for every service</a:t>
            </a:r>
          </a:p>
          <a:p>
            <a:pPr>
              <a:spcBef>
                <a:spcPts val="1200"/>
              </a:spcBef>
            </a:pPr>
            <a:r>
              <a:rPr lang="en-US" sz="1000" dirty="0"/>
              <a:t>Can define upstream/downstream/compile-time/runtime dependencies clearly for each service</a:t>
            </a:r>
          </a:p>
          <a:p>
            <a:pPr>
              <a:spcBef>
                <a:spcPts val="1200"/>
              </a:spcBef>
            </a:pPr>
            <a:r>
              <a:rPr lang="en-US" sz="1000" dirty="0"/>
              <a:t>Good unit testing skills and readiness to do more (as you add more </a:t>
            </a:r>
            <a:r>
              <a:rPr lang="en-US" sz="1000" dirty="0" err="1"/>
              <a:t>microservices</a:t>
            </a:r>
            <a:r>
              <a:rPr lang="en-US" sz="1000" dirty="0"/>
              <a:t> it gets harder to bring everything up, hence more unit/contract/</a:t>
            </a:r>
            <a:r>
              <a:rPr lang="en-US" sz="1000" dirty="0" err="1"/>
              <a:t>api</a:t>
            </a:r>
            <a:r>
              <a:rPr lang="en-US" sz="1000" dirty="0"/>
              <a:t> test driven and lesser e2e driven)</a:t>
            </a:r>
          </a:p>
          <a:p>
            <a:pPr>
              <a:spcBef>
                <a:spcPts val="1200"/>
              </a:spcBef>
            </a:pPr>
            <a:r>
              <a:rPr lang="en-US" sz="1000" dirty="0"/>
              <a:t>Aware of [micro] service vs modules vs libraries, distributed monolith, coordinated releases, database-driven integration, </a:t>
            </a:r>
            <a:r>
              <a:rPr lang="en-US" sz="1000" dirty="0" err="1"/>
              <a:t>etc</a:t>
            </a:r>
            <a:endParaRPr lang="en-US" sz="1000" dirty="0"/>
          </a:p>
          <a:p>
            <a:pPr>
              <a:spcBef>
                <a:spcPts val="1200"/>
              </a:spcBef>
            </a:pPr>
            <a:r>
              <a:rPr lang="en-US" sz="1000" dirty="0"/>
              <a:t>Know infrastructure automation (you'll need more of it)</a:t>
            </a:r>
          </a:p>
          <a:p>
            <a:pPr>
              <a:spcBef>
                <a:spcPts val="1200"/>
              </a:spcBef>
            </a:pPr>
            <a:r>
              <a:rPr lang="en-US" sz="1000" dirty="0"/>
              <a:t>Have working CI/CD infrastructure</a:t>
            </a:r>
          </a:p>
          <a:p>
            <a:pPr>
              <a:spcBef>
                <a:spcPts val="1200"/>
              </a:spcBef>
            </a:pPr>
            <a:r>
              <a:rPr lang="en-US" sz="1000" dirty="0"/>
              <a:t>Have or ready to invest in development tooling, shared libraries, internal artifact registries, </a:t>
            </a:r>
            <a:r>
              <a:rPr lang="en-US" sz="1000" dirty="0" err="1"/>
              <a:t>etc</a:t>
            </a:r>
            <a:endParaRPr lang="en-US" sz="1000" dirty="0"/>
          </a:p>
          <a:p>
            <a:pPr>
              <a:spcBef>
                <a:spcPts val="1200"/>
              </a:spcBef>
            </a:pPr>
            <a:r>
              <a:rPr lang="en-US" sz="1000" dirty="0"/>
              <a:t>Have engineering methodologies and process-tools to split down features and develop/track/release them across multiple services (</a:t>
            </a:r>
            <a:r>
              <a:rPr lang="en-US" sz="1000" dirty="0" err="1"/>
              <a:t>xp</a:t>
            </a:r>
            <a:r>
              <a:rPr lang="en-US" sz="1000" dirty="0"/>
              <a:t>, pivotal, scrum, </a:t>
            </a:r>
            <a:r>
              <a:rPr lang="en-US" sz="1000" dirty="0" err="1"/>
              <a:t>etc</a:t>
            </a:r>
            <a:r>
              <a:rPr lang="en-US" sz="1000" dirty="0"/>
              <a:t>)</a:t>
            </a:r>
          </a:p>
          <a:p>
            <a:pPr>
              <a:spcBef>
                <a:spcPts val="1200"/>
              </a:spcBef>
            </a:pPr>
            <a:endParaRPr lang="en-US" sz="1000" dirty="0"/>
          </a:p>
        </p:txBody>
      </p:sp>
      <p:sp>
        <p:nvSpPr>
          <p:cNvPr id="2" name="Left Brace 1"/>
          <p:cNvSpPr/>
          <p:nvPr/>
        </p:nvSpPr>
        <p:spPr>
          <a:xfrm>
            <a:off x="1269876" y="1556792"/>
            <a:ext cx="252537" cy="1296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980" y="1556792"/>
            <a:ext cx="10054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</a:t>
            </a:r>
          </a:p>
          <a:p>
            <a:r>
              <a:rPr lang="en-US" sz="2800" dirty="0" err="1" smtClean="0"/>
              <a:t>gRPC</a:t>
            </a:r>
            <a:endParaRPr lang="en-US" sz="2800" dirty="0" smtClean="0"/>
          </a:p>
          <a:p>
            <a:r>
              <a:rPr lang="en-US" sz="2800" dirty="0" smtClean="0"/>
              <a:t>helps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518348" y="6182342"/>
            <a:ext cx="525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Retrieved from</a:t>
            </a:r>
            <a:r>
              <a:rPr lang="en-US" sz="1200" dirty="0"/>
              <a:t>: </a:t>
            </a:r>
            <a:r>
              <a:rPr lang="en-US" sz="1200" dirty="0" err="1"/>
              <a:t>HackerNews</a:t>
            </a:r>
            <a:r>
              <a:rPr lang="en-US" sz="1200" dirty="0"/>
              <a:t> - https://</a:t>
            </a:r>
            <a:r>
              <a:rPr lang="en-US" sz="1200" dirty="0" err="1"/>
              <a:t>news.ycombinator.com</a:t>
            </a:r>
            <a:r>
              <a:rPr lang="en-US" sz="1200" dirty="0"/>
              <a:t>/</a:t>
            </a:r>
            <a:r>
              <a:rPr lang="en-US" sz="1200" dirty="0" err="1"/>
              <a:t>item?id</a:t>
            </a:r>
            <a:r>
              <a:rPr lang="en-US" sz="1200" dirty="0"/>
              <a:t>=12508655</a:t>
            </a:r>
          </a:p>
        </p:txBody>
      </p:sp>
    </p:spTree>
    <p:extLst>
      <p:ext uri="{BB962C8B-B14F-4D97-AF65-F5344CB8AC3E}">
        <p14:creationId xmlns:p14="http://schemas.microsoft.com/office/powerpoint/2010/main" val="52708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err="1" smtClean="0"/>
              <a:t>Microservices</a:t>
            </a:r>
            <a:r>
              <a:rPr lang="en-US" dirty="0" smtClean="0"/>
              <a:t> - problems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620345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600" dirty="0" smtClean="0"/>
              <a:t>Distributed </a:t>
            </a:r>
            <a:r>
              <a:rPr lang="en-US" sz="3600" dirty="0"/>
              <a:t>tracing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Build</a:t>
            </a:r>
            <a:r>
              <a:rPr lang="en-US" sz="3600" dirty="0"/>
              <a:t>, expose and maintain good APIs and contracts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B</a:t>
            </a:r>
            <a:r>
              <a:rPr lang="en-US" sz="3600" dirty="0" smtClean="0"/>
              <a:t>ackward </a:t>
            </a:r>
            <a:r>
              <a:rPr lang="en-US" sz="3600" dirty="0"/>
              <a:t>and forward </a:t>
            </a:r>
            <a:r>
              <a:rPr lang="en-US" sz="3600" dirty="0" smtClean="0"/>
              <a:t>compatibility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Provide </a:t>
            </a:r>
            <a:r>
              <a:rPr lang="en-US" sz="3600" dirty="0"/>
              <a:t>Quality of service(</a:t>
            </a:r>
            <a:r>
              <a:rPr lang="en-US" sz="3600" dirty="0" err="1"/>
              <a:t>QoS</a:t>
            </a:r>
            <a:r>
              <a:rPr lang="en-US" sz="3600" dirty="0"/>
              <a:t>) - </a:t>
            </a:r>
            <a:r>
              <a:rPr lang="en-US" sz="3600" dirty="0" smtClean="0"/>
              <a:t>deadline</a:t>
            </a:r>
            <a:endParaRPr lang="en-US" sz="3600" dirty="0"/>
          </a:p>
          <a:p>
            <a:pPr>
              <a:spcBef>
                <a:spcPts val="1200"/>
              </a:spcBef>
            </a:pPr>
            <a:r>
              <a:rPr lang="en-US" sz="3600" dirty="0"/>
              <a:t>Provide request </a:t>
            </a:r>
            <a:r>
              <a:rPr lang="en-US" sz="3600" dirty="0" smtClean="0"/>
              <a:t>propagations/cancellations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756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mr-IN" dirty="0" smtClean="0"/>
              <a:t>–</a:t>
            </a:r>
            <a:r>
              <a:rPr lang="en-US" dirty="0" smtClean="0"/>
              <a:t> Search Engine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8776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Search Engine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03" y="1700808"/>
            <a:ext cx="11020619" cy="3924556"/>
          </a:xfrm>
        </p:spPr>
      </p:pic>
    </p:spTree>
    <p:extLst>
      <p:ext uri="{BB962C8B-B14F-4D97-AF65-F5344CB8AC3E}">
        <p14:creationId xmlns:p14="http://schemas.microsoft.com/office/powerpoint/2010/main" val="176893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75792"/>
          </a:xfrm>
        </p:spPr>
        <p:txBody>
          <a:bodyPr/>
          <a:lstStyle/>
          <a:p>
            <a:r>
              <a:rPr lang="en-US" b="1" dirty="0" err="1"/>
              <a:t>Whoami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556792"/>
            <a:ext cx="9134391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Mateusz </a:t>
            </a:r>
            <a:r>
              <a:rPr lang="en-US" sz="2800" dirty="0" err="1"/>
              <a:t>Dymiński</a:t>
            </a:r>
            <a:r>
              <a:rPr lang="en-US" sz="2800" dirty="0"/>
              <a:t>	</a:t>
            </a:r>
          </a:p>
          <a:p>
            <a:r>
              <a:rPr lang="en-US" sz="2800" dirty="0" smtClean="0"/>
              <a:t>Software Developer at Nokia</a:t>
            </a:r>
          </a:p>
          <a:p>
            <a:r>
              <a:rPr lang="en-US" sz="2800" dirty="0" smtClean="0"/>
              <a:t>7</a:t>
            </a:r>
            <a:r>
              <a:rPr lang="en-US" sz="2800" dirty="0"/>
              <a:t>+ </a:t>
            </a:r>
            <a:r>
              <a:rPr lang="en-US" sz="2800" dirty="0" err="1"/>
              <a:t>exp</a:t>
            </a:r>
            <a:r>
              <a:rPr lang="en-US" sz="2800" dirty="0"/>
              <a:t> with Java</a:t>
            </a:r>
          </a:p>
          <a:p>
            <a:r>
              <a:rPr lang="en-US" sz="2800" dirty="0"/>
              <a:t>3+ </a:t>
            </a:r>
            <a:r>
              <a:rPr lang="en-US" sz="2800" dirty="0" err="1"/>
              <a:t>exp</a:t>
            </a:r>
            <a:r>
              <a:rPr lang="en-US" sz="2800" dirty="0"/>
              <a:t> with Go</a:t>
            </a:r>
          </a:p>
          <a:p>
            <a:r>
              <a:rPr lang="en-US" sz="2800" dirty="0"/>
              <a:t>One of the organizer </a:t>
            </a:r>
            <a:r>
              <a:rPr lang="en-US" sz="2800" dirty="0">
                <a:hlinkClick r:id="rId2"/>
              </a:rPr>
              <a:t>GoWroc - Golang Wroclaw Meetup</a:t>
            </a:r>
            <a:endParaRPr lang="en-US" sz="2800" dirty="0"/>
          </a:p>
          <a:p>
            <a:r>
              <a:rPr lang="en-US" sz="2800" dirty="0" err="1"/>
              <a:t>Github</a:t>
            </a:r>
            <a:r>
              <a:rPr lang="en-US" sz="2800" dirty="0"/>
              <a:t>: </a:t>
            </a:r>
            <a:r>
              <a:rPr lang="en-US" sz="2800" dirty="0">
                <a:hlinkClick r:id="rId3"/>
              </a:rPr>
              <a:t>github.com/mateuszdyminski</a:t>
            </a:r>
            <a:endParaRPr lang="en-US" sz="2800" dirty="0"/>
          </a:p>
          <a:p>
            <a:r>
              <a:rPr lang="en-US" sz="2800" dirty="0"/>
              <a:t>Twitter: </a:t>
            </a:r>
            <a:r>
              <a:rPr lang="en-US" sz="2800" dirty="0">
                <a:hlinkClick r:id="rId4"/>
              </a:rPr>
              <a:t>@m_dyminski</a:t>
            </a:r>
            <a:endParaRPr lang="en-US" sz="2800" dirty="0"/>
          </a:p>
          <a:p>
            <a:r>
              <a:rPr lang="en-US" sz="2800" dirty="0"/>
              <a:t>LinkedIn: </a:t>
            </a:r>
            <a:r>
              <a:rPr lang="en-US" sz="2800" dirty="0">
                <a:hlinkClick r:id="rId5"/>
              </a:rPr>
              <a:t>linkedin.com/in/mdyminski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4374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Search Engine </a:t>
            </a:r>
            <a:r>
              <a:rPr lang="mr-IN" dirty="0" smtClean="0"/>
              <a:t>–</a:t>
            </a:r>
            <a:r>
              <a:rPr lang="en-US" dirty="0" smtClean="0"/>
              <a:t> timeline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772816"/>
            <a:ext cx="9897282" cy="4012034"/>
          </a:xfrm>
        </p:spPr>
      </p:pic>
    </p:spTree>
    <p:extLst>
      <p:ext uri="{BB962C8B-B14F-4D97-AF65-F5344CB8AC3E}">
        <p14:creationId xmlns:p14="http://schemas.microsoft.com/office/powerpoint/2010/main" val="142668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Demo - Search Engine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Frontend </a:t>
            </a:r>
            <a:r>
              <a:rPr lang="en-US" sz="3200" dirty="0"/>
              <a:t>request tracing</a:t>
            </a:r>
          </a:p>
          <a:p>
            <a:r>
              <a:rPr lang="en-US" sz="3200" dirty="0"/>
              <a:t>Backend request tracing</a:t>
            </a:r>
          </a:p>
          <a:p>
            <a:r>
              <a:rPr lang="en-US" sz="3200" dirty="0"/>
              <a:t>Event logs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97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5621" y="404664"/>
            <a:ext cx="9144001" cy="7718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Protocol Buffers definition file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05621" y="1412776"/>
            <a:ext cx="9134391" cy="5040560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b="1" dirty="0" smtClean="0">
                <a:solidFill>
                  <a:srgbClr val="CC7832"/>
                </a:solidFill>
              </a:rPr>
              <a:t> syntax </a:t>
            </a:r>
            <a:r>
              <a:rPr lang="en-US" sz="1400" dirty="0" smtClean="0"/>
              <a:t>= </a:t>
            </a:r>
            <a:r>
              <a:rPr lang="en-US" sz="1400" dirty="0">
                <a:solidFill>
                  <a:srgbClr val="6A8759"/>
                </a:solidFill>
              </a:rPr>
              <a:t>"proto3"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b="1" dirty="0">
                <a:solidFill>
                  <a:srgbClr val="CC7832"/>
                </a:solidFill>
              </a:rPr>
              <a:t> </a:t>
            </a:r>
            <a:r>
              <a:rPr lang="en-US" sz="1400" b="1" dirty="0" smtClean="0">
                <a:solidFill>
                  <a:srgbClr val="CC7832"/>
                </a:solidFill>
              </a:rPr>
              <a:t>option </a:t>
            </a:r>
            <a:r>
              <a:rPr lang="en-US" sz="1400" dirty="0" err="1" smtClean="0"/>
              <a:t>java_multiple_files</a:t>
            </a:r>
            <a:r>
              <a:rPr lang="en-US" sz="1400" dirty="0" smtClean="0"/>
              <a:t> </a:t>
            </a:r>
            <a:r>
              <a:rPr lang="en-US" sz="1400" dirty="0"/>
              <a:t>= true;</a:t>
            </a:r>
            <a:br>
              <a:rPr lang="en-US" sz="1400" dirty="0"/>
            </a:br>
            <a:r>
              <a:rPr lang="en-US" sz="1400" b="1" dirty="0">
                <a:solidFill>
                  <a:srgbClr val="CC7832"/>
                </a:solidFill>
              </a:rPr>
              <a:t> </a:t>
            </a:r>
            <a:r>
              <a:rPr lang="en-US" sz="1400" b="1" dirty="0" smtClean="0">
                <a:solidFill>
                  <a:srgbClr val="CC7832"/>
                </a:solidFill>
              </a:rPr>
              <a:t>option </a:t>
            </a:r>
            <a:r>
              <a:rPr lang="en-US" sz="1400" dirty="0" err="1" smtClean="0"/>
              <a:t>java_package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>
                <a:solidFill>
                  <a:srgbClr val="6A8759"/>
                </a:solidFill>
              </a:rPr>
              <a:t>"</a:t>
            </a:r>
            <a:r>
              <a:rPr lang="en-US" sz="1400" dirty="0" err="1">
                <a:solidFill>
                  <a:srgbClr val="6A8759"/>
                </a:solidFill>
              </a:rPr>
              <a:t>com.grpc.search</a:t>
            </a:r>
            <a:r>
              <a:rPr lang="en-US" sz="1400" dirty="0">
                <a:solidFill>
                  <a:srgbClr val="6A8759"/>
                </a:solidFill>
              </a:rPr>
              <a:t>"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b="1" dirty="0">
                <a:solidFill>
                  <a:srgbClr val="CC7832"/>
                </a:solidFill>
              </a:rPr>
              <a:t> </a:t>
            </a:r>
            <a:r>
              <a:rPr lang="en-US" sz="1400" b="1" dirty="0" smtClean="0">
                <a:solidFill>
                  <a:srgbClr val="CC7832"/>
                </a:solidFill>
              </a:rPr>
              <a:t>option </a:t>
            </a:r>
            <a:r>
              <a:rPr lang="en-US" sz="1400" dirty="0" err="1" smtClean="0"/>
              <a:t>java_outer_classname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>
                <a:solidFill>
                  <a:srgbClr val="6A8759"/>
                </a:solidFill>
              </a:rPr>
              <a:t>"</a:t>
            </a:r>
            <a:r>
              <a:rPr lang="en-US" sz="1400" dirty="0" err="1">
                <a:solidFill>
                  <a:srgbClr val="6A8759"/>
                </a:solidFill>
              </a:rPr>
              <a:t>SearchProto</a:t>
            </a:r>
            <a:r>
              <a:rPr lang="en-US" sz="1400" dirty="0">
                <a:solidFill>
                  <a:srgbClr val="6A8759"/>
                </a:solidFill>
              </a:rPr>
              <a:t>"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b="1" dirty="0">
                <a:solidFill>
                  <a:srgbClr val="CC7832"/>
                </a:solidFill>
              </a:rPr>
              <a:t> </a:t>
            </a:r>
            <a:r>
              <a:rPr lang="en-US" sz="1400" b="1" dirty="0" smtClean="0">
                <a:solidFill>
                  <a:srgbClr val="CC7832"/>
                </a:solidFill>
              </a:rPr>
              <a:t>option </a:t>
            </a:r>
            <a:r>
              <a:rPr lang="en-US" sz="1400" dirty="0" err="1" smtClean="0"/>
              <a:t>objc_class_prefix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>
                <a:solidFill>
                  <a:srgbClr val="6A8759"/>
                </a:solidFill>
              </a:rPr>
              <a:t>"GGL"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b="1" dirty="0">
                <a:solidFill>
                  <a:srgbClr val="CC7832"/>
                </a:solidFill>
              </a:rPr>
              <a:t> package </a:t>
            </a:r>
            <a:r>
              <a:rPr lang="en-US" sz="1400" dirty="0" smtClean="0"/>
              <a:t>search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b="1" dirty="0">
                <a:solidFill>
                  <a:srgbClr val="CC7832"/>
                </a:solidFill>
              </a:rPr>
              <a:t>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>
                <a:solidFill>
                  <a:srgbClr val="CC7832"/>
                </a:solidFill>
              </a:rPr>
              <a:t> service </a:t>
            </a:r>
            <a:r>
              <a:rPr lang="en-US" sz="1400" dirty="0" smtClean="0"/>
              <a:t>Google </a:t>
            </a: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dirty="0">
                <a:solidFill>
                  <a:srgbClr val="808080"/>
                </a:solidFill>
              </a:rPr>
              <a:t>// Search returns a </a:t>
            </a:r>
            <a:r>
              <a:rPr lang="en-US" sz="1400" dirty="0" smtClean="0">
                <a:solidFill>
                  <a:srgbClr val="808080"/>
                </a:solidFill>
              </a:rPr>
              <a:t>Search Engine </a:t>
            </a:r>
            <a:r>
              <a:rPr lang="en-US" sz="1400" dirty="0">
                <a:solidFill>
                  <a:srgbClr val="808080"/>
                </a:solidFill>
              </a:rPr>
              <a:t>result for the query.</a:t>
            </a:r>
            <a:br>
              <a:rPr lang="en-US" sz="1400" dirty="0">
                <a:solidFill>
                  <a:srgbClr val="808080"/>
                </a:solidFill>
              </a:rPr>
            </a:br>
            <a:r>
              <a:rPr lang="en-US" sz="1400" dirty="0">
                <a:solidFill>
                  <a:srgbClr val="808080"/>
                </a:solidFill>
              </a:rPr>
              <a:t>   </a:t>
            </a:r>
            <a:r>
              <a:rPr lang="en-US" sz="1400" dirty="0" err="1"/>
              <a:t>rpc</a:t>
            </a:r>
            <a:r>
              <a:rPr lang="en-US" sz="1400" dirty="0"/>
              <a:t> </a:t>
            </a:r>
            <a:r>
              <a:rPr lang="en-US" sz="1400" dirty="0" smtClean="0">
                <a:solidFill>
                  <a:srgbClr val="FFC66D"/>
                </a:solidFill>
              </a:rPr>
              <a:t>Search</a:t>
            </a:r>
            <a:r>
              <a:rPr lang="en-US" sz="1400" dirty="0" smtClean="0"/>
              <a:t>(Request</a:t>
            </a:r>
            <a:r>
              <a:rPr lang="en-US" sz="1400" dirty="0"/>
              <a:t>) </a:t>
            </a:r>
            <a:r>
              <a:rPr lang="en-US" sz="1400" b="1" dirty="0" smtClean="0">
                <a:solidFill>
                  <a:srgbClr val="CC7832"/>
                </a:solidFill>
              </a:rPr>
              <a:t>returns </a:t>
            </a:r>
            <a:r>
              <a:rPr lang="en-US" sz="1400" dirty="0" smtClean="0"/>
              <a:t>(</a:t>
            </a:r>
            <a:r>
              <a:rPr lang="en-US" sz="1400" dirty="0"/>
              <a:t>Result) </a:t>
            </a:r>
            <a:r>
              <a:rPr lang="en-US" sz="1400" dirty="0" smtClean="0"/>
              <a:t>{}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b="1" dirty="0">
                <a:solidFill>
                  <a:srgbClr val="CC7832"/>
                </a:solidFill>
              </a:rPr>
              <a:t> </a:t>
            </a:r>
            <a:r>
              <a:rPr lang="en-US" sz="1400" b="1" dirty="0" smtClean="0">
                <a:solidFill>
                  <a:srgbClr val="CC7832"/>
                </a:solidFill>
              </a:rPr>
              <a:t>message </a:t>
            </a:r>
            <a:r>
              <a:rPr lang="en-US" sz="1400" dirty="0" smtClean="0"/>
              <a:t>Request </a:t>
            </a: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 smtClean="0"/>
              <a:t>   </a:t>
            </a:r>
            <a:r>
              <a:rPr lang="en-US" sz="1400" dirty="0" smtClean="0">
                <a:solidFill>
                  <a:srgbClr val="769AA5"/>
                </a:solidFill>
              </a:rPr>
              <a:t>string </a:t>
            </a:r>
            <a:r>
              <a:rPr lang="en-US" sz="1400" dirty="0" smtClean="0"/>
              <a:t>query </a:t>
            </a:r>
            <a:r>
              <a:rPr lang="en-US" sz="1400" dirty="0"/>
              <a:t>= </a:t>
            </a:r>
            <a:r>
              <a:rPr lang="en-US" sz="1400" dirty="0">
                <a:solidFill>
                  <a:srgbClr val="6897BB"/>
                </a:solidFill>
              </a:rPr>
              <a:t>1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b="1" dirty="0">
                <a:solidFill>
                  <a:srgbClr val="CC7832"/>
                </a:solidFill>
              </a:rPr>
              <a:t> </a:t>
            </a:r>
            <a:r>
              <a:rPr lang="en-US" sz="1400" b="1" dirty="0" smtClean="0">
                <a:solidFill>
                  <a:srgbClr val="CC7832"/>
                </a:solidFill>
              </a:rPr>
              <a:t>message </a:t>
            </a:r>
            <a:r>
              <a:rPr lang="en-US" sz="1400" dirty="0" smtClean="0"/>
              <a:t>Result </a:t>
            </a: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769AA5"/>
                </a:solidFill>
              </a:rPr>
              <a:t>string </a:t>
            </a:r>
            <a:r>
              <a:rPr lang="en-US" sz="1400" dirty="0" smtClean="0"/>
              <a:t>title </a:t>
            </a:r>
            <a:r>
              <a:rPr lang="en-US" sz="1400" dirty="0"/>
              <a:t>= </a:t>
            </a:r>
            <a:r>
              <a:rPr lang="en-US" sz="1400" dirty="0">
                <a:solidFill>
                  <a:srgbClr val="6897BB"/>
                </a:solidFill>
              </a:rPr>
              <a:t>1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769AA5"/>
                </a:solidFill>
              </a:rPr>
              <a:t>string </a:t>
            </a:r>
            <a:r>
              <a:rPr lang="en-US" sz="1400" dirty="0" err="1" smtClean="0"/>
              <a:t>url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>
                <a:solidFill>
                  <a:srgbClr val="6897BB"/>
                </a:solidFill>
              </a:rPr>
              <a:t>2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769AA5"/>
                </a:solidFill>
              </a:rPr>
              <a:t>string </a:t>
            </a:r>
            <a:r>
              <a:rPr lang="en-US" sz="1400" dirty="0" smtClean="0"/>
              <a:t>snippet </a:t>
            </a:r>
            <a:r>
              <a:rPr lang="en-US" sz="1400" dirty="0"/>
              <a:t>= </a:t>
            </a:r>
            <a:r>
              <a:rPr lang="en-US" sz="1400" dirty="0">
                <a:solidFill>
                  <a:srgbClr val="6897BB"/>
                </a:solidFill>
              </a:rPr>
              <a:t>3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2705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5621" y="404664"/>
            <a:ext cx="9144001" cy="7718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How to generate code </a:t>
            </a:r>
            <a:r>
              <a:rPr lang="mr-IN" dirty="0" smtClean="0"/>
              <a:t>–</a:t>
            </a:r>
            <a:r>
              <a:rPr lang="en-US" dirty="0" smtClean="0"/>
              <a:t> Go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522413" y="1340768"/>
            <a:ext cx="9134391" cy="4607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Requirements: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3200" dirty="0" err="1"/>
              <a:t>Protobuf</a:t>
            </a:r>
            <a:r>
              <a:rPr lang="en-US" sz="3200" dirty="0"/>
              <a:t> </a:t>
            </a:r>
            <a:r>
              <a:rPr lang="en-US" sz="3200" dirty="0" err="1"/>
              <a:t>github.com</a:t>
            </a:r>
            <a:r>
              <a:rPr lang="en-US" sz="3200" dirty="0"/>
              <a:t>/google/</a:t>
            </a:r>
            <a:r>
              <a:rPr lang="en-US" sz="3200" dirty="0" err="1"/>
              <a:t>protobuf</a:t>
            </a:r>
            <a:r>
              <a:rPr lang="en-US" sz="3200" dirty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3200" dirty="0" err="1"/>
              <a:t>Golang</a:t>
            </a:r>
            <a:r>
              <a:rPr lang="en-US" sz="3200" dirty="0"/>
              <a:t> </a:t>
            </a:r>
            <a:r>
              <a:rPr lang="en-US" sz="3200" dirty="0" err="1"/>
              <a:t>protoc</a:t>
            </a:r>
            <a:r>
              <a:rPr lang="en-US" sz="3200" dirty="0"/>
              <a:t> </a:t>
            </a:r>
            <a:r>
              <a:rPr lang="en-US" sz="3200" dirty="0" smtClean="0"/>
              <a:t>wrapper: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go </a:t>
            </a:r>
            <a:r>
              <a:rPr lang="en-US" sz="2800" dirty="0"/>
              <a:t>get </a:t>
            </a:r>
            <a:r>
              <a:rPr lang="en-US" sz="2800" dirty="0" err="1" smtClean="0"/>
              <a:t>github.com</a:t>
            </a:r>
            <a:r>
              <a:rPr lang="en-US" sz="2800" dirty="0" smtClean="0"/>
              <a:t>/</a:t>
            </a:r>
            <a:r>
              <a:rPr lang="en-US" sz="2800" dirty="0" err="1" smtClean="0"/>
              <a:t>golang</a:t>
            </a:r>
            <a:r>
              <a:rPr lang="en-US" sz="2800" dirty="0" smtClean="0"/>
              <a:t>/</a:t>
            </a:r>
            <a:r>
              <a:rPr lang="en-US" sz="2800" dirty="0" err="1" smtClean="0"/>
              <a:t>protobuf</a:t>
            </a:r>
            <a:r>
              <a:rPr lang="en-US" sz="2800" dirty="0" smtClean="0"/>
              <a:t>/</a:t>
            </a:r>
            <a:r>
              <a:rPr lang="en-US" sz="2800" dirty="0" err="1" smtClean="0"/>
              <a:t>protoc</a:t>
            </a:r>
            <a:r>
              <a:rPr lang="en-US" sz="2800" dirty="0" smtClean="0"/>
              <a:t>-gen-go</a:t>
            </a:r>
            <a:endParaRPr lang="en-US" sz="2800" dirty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505621" y="4509120"/>
            <a:ext cx="9684567" cy="77714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2800" smtClean="0"/>
              <a:t> </a:t>
            </a:r>
            <a:r>
              <a:rPr lang="en-US" sz="2800" smtClean="0">
                <a:solidFill>
                  <a:srgbClr val="FFC000"/>
                </a:solidFill>
              </a:rPr>
              <a:t>&gt;</a:t>
            </a:r>
            <a:r>
              <a:rPr lang="en-US" sz="2800" smtClean="0"/>
              <a:t> </a:t>
            </a:r>
            <a:r>
              <a:rPr lang="en-US" sz="2800" dirty="0" err="1" smtClean="0"/>
              <a:t>protoc</a:t>
            </a:r>
            <a:r>
              <a:rPr lang="en-US" sz="2800" dirty="0" smtClean="0"/>
              <a:t> ./</a:t>
            </a:r>
            <a:r>
              <a:rPr lang="en-US" sz="2800" dirty="0" err="1" smtClean="0"/>
              <a:t>search.proto</a:t>
            </a:r>
            <a:r>
              <a:rPr lang="en-US" sz="2800" dirty="0" smtClean="0"/>
              <a:t> --</a:t>
            </a:r>
            <a:r>
              <a:rPr lang="en-US" sz="2800" dirty="0" err="1" smtClean="0"/>
              <a:t>go_out</a:t>
            </a:r>
            <a:r>
              <a:rPr lang="en-US" sz="2800" dirty="0" smtClean="0"/>
              <a:t>=plugins=</a:t>
            </a:r>
            <a:r>
              <a:rPr lang="en-US" sz="2800" dirty="0" err="1" smtClean="0"/>
              <a:t>grpc</a:t>
            </a:r>
            <a:r>
              <a:rPr lang="en-US" sz="2800" dirty="0" smtClean="0"/>
              <a:t>:../</a:t>
            </a:r>
            <a:r>
              <a:rPr lang="en-US" sz="2800" dirty="0" err="1" smtClean="0"/>
              <a:t>golang</a:t>
            </a:r>
            <a:r>
              <a:rPr lang="en-US" sz="2800" dirty="0" smtClean="0"/>
              <a:t>/search</a:t>
            </a:r>
          </a:p>
        </p:txBody>
      </p:sp>
    </p:spTree>
    <p:extLst>
      <p:ext uri="{BB962C8B-B14F-4D97-AF65-F5344CB8AC3E}">
        <p14:creationId xmlns:p14="http://schemas.microsoft.com/office/powerpoint/2010/main" val="83013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5621" y="404664"/>
            <a:ext cx="9144001" cy="7718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How to generate code </a:t>
            </a:r>
            <a:r>
              <a:rPr lang="mr-IN" dirty="0" smtClean="0"/>
              <a:t>–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5758" y="4200871"/>
            <a:ext cx="9134391" cy="1460377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&gt;</a:t>
            </a:r>
            <a:r>
              <a:rPr lang="en-US" sz="2800" dirty="0" smtClean="0"/>
              <a:t> </a:t>
            </a:r>
            <a:r>
              <a:rPr lang="en-US" sz="2800" dirty="0" err="1" smtClean="0"/>
              <a:t>gradle</a:t>
            </a:r>
            <a:r>
              <a:rPr lang="en-US" sz="2800" dirty="0" smtClean="0"/>
              <a:t> </a:t>
            </a:r>
            <a:r>
              <a:rPr lang="en-US" sz="2800" dirty="0" err="1" smtClean="0"/>
              <a:t>generateProto</a:t>
            </a:r>
            <a:endParaRPr lang="en-US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&gt;</a:t>
            </a:r>
            <a:r>
              <a:rPr lang="en-US" sz="2800" dirty="0" smtClean="0"/>
              <a:t> </a:t>
            </a:r>
            <a:r>
              <a:rPr lang="en-US" sz="2800" dirty="0" err="1"/>
              <a:t>mvn</a:t>
            </a:r>
            <a:r>
              <a:rPr lang="en-US" sz="2800" dirty="0"/>
              <a:t> </a:t>
            </a:r>
            <a:r>
              <a:rPr lang="en-US" sz="2800" dirty="0" err="1"/>
              <a:t>protobuf:compile</a:t>
            </a:r>
            <a:endParaRPr lang="en-US" sz="2800" dirty="0" smtClean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522413" y="1340768"/>
            <a:ext cx="9134391" cy="4607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Requirements: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 err="1"/>
              <a:t>Gradle</a:t>
            </a:r>
            <a:r>
              <a:rPr lang="en-US" sz="2800" dirty="0"/>
              <a:t>/Maven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 err="1"/>
              <a:t>protobuf</a:t>
            </a:r>
            <a:r>
              <a:rPr lang="en-US" sz="2800" dirty="0"/>
              <a:t>-</a:t>
            </a:r>
            <a:r>
              <a:rPr lang="en-US" sz="2800" dirty="0" err="1"/>
              <a:t>gradle</a:t>
            </a:r>
            <a:r>
              <a:rPr lang="en-US" sz="2800" dirty="0"/>
              <a:t>-plugin/</a:t>
            </a:r>
            <a:r>
              <a:rPr lang="en-US" sz="2800" dirty="0" err="1"/>
              <a:t>protobuf</a:t>
            </a:r>
            <a:r>
              <a:rPr lang="en-US" sz="2800" dirty="0"/>
              <a:t>-maven-plugin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61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5621" y="404664"/>
            <a:ext cx="9144001" cy="7718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Generated code - </a:t>
            </a:r>
            <a:r>
              <a:rPr lang="en-US" dirty="0" err="1" smtClean="0"/>
              <a:t>Golang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05621" y="1412776"/>
            <a:ext cx="9134391" cy="50405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400" b="1" dirty="0">
                <a:solidFill>
                  <a:srgbClr val="CC7832"/>
                </a:solidFill>
              </a:rPr>
              <a:t>type </a:t>
            </a:r>
            <a:r>
              <a:rPr lang="en-US" sz="1400" dirty="0" err="1"/>
              <a:t>SearchEngineServer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CC7832"/>
                </a:solidFill>
              </a:rPr>
              <a:t>interface </a:t>
            </a: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dirty="0">
                <a:solidFill>
                  <a:srgbClr val="808080"/>
                </a:solidFill>
              </a:rPr>
              <a:t>// Search returns a Search Engine result for the query.</a:t>
            </a:r>
            <a:br>
              <a:rPr lang="en-US" sz="1400" dirty="0">
                <a:solidFill>
                  <a:srgbClr val="808080"/>
                </a:solidFill>
              </a:rPr>
            </a:br>
            <a:r>
              <a:rPr lang="en-US" sz="1400" dirty="0">
                <a:solidFill>
                  <a:srgbClr val="808080"/>
                </a:solidFill>
              </a:rPr>
              <a:t>   </a:t>
            </a:r>
            <a:r>
              <a:rPr lang="en-US" sz="1400" dirty="0">
                <a:solidFill>
                  <a:srgbClr val="FFC66D"/>
                </a:solidFill>
              </a:rPr>
              <a:t>Search</a:t>
            </a:r>
            <a:r>
              <a:rPr lang="en-US" sz="1400" dirty="0"/>
              <a:t>(</a:t>
            </a:r>
            <a:r>
              <a:rPr lang="en-US" sz="1400" dirty="0" err="1"/>
              <a:t>context.Context</a:t>
            </a:r>
            <a:r>
              <a:rPr lang="en-US" sz="1400" dirty="0">
                <a:solidFill>
                  <a:srgbClr val="CC7832"/>
                </a:solidFill>
              </a:rPr>
              <a:t>, </a:t>
            </a:r>
            <a:r>
              <a:rPr lang="en-US" sz="1400" dirty="0"/>
              <a:t>*Request) (*Result</a:t>
            </a:r>
            <a:r>
              <a:rPr lang="en-US" sz="1400" dirty="0">
                <a:solidFill>
                  <a:srgbClr val="CC7832"/>
                </a:solidFill>
              </a:rPr>
              <a:t>, </a:t>
            </a:r>
            <a:r>
              <a:rPr lang="en-US" sz="1400" dirty="0">
                <a:solidFill>
                  <a:srgbClr val="769AA5"/>
                </a:solidFill>
              </a:rPr>
              <a:t>error</a:t>
            </a:r>
            <a:r>
              <a:rPr lang="en-US" sz="1400" dirty="0" smtClean="0"/>
              <a:t>)</a:t>
            </a:r>
            <a:r>
              <a:rPr lang="en-US" sz="1400" dirty="0">
                <a:solidFill>
                  <a:srgbClr val="769AA5"/>
                </a:solidFill>
              </a:rPr>
              <a:t/>
            </a:r>
            <a:br>
              <a:rPr lang="en-US" sz="1400" dirty="0">
                <a:solidFill>
                  <a:srgbClr val="769AA5"/>
                </a:solidFill>
              </a:rPr>
            </a:br>
            <a:r>
              <a:rPr lang="en-US" sz="1400" dirty="0" smtClean="0"/>
              <a:t>}</a:t>
            </a:r>
            <a:endParaRPr lang="en-US" sz="1400" b="1" dirty="0">
              <a:solidFill>
                <a:srgbClr val="CC7832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dirty="0" smtClean="0">
                <a:solidFill>
                  <a:srgbClr val="CC7832"/>
                </a:solidFill>
              </a:rPr>
              <a:t>type </a:t>
            </a:r>
            <a:r>
              <a:rPr lang="en-US" sz="1400" dirty="0" err="1"/>
              <a:t>SearchEngineClient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CC7832"/>
                </a:solidFill>
              </a:rPr>
              <a:t>interface </a:t>
            </a: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dirty="0">
                <a:solidFill>
                  <a:srgbClr val="808080"/>
                </a:solidFill>
              </a:rPr>
              <a:t>// Search returns a Search Engine result for the query.</a:t>
            </a:r>
            <a:br>
              <a:rPr lang="en-US" sz="1400" dirty="0">
                <a:solidFill>
                  <a:srgbClr val="808080"/>
                </a:solidFill>
              </a:rPr>
            </a:br>
            <a:r>
              <a:rPr lang="en-US" sz="1400" dirty="0">
                <a:solidFill>
                  <a:srgbClr val="808080"/>
                </a:solidFill>
              </a:rPr>
              <a:t>   </a:t>
            </a:r>
            <a:r>
              <a:rPr lang="en-US" sz="1400" dirty="0">
                <a:solidFill>
                  <a:srgbClr val="FFC66D"/>
                </a:solidFill>
              </a:rPr>
              <a:t>Search</a:t>
            </a:r>
            <a:r>
              <a:rPr lang="en-US" sz="1400" dirty="0"/>
              <a:t>(</a:t>
            </a:r>
            <a:r>
              <a:rPr lang="en-US" sz="1400" dirty="0" err="1"/>
              <a:t>ctx</a:t>
            </a:r>
            <a:r>
              <a:rPr lang="en-US" sz="1400" dirty="0"/>
              <a:t> </a:t>
            </a:r>
            <a:r>
              <a:rPr lang="en-US" sz="1400" dirty="0" err="1"/>
              <a:t>context.Context</a:t>
            </a:r>
            <a:r>
              <a:rPr lang="en-US" sz="1400" dirty="0">
                <a:solidFill>
                  <a:srgbClr val="CC7832"/>
                </a:solidFill>
              </a:rPr>
              <a:t>, </a:t>
            </a:r>
            <a:r>
              <a:rPr lang="en-US" sz="1400" dirty="0"/>
              <a:t>in *Request</a:t>
            </a:r>
            <a:r>
              <a:rPr lang="en-US" sz="1400" dirty="0">
                <a:solidFill>
                  <a:srgbClr val="CC7832"/>
                </a:solidFill>
              </a:rPr>
              <a:t>, </a:t>
            </a:r>
            <a:r>
              <a:rPr lang="en-US" sz="1400" dirty="0"/>
              <a:t>opts ...</a:t>
            </a:r>
            <a:r>
              <a:rPr lang="en-US" sz="1400" dirty="0" err="1"/>
              <a:t>grpc.CallOption</a:t>
            </a:r>
            <a:r>
              <a:rPr lang="en-US" sz="1400" dirty="0"/>
              <a:t>) (*Result</a:t>
            </a:r>
            <a:r>
              <a:rPr lang="en-US" sz="1400" dirty="0">
                <a:solidFill>
                  <a:srgbClr val="CC7832"/>
                </a:solidFill>
              </a:rPr>
              <a:t>, </a:t>
            </a:r>
            <a:r>
              <a:rPr lang="en-US" sz="1400" dirty="0">
                <a:solidFill>
                  <a:srgbClr val="769AA5"/>
                </a:solidFill>
              </a:rPr>
              <a:t>error</a:t>
            </a:r>
            <a:r>
              <a:rPr lang="en-US" sz="1400" dirty="0" smtClean="0"/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}</a:t>
            </a:r>
            <a:endParaRPr lang="en-US" sz="1400" b="1" dirty="0" smtClean="0">
              <a:solidFill>
                <a:srgbClr val="CC7832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dirty="0">
                <a:solidFill>
                  <a:srgbClr val="CC7832"/>
                </a:solidFill>
              </a:rPr>
              <a:t>type </a:t>
            </a:r>
            <a:r>
              <a:rPr lang="en-US" sz="1400" dirty="0"/>
              <a:t>Request </a:t>
            </a:r>
            <a:r>
              <a:rPr lang="en-US" sz="1400" b="1" dirty="0" err="1">
                <a:solidFill>
                  <a:srgbClr val="CC7832"/>
                </a:solidFill>
              </a:rPr>
              <a:t>struct</a:t>
            </a:r>
            <a:r>
              <a:rPr lang="en-US" sz="1400" b="1" dirty="0">
                <a:solidFill>
                  <a:srgbClr val="CC7832"/>
                </a:solidFill>
              </a:rPr>
              <a:t> </a:t>
            </a: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Query </a:t>
            </a:r>
            <a:r>
              <a:rPr lang="en-US" sz="1400" dirty="0">
                <a:solidFill>
                  <a:srgbClr val="769AA5"/>
                </a:solidFill>
              </a:rPr>
              <a:t>string </a:t>
            </a:r>
            <a:r>
              <a:rPr lang="en-US" sz="1400" dirty="0">
                <a:solidFill>
                  <a:srgbClr val="6A8759"/>
                </a:solidFill>
              </a:rPr>
              <a:t>`protobuf:"bytes,1,opt,name=query" </a:t>
            </a:r>
            <a:r>
              <a:rPr lang="en-US" sz="1400" dirty="0" err="1">
                <a:solidFill>
                  <a:srgbClr val="6A8759"/>
                </a:solidFill>
              </a:rPr>
              <a:t>json</a:t>
            </a:r>
            <a:r>
              <a:rPr lang="en-US" sz="1400" dirty="0">
                <a:solidFill>
                  <a:srgbClr val="6A8759"/>
                </a:solidFill>
              </a:rPr>
              <a:t>:"</a:t>
            </a:r>
            <a:r>
              <a:rPr lang="en-US" sz="1400" dirty="0" err="1">
                <a:solidFill>
                  <a:srgbClr val="6A8759"/>
                </a:solidFill>
              </a:rPr>
              <a:t>query,omitempty</a:t>
            </a:r>
            <a:r>
              <a:rPr lang="en-US" sz="1400" dirty="0">
                <a:solidFill>
                  <a:srgbClr val="6A8759"/>
                </a:solidFill>
              </a:rPr>
              <a:t>"`</a:t>
            </a:r>
            <a:br>
              <a:rPr lang="en-US" sz="1400" dirty="0">
                <a:solidFill>
                  <a:srgbClr val="6A8759"/>
                </a:solidFill>
              </a:rPr>
            </a:br>
            <a:r>
              <a:rPr lang="en-US" sz="1400" dirty="0"/>
              <a:t>}</a:t>
            </a:r>
            <a:endParaRPr lang="en-US" sz="1400" b="1" dirty="0">
              <a:solidFill>
                <a:srgbClr val="CC7832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dirty="0" smtClean="0">
                <a:solidFill>
                  <a:srgbClr val="CC7832"/>
                </a:solidFill>
              </a:rPr>
              <a:t>type </a:t>
            </a:r>
            <a:r>
              <a:rPr lang="en-US" sz="1400" dirty="0"/>
              <a:t>Result </a:t>
            </a:r>
            <a:r>
              <a:rPr lang="en-US" sz="1400" b="1" dirty="0" err="1">
                <a:solidFill>
                  <a:srgbClr val="CC7832"/>
                </a:solidFill>
              </a:rPr>
              <a:t>struct</a:t>
            </a:r>
            <a:r>
              <a:rPr lang="en-US" sz="1400" b="1" dirty="0">
                <a:solidFill>
                  <a:srgbClr val="CC7832"/>
                </a:solidFill>
              </a:rPr>
              <a:t> </a:t>
            </a: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Title   </a:t>
            </a:r>
            <a:r>
              <a:rPr lang="en-US" sz="1400" dirty="0">
                <a:solidFill>
                  <a:srgbClr val="769AA5"/>
                </a:solidFill>
              </a:rPr>
              <a:t>string </a:t>
            </a:r>
            <a:r>
              <a:rPr lang="en-US" sz="1400" dirty="0">
                <a:solidFill>
                  <a:srgbClr val="6A8759"/>
                </a:solidFill>
              </a:rPr>
              <a:t>`protobuf:"bytes,1,opt,name=title" </a:t>
            </a:r>
            <a:r>
              <a:rPr lang="en-US" sz="1400" dirty="0" err="1">
                <a:solidFill>
                  <a:srgbClr val="6A8759"/>
                </a:solidFill>
              </a:rPr>
              <a:t>json</a:t>
            </a:r>
            <a:r>
              <a:rPr lang="en-US" sz="1400" dirty="0">
                <a:solidFill>
                  <a:srgbClr val="6A8759"/>
                </a:solidFill>
              </a:rPr>
              <a:t>:"</a:t>
            </a:r>
            <a:r>
              <a:rPr lang="en-US" sz="1400" dirty="0" err="1">
                <a:solidFill>
                  <a:srgbClr val="6A8759"/>
                </a:solidFill>
              </a:rPr>
              <a:t>title,omitempty</a:t>
            </a:r>
            <a:r>
              <a:rPr lang="en-US" sz="1400" dirty="0">
                <a:solidFill>
                  <a:srgbClr val="6A8759"/>
                </a:solidFill>
              </a:rPr>
              <a:t>"`</a:t>
            </a:r>
            <a:br>
              <a:rPr lang="en-US" sz="1400" dirty="0">
                <a:solidFill>
                  <a:srgbClr val="6A8759"/>
                </a:solidFill>
              </a:rPr>
            </a:br>
            <a:r>
              <a:rPr lang="en-US" sz="1400" dirty="0">
                <a:solidFill>
                  <a:srgbClr val="6A8759"/>
                </a:solidFill>
              </a:rPr>
              <a:t>   </a:t>
            </a:r>
            <a:r>
              <a:rPr lang="en-US" sz="1400" dirty="0" err="1"/>
              <a:t>Url</a:t>
            </a:r>
            <a:r>
              <a:rPr lang="en-US" sz="1400" dirty="0"/>
              <a:t>     </a:t>
            </a:r>
            <a:r>
              <a:rPr lang="en-US" sz="1400" dirty="0">
                <a:solidFill>
                  <a:srgbClr val="769AA5"/>
                </a:solidFill>
              </a:rPr>
              <a:t>string </a:t>
            </a:r>
            <a:r>
              <a:rPr lang="en-US" sz="1400" dirty="0">
                <a:solidFill>
                  <a:srgbClr val="6A8759"/>
                </a:solidFill>
              </a:rPr>
              <a:t>`protobuf:"bytes,2,opt,name=</a:t>
            </a:r>
            <a:r>
              <a:rPr lang="en-US" sz="1400" dirty="0" err="1">
                <a:solidFill>
                  <a:srgbClr val="6A8759"/>
                </a:solidFill>
              </a:rPr>
              <a:t>url</a:t>
            </a:r>
            <a:r>
              <a:rPr lang="en-US" sz="1400" dirty="0">
                <a:solidFill>
                  <a:srgbClr val="6A8759"/>
                </a:solidFill>
              </a:rPr>
              <a:t>" </a:t>
            </a:r>
            <a:r>
              <a:rPr lang="en-US" sz="1400" dirty="0" err="1">
                <a:solidFill>
                  <a:srgbClr val="6A8759"/>
                </a:solidFill>
              </a:rPr>
              <a:t>json</a:t>
            </a:r>
            <a:r>
              <a:rPr lang="en-US" sz="1400" dirty="0">
                <a:solidFill>
                  <a:srgbClr val="6A8759"/>
                </a:solidFill>
              </a:rPr>
              <a:t>:"</a:t>
            </a:r>
            <a:r>
              <a:rPr lang="en-US" sz="1400" dirty="0" err="1">
                <a:solidFill>
                  <a:srgbClr val="6A8759"/>
                </a:solidFill>
              </a:rPr>
              <a:t>url,omitempty</a:t>
            </a:r>
            <a:r>
              <a:rPr lang="en-US" sz="1400" dirty="0">
                <a:solidFill>
                  <a:srgbClr val="6A8759"/>
                </a:solidFill>
              </a:rPr>
              <a:t>"`</a:t>
            </a:r>
            <a:br>
              <a:rPr lang="en-US" sz="1400" dirty="0">
                <a:solidFill>
                  <a:srgbClr val="6A8759"/>
                </a:solidFill>
              </a:rPr>
            </a:br>
            <a:r>
              <a:rPr lang="en-US" sz="1400" dirty="0">
                <a:solidFill>
                  <a:srgbClr val="6A8759"/>
                </a:solidFill>
              </a:rPr>
              <a:t>   </a:t>
            </a:r>
            <a:r>
              <a:rPr lang="en-US" sz="1400" dirty="0"/>
              <a:t>Snippet </a:t>
            </a:r>
            <a:r>
              <a:rPr lang="en-US" sz="1400" dirty="0">
                <a:solidFill>
                  <a:srgbClr val="769AA5"/>
                </a:solidFill>
              </a:rPr>
              <a:t>string </a:t>
            </a:r>
            <a:r>
              <a:rPr lang="en-US" sz="1400" dirty="0">
                <a:solidFill>
                  <a:srgbClr val="6A8759"/>
                </a:solidFill>
              </a:rPr>
              <a:t>`protobuf:"bytes,3,opt,name=snippet" </a:t>
            </a:r>
            <a:r>
              <a:rPr lang="en-US" sz="1400" dirty="0" err="1">
                <a:solidFill>
                  <a:srgbClr val="6A8759"/>
                </a:solidFill>
              </a:rPr>
              <a:t>json</a:t>
            </a:r>
            <a:r>
              <a:rPr lang="en-US" sz="1400" dirty="0">
                <a:solidFill>
                  <a:srgbClr val="6A8759"/>
                </a:solidFill>
              </a:rPr>
              <a:t>:"</a:t>
            </a:r>
            <a:r>
              <a:rPr lang="en-US" sz="1400" dirty="0" err="1">
                <a:solidFill>
                  <a:srgbClr val="6A8759"/>
                </a:solidFill>
              </a:rPr>
              <a:t>snippet,omitempty</a:t>
            </a:r>
            <a:r>
              <a:rPr lang="en-US" sz="1400" dirty="0">
                <a:solidFill>
                  <a:srgbClr val="6A8759"/>
                </a:solidFill>
              </a:rPr>
              <a:t>"`</a:t>
            </a:r>
            <a:br>
              <a:rPr lang="en-US" sz="1400" dirty="0">
                <a:solidFill>
                  <a:srgbClr val="6A8759"/>
                </a:solidFill>
              </a:rPr>
            </a:br>
            <a:r>
              <a:rPr lang="en-US" sz="1400" dirty="0"/>
              <a:t>}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09640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5621" y="404664"/>
            <a:ext cx="9144001" cy="7718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Generated code -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05621" y="1412776"/>
            <a:ext cx="9134391" cy="50405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rgbClr val="CC7832"/>
                </a:solidFill>
              </a:rPr>
              <a:t>public  final class </a:t>
            </a:r>
            <a:r>
              <a:rPr lang="en-US" sz="1200" dirty="0"/>
              <a:t>Request </a:t>
            </a:r>
            <a:r>
              <a:rPr lang="en-US" sz="1200" dirty="0">
                <a:solidFill>
                  <a:srgbClr val="CC7832"/>
                </a:solidFill>
              </a:rPr>
              <a:t>extends</a:t>
            </a:r>
            <a:br>
              <a:rPr lang="en-US" sz="1200" dirty="0">
                <a:solidFill>
                  <a:srgbClr val="CC7832"/>
                </a:solidFill>
              </a:rPr>
            </a:br>
            <a:r>
              <a:rPr lang="en-US" sz="1200" dirty="0">
                <a:solidFill>
                  <a:srgbClr val="CC7832"/>
                </a:solidFill>
              </a:rPr>
              <a:t>    </a:t>
            </a:r>
            <a:r>
              <a:rPr lang="en-US" sz="1200" dirty="0" smtClean="0">
                <a:solidFill>
                  <a:srgbClr val="CC7832"/>
                </a:solidFill>
              </a:rPr>
              <a:t>  </a:t>
            </a:r>
            <a:r>
              <a:rPr lang="en-US" sz="1200" dirty="0" smtClean="0"/>
              <a:t>com.google.protobuf.GeneratedMessageV3 </a:t>
            </a:r>
            <a:r>
              <a:rPr lang="en-US" sz="1200" dirty="0">
                <a:solidFill>
                  <a:srgbClr val="CC7832"/>
                </a:solidFill>
              </a:rPr>
              <a:t>implements</a:t>
            </a:r>
            <a:br>
              <a:rPr lang="en-US" sz="1200" dirty="0">
                <a:solidFill>
                  <a:srgbClr val="CC7832"/>
                </a:solidFill>
              </a:rPr>
            </a:br>
            <a:r>
              <a:rPr lang="en-US" sz="1200" dirty="0">
                <a:solidFill>
                  <a:srgbClr val="CC7832"/>
                </a:solidFill>
              </a:rPr>
              <a:t>    </a:t>
            </a:r>
            <a:r>
              <a:rPr lang="en-US" sz="1200" dirty="0" smtClean="0">
                <a:solidFill>
                  <a:srgbClr val="CC7832"/>
                </a:solidFill>
              </a:rPr>
              <a:t>  </a:t>
            </a:r>
            <a:r>
              <a:rPr lang="en-US" sz="1200" dirty="0" smtClean="0">
                <a:solidFill>
                  <a:srgbClr val="808080"/>
                </a:solidFill>
              </a:rPr>
              <a:t>// </a:t>
            </a:r>
            <a:r>
              <a:rPr lang="en-US" sz="1200" dirty="0">
                <a:solidFill>
                  <a:srgbClr val="808080"/>
                </a:solidFill>
              </a:rPr>
              <a:t>@@</a:t>
            </a:r>
            <a:r>
              <a:rPr lang="en-US" sz="1200" dirty="0" err="1">
                <a:solidFill>
                  <a:srgbClr val="808080"/>
                </a:solidFill>
              </a:rPr>
              <a:t>protoc_insertion_point</a:t>
            </a:r>
            <a:r>
              <a:rPr lang="en-US" sz="1200" dirty="0">
                <a:solidFill>
                  <a:srgbClr val="808080"/>
                </a:solidFill>
              </a:rPr>
              <a:t>(</a:t>
            </a:r>
            <a:r>
              <a:rPr lang="en-US" sz="1200" dirty="0" err="1">
                <a:solidFill>
                  <a:srgbClr val="808080"/>
                </a:solidFill>
              </a:rPr>
              <a:t>message_implements:search.Request</a:t>
            </a:r>
            <a:r>
              <a:rPr lang="en-US" sz="1200" dirty="0">
                <a:solidFill>
                  <a:srgbClr val="808080"/>
                </a:solidFill>
              </a:rPr>
              <a:t>)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dirty="0">
                <a:solidFill>
                  <a:srgbClr val="808080"/>
                </a:solidFill>
              </a:rPr>
              <a:t>   </a:t>
            </a:r>
            <a:r>
              <a:rPr lang="en-US" sz="1200" dirty="0" smtClean="0">
                <a:solidFill>
                  <a:srgbClr val="808080"/>
                </a:solidFill>
              </a:rPr>
              <a:t>    </a:t>
            </a:r>
            <a:r>
              <a:rPr lang="en-US" sz="1200" dirty="0" err="1"/>
              <a:t>RequestOrBuilder</a:t>
            </a:r>
            <a:r>
              <a:rPr lang="en-US" sz="1200" dirty="0"/>
              <a:t> </a:t>
            </a:r>
            <a:r>
              <a:rPr lang="en-US" sz="1200" dirty="0" smtClean="0"/>
              <a:t>{</a:t>
            </a:r>
          </a:p>
          <a:p>
            <a:pPr marL="239712" lvl="1" indent="0">
              <a:lnSpc>
                <a:spcPct val="120000"/>
              </a:lnSpc>
              <a:buNone/>
            </a:pPr>
            <a:r>
              <a:rPr lang="en-US" sz="1200" dirty="0">
                <a:solidFill>
                  <a:srgbClr val="CC7832"/>
                </a:solidFill>
              </a:rPr>
              <a:t>public static final </a:t>
            </a:r>
            <a:r>
              <a:rPr lang="en-US" sz="1200" dirty="0" err="1">
                <a:solidFill>
                  <a:srgbClr val="CC7832"/>
                </a:solidFill>
              </a:rPr>
              <a:t>int</a:t>
            </a:r>
            <a:r>
              <a:rPr lang="en-US" sz="1200" dirty="0">
                <a:solidFill>
                  <a:srgbClr val="CC7832"/>
                </a:solidFill>
              </a:rPr>
              <a:t> </a:t>
            </a:r>
            <a:r>
              <a:rPr lang="en-US" sz="1200" i="1" dirty="0">
                <a:solidFill>
                  <a:srgbClr val="9876AA"/>
                </a:solidFill>
              </a:rPr>
              <a:t>QUERY_FIELD_NUMBER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6897BB"/>
                </a:solidFill>
              </a:rPr>
              <a:t>1</a:t>
            </a:r>
            <a:r>
              <a:rPr lang="en-US" sz="1200" dirty="0">
                <a:solidFill>
                  <a:srgbClr val="CC7832"/>
                </a:solidFill>
              </a:rPr>
              <a:t>;</a:t>
            </a:r>
            <a:br>
              <a:rPr lang="en-US" sz="1200" dirty="0">
                <a:solidFill>
                  <a:srgbClr val="CC7832"/>
                </a:solidFill>
              </a:rPr>
            </a:br>
            <a:r>
              <a:rPr lang="en-US" sz="1200" dirty="0">
                <a:solidFill>
                  <a:srgbClr val="CC7832"/>
                </a:solidFill>
              </a:rPr>
              <a:t>private volatile </a:t>
            </a:r>
            <a:r>
              <a:rPr lang="en-US" sz="1200" dirty="0" err="1"/>
              <a:t>java.lang.Object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9876AA"/>
                </a:solidFill>
              </a:rPr>
              <a:t>query_</a:t>
            </a:r>
            <a:r>
              <a:rPr lang="en-US" sz="1200" dirty="0">
                <a:solidFill>
                  <a:srgbClr val="CC7832"/>
                </a:solidFill>
              </a:rPr>
              <a:t>;</a:t>
            </a:r>
            <a:br>
              <a:rPr lang="en-US" sz="1200" dirty="0">
                <a:solidFill>
                  <a:srgbClr val="CC7832"/>
                </a:solidFill>
              </a:rPr>
            </a:br>
            <a:r>
              <a:rPr lang="en-US" sz="1200" i="1" dirty="0">
                <a:solidFill>
                  <a:srgbClr val="629755"/>
                </a:solidFill>
              </a:rPr>
              <a:t>/**</a:t>
            </a:r>
            <a:br>
              <a:rPr lang="en-US" sz="1200" i="1" dirty="0">
                <a:solidFill>
                  <a:srgbClr val="629755"/>
                </a:solidFill>
              </a:rPr>
            </a:br>
            <a:r>
              <a:rPr lang="en-US" sz="1200" i="1" dirty="0">
                <a:solidFill>
                  <a:srgbClr val="629755"/>
                </a:solidFill>
              </a:rPr>
              <a:t> * </a:t>
            </a:r>
            <a:r>
              <a:rPr lang="en-US" sz="1200" i="1" dirty="0">
                <a:solidFill>
                  <a:srgbClr val="77B767"/>
                </a:solidFill>
              </a:rPr>
              <a:t>&lt;code&gt;</a:t>
            </a:r>
            <a:r>
              <a:rPr lang="en-US" sz="1200" i="1" dirty="0">
                <a:solidFill>
                  <a:srgbClr val="629755"/>
                </a:solidFill>
              </a:rPr>
              <a:t>string query = 1;</a:t>
            </a:r>
            <a:r>
              <a:rPr lang="en-US" sz="1200" i="1" dirty="0">
                <a:solidFill>
                  <a:srgbClr val="77B767"/>
                </a:solidFill>
              </a:rPr>
              <a:t>&lt;/code&gt;</a:t>
            </a:r>
            <a:br>
              <a:rPr lang="en-US" sz="1200" i="1" dirty="0">
                <a:solidFill>
                  <a:srgbClr val="77B767"/>
                </a:solidFill>
              </a:rPr>
            </a:br>
            <a:r>
              <a:rPr lang="en-US" sz="1200" i="1" dirty="0">
                <a:solidFill>
                  <a:srgbClr val="77B767"/>
                </a:solidFill>
              </a:rPr>
              <a:t> </a:t>
            </a:r>
            <a:r>
              <a:rPr lang="en-US" sz="1200" i="1" dirty="0">
                <a:solidFill>
                  <a:srgbClr val="629755"/>
                </a:solidFill>
              </a:rPr>
              <a:t>*/</a:t>
            </a:r>
            <a:br>
              <a:rPr lang="en-US" sz="1200" i="1" dirty="0">
                <a:solidFill>
                  <a:srgbClr val="629755"/>
                </a:solidFill>
              </a:rPr>
            </a:br>
            <a:r>
              <a:rPr lang="en-US" sz="1200" dirty="0">
                <a:solidFill>
                  <a:srgbClr val="CC7832"/>
                </a:solidFill>
              </a:rPr>
              <a:t>public </a:t>
            </a:r>
            <a:r>
              <a:rPr lang="en-US" sz="1200" dirty="0" err="1"/>
              <a:t>java.lang.String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FFC66D"/>
                </a:solidFill>
              </a:rPr>
              <a:t>getQuery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 smtClean="0"/>
              <a:t>  </a:t>
            </a:r>
            <a:r>
              <a:rPr lang="en-US" sz="1200" dirty="0" err="1" smtClean="0"/>
              <a:t>java.lang.Object</a:t>
            </a:r>
            <a:r>
              <a:rPr lang="en-US" sz="1200" dirty="0" smtClean="0"/>
              <a:t> </a:t>
            </a:r>
            <a:r>
              <a:rPr lang="en-US" sz="1200" dirty="0"/>
              <a:t>ref = </a:t>
            </a:r>
            <a:r>
              <a:rPr lang="en-US" sz="1200" dirty="0">
                <a:solidFill>
                  <a:srgbClr val="9876AA"/>
                </a:solidFill>
              </a:rPr>
              <a:t>query_</a:t>
            </a:r>
            <a:r>
              <a:rPr lang="en-US" sz="1200" dirty="0">
                <a:solidFill>
                  <a:srgbClr val="CC7832"/>
                </a:solidFill>
              </a:rPr>
              <a:t>;</a:t>
            </a:r>
            <a:br>
              <a:rPr lang="en-US" sz="1200" dirty="0">
                <a:solidFill>
                  <a:srgbClr val="CC7832"/>
                </a:solidFill>
              </a:rPr>
            </a:br>
            <a:r>
              <a:rPr lang="en-US" sz="1200" dirty="0">
                <a:solidFill>
                  <a:srgbClr val="CC7832"/>
                </a:solidFill>
              </a:rPr>
              <a:t> </a:t>
            </a:r>
            <a:r>
              <a:rPr lang="en-US" sz="1200" dirty="0" smtClean="0">
                <a:solidFill>
                  <a:srgbClr val="CC7832"/>
                </a:solidFill>
              </a:rPr>
              <a:t>   </a:t>
            </a:r>
            <a:r>
              <a:rPr lang="en-US" sz="1200" dirty="0">
                <a:solidFill>
                  <a:srgbClr val="CC7832"/>
                </a:solidFill>
              </a:rPr>
              <a:t>if </a:t>
            </a:r>
            <a:r>
              <a:rPr lang="en-US" sz="1200" dirty="0"/>
              <a:t>(ref </a:t>
            </a:r>
            <a:r>
              <a:rPr lang="en-US" sz="1200" dirty="0" err="1">
                <a:solidFill>
                  <a:srgbClr val="CC7832"/>
                </a:solidFill>
              </a:rPr>
              <a:t>instanceof</a:t>
            </a:r>
            <a:r>
              <a:rPr lang="en-US" sz="1200" dirty="0">
                <a:solidFill>
                  <a:srgbClr val="CC7832"/>
                </a:solidFill>
              </a:rPr>
              <a:t> </a:t>
            </a:r>
            <a:r>
              <a:rPr lang="en-US" sz="1200" dirty="0" err="1"/>
              <a:t>java.lang.String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smtClean="0"/>
              <a:t>    </a:t>
            </a:r>
            <a:r>
              <a:rPr lang="en-US" sz="1200" dirty="0" smtClean="0">
                <a:solidFill>
                  <a:srgbClr val="CC7832"/>
                </a:solidFill>
              </a:rPr>
              <a:t>return </a:t>
            </a:r>
            <a:r>
              <a:rPr lang="en-US" sz="1200" dirty="0"/>
              <a:t>(</a:t>
            </a:r>
            <a:r>
              <a:rPr lang="en-US" sz="1200" dirty="0" err="1"/>
              <a:t>java.lang.String</a:t>
            </a:r>
            <a:r>
              <a:rPr lang="en-US" sz="1200" dirty="0"/>
              <a:t>) ref</a:t>
            </a:r>
            <a:r>
              <a:rPr lang="en-US" sz="1200" dirty="0">
                <a:solidFill>
                  <a:srgbClr val="CC7832"/>
                </a:solidFill>
              </a:rPr>
              <a:t>;</a:t>
            </a:r>
            <a:br>
              <a:rPr lang="en-US" sz="1200" dirty="0">
                <a:solidFill>
                  <a:srgbClr val="CC7832"/>
                </a:solidFill>
              </a:rPr>
            </a:br>
            <a:r>
              <a:rPr lang="en-US" sz="1200" dirty="0">
                <a:solidFill>
                  <a:srgbClr val="CC7832"/>
                </a:solidFill>
              </a:rPr>
              <a:t> </a:t>
            </a:r>
            <a:r>
              <a:rPr lang="en-US" sz="1200" dirty="0" smtClean="0">
                <a:solidFill>
                  <a:srgbClr val="CC7832"/>
                </a:solidFill>
              </a:rPr>
              <a:t>   </a:t>
            </a:r>
            <a:r>
              <a:rPr lang="en-US" sz="1200" dirty="0"/>
              <a:t>} </a:t>
            </a:r>
            <a:r>
              <a:rPr lang="en-US" sz="1200" dirty="0">
                <a:solidFill>
                  <a:srgbClr val="CC7832"/>
                </a:solidFill>
              </a:rPr>
              <a:t>else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smtClean="0"/>
              <a:t>    </a:t>
            </a:r>
            <a:r>
              <a:rPr lang="en-US" sz="1200" dirty="0" err="1" smtClean="0"/>
              <a:t>com.google.protobuf.ByteString</a:t>
            </a:r>
            <a:r>
              <a:rPr lang="en-US" sz="1200" dirty="0" smtClean="0"/>
              <a:t> </a:t>
            </a:r>
            <a:r>
              <a:rPr lang="en-US" sz="1200" dirty="0" err="1"/>
              <a:t>bs</a:t>
            </a:r>
            <a:r>
              <a:rPr lang="en-US" sz="1200" dirty="0"/>
              <a:t> = 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 smtClean="0"/>
              <a:t>          </a:t>
            </a:r>
            <a:r>
              <a:rPr lang="en-US" sz="1200" dirty="0"/>
              <a:t>(</a:t>
            </a:r>
            <a:r>
              <a:rPr lang="en-US" sz="1200" dirty="0" err="1"/>
              <a:t>com.google.protobuf.ByteString</a:t>
            </a:r>
            <a:r>
              <a:rPr lang="en-US" sz="1200" dirty="0"/>
              <a:t>) ref</a:t>
            </a:r>
            <a:r>
              <a:rPr lang="en-US" sz="1200" dirty="0">
                <a:solidFill>
                  <a:srgbClr val="CC7832"/>
                </a:solidFill>
              </a:rPr>
              <a:t>;</a:t>
            </a:r>
            <a:br>
              <a:rPr lang="en-US" sz="1200" dirty="0">
                <a:solidFill>
                  <a:srgbClr val="CC7832"/>
                </a:solidFill>
              </a:rPr>
            </a:br>
            <a:r>
              <a:rPr lang="en-US" sz="1200" dirty="0">
                <a:solidFill>
                  <a:srgbClr val="CC7832"/>
                </a:solidFill>
              </a:rPr>
              <a:t> </a:t>
            </a:r>
            <a:r>
              <a:rPr lang="en-US" sz="1200" dirty="0" smtClean="0">
                <a:solidFill>
                  <a:srgbClr val="CC7832"/>
                </a:solidFill>
              </a:rPr>
              <a:t>       </a:t>
            </a:r>
            <a:r>
              <a:rPr lang="en-US" sz="1200" dirty="0" err="1"/>
              <a:t>java.lang.String</a:t>
            </a:r>
            <a:r>
              <a:rPr lang="en-US" sz="1200" dirty="0"/>
              <a:t> s = bs.toStringUtf8()</a:t>
            </a:r>
            <a:r>
              <a:rPr lang="en-US" sz="1200" dirty="0">
                <a:solidFill>
                  <a:srgbClr val="CC7832"/>
                </a:solidFill>
              </a:rPr>
              <a:t>;</a:t>
            </a:r>
            <a:br>
              <a:rPr lang="en-US" sz="1200" dirty="0">
                <a:solidFill>
                  <a:srgbClr val="CC7832"/>
                </a:solidFill>
              </a:rPr>
            </a:br>
            <a:r>
              <a:rPr lang="en-US" sz="1200" dirty="0">
                <a:solidFill>
                  <a:srgbClr val="CC7832"/>
                </a:solidFill>
              </a:rPr>
              <a:t> </a:t>
            </a:r>
            <a:r>
              <a:rPr lang="en-US" sz="1200" dirty="0" smtClean="0">
                <a:solidFill>
                  <a:srgbClr val="CC7832"/>
                </a:solidFill>
              </a:rPr>
              <a:t>      </a:t>
            </a:r>
            <a:r>
              <a:rPr lang="en-US" sz="1200" dirty="0">
                <a:solidFill>
                  <a:srgbClr val="9876AA"/>
                </a:solidFill>
              </a:rPr>
              <a:t>query_ </a:t>
            </a:r>
            <a:r>
              <a:rPr lang="en-US" sz="1200" dirty="0"/>
              <a:t>= s</a:t>
            </a:r>
            <a:r>
              <a:rPr lang="en-US" sz="1200" dirty="0">
                <a:solidFill>
                  <a:srgbClr val="CC7832"/>
                </a:solidFill>
              </a:rPr>
              <a:t>;</a:t>
            </a:r>
            <a:br>
              <a:rPr lang="en-US" sz="1200" dirty="0">
                <a:solidFill>
                  <a:srgbClr val="CC7832"/>
                </a:solidFill>
              </a:rPr>
            </a:br>
            <a:r>
              <a:rPr lang="en-US" sz="1200" dirty="0" smtClean="0">
                <a:solidFill>
                  <a:srgbClr val="CC7832"/>
                </a:solidFill>
              </a:rPr>
              <a:t>       </a:t>
            </a:r>
            <a:r>
              <a:rPr lang="en-US" sz="1200" dirty="0">
                <a:solidFill>
                  <a:srgbClr val="CC7832"/>
                </a:solidFill>
              </a:rPr>
              <a:t>return </a:t>
            </a:r>
            <a:r>
              <a:rPr lang="en-US" sz="1200" dirty="0"/>
              <a:t>s</a:t>
            </a:r>
            <a:r>
              <a:rPr lang="en-US" sz="1200" dirty="0">
                <a:solidFill>
                  <a:srgbClr val="CC7832"/>
                </a:solidFill>
              </a:rPr>
              <a:t>;</a:t>
            </a:r>
            <a:br>
              <a:rPr lang="en-US" sz="1200" dirty="0">
                <a:solidFill>
                  <a:srgbClr val="CC7832"/>
                </a:solidFill>
              </a:rPr>
            </a:br>
            <a:r>
              <a:rPr lang="en-US" sz="1200" dirty="0" smtClean="0">
                <a:solidFill>
                  <a:srgbClr val="CC7832"/>
                </a:solidFill>
              </a:rPr>
              <a:t>   </a:t>
            </a: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 smtClean="0"/>
              <a:t>}</a:t>
            </a:r>
            <a:br>
              <a:rPr lang="en-US" sz="1200" dirty="0" smtClean="0"/>
            </a:b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3252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5621" y="404664"/>
            <a:ext cx="9144001" cy="7718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Source code </a:t>
            </a:r>
            <a:r>
              <a:rPr lang="mr-IN" dirty="0" smtClean="0"/>
              <a:t>–</a:t>
            </a:r>
            <a:r>
              <a:rPr lang="en-US" dirty="0" smtClean="0"/>
              <a:t> client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02" y="1700808"/>
            <a:ext cx="10951438" cy="3879528"/>
          </a:xfrm>
        </p:spPr>
      </p:pic>
    </p:spTree>
    <p:extLst>
      <p:ext uri="{BB962C8B-B14F-4D97-AF65-F5344CB8AC3E}">
        <p14:creationId xmlns:p14="http://schemas.microsoft.com/office/powerpoint/2010/main" val="175181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5621" y="404664"/>
            <a:ext cx="9144001" cy="7718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Source code </a:t>
            </a:r>
            <a:r>
              <a:rPr lang="mr-IN" dirty="0" smtClean="0"/>
              <a:t>–</a:t>
            </a:r>
            <a:r>
              <a:rPr lang="en-US" dirty="0" smtClean="0"/>
              <a:t> Java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05621" y="1412776"/>
            <a:ext cx="9134391" cy="50405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600" i="1" dirty="0">
                <a:solidFill>
                  <a:srgbClr val="629755"/>
                </a:solidFill>
              </a:rPr>
              <a:t>/**</a:t>
            </a:r>
            <a:br>
              <a:rPr lang="en-US" sz="1600" i="1" dirty="0">
                <a:solidFill>
                  <a:srgbClr val="629755"/>
                </a:solidFill>
              </a:rPr>
            </a:br>
            <a:r>
              <a:rPr lang="en-US" sz="1600" i="1" dirty="0">
                <a:solidFill>
                  <a:srgbClr val="629755"/>
                </a:solidFill>
              </a:rPr>
              <a:t> * </a:t>
            </a:r>
            <a:r>
              <a:rPr lang="en-US" sz="1600" i="1" dirty="0" err="1">
                <a:solidFill>
                  <a:srgbClr val="629755"/>
                </a:solidFill>
              </a:rPr>
              <a:t>BlockingClient</a:t>
            </a:r>
            <a:r>
              <a:rPr lang="en-US" sz="1600" i="1" dirty="0">
                <a:solidFill>
                  <a:srgbClr val="629755"/>
                </a:solidFill>
              </a:rPr>
              <a:t> is a client which blocks the execution until gets its response.</a:t>
            </a:r>
            <a:br>
              <a:rPr lang="en-US" sz="1600" i="1" dirty="0">
                <a:solidFill>
                  <a:srgbClr val="629755"/>
                </a:solidFill>
              </a:rPr>
            </a:br>
            <a:r>
              <a:rPr lang="en-US" sz="1600" i="1" dirty="0">
                <a:solidFill>
                  <a:srgbClr val="629755"/>
                </a:solidFill>
              </a:rPr>
              <a:t> */</a:t>
            </a:r>
            <a:br>
              <a:rPr lang="en-US" sz="1600" i="1" dirty="0">
                <a:solidFill>
                  <a:srgbClr val="629755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public class </a:t>
            </a:r>
            <a:r>
              <a:rPr lang="en-US" sz="1600" dirty="0" err="1"/>
              <a:t>BlockingClient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C7832"/>
                </a:solidFill>
              </a:rPr>
              <a:t>implements </a:t>
            </a:r>
            <a:r>
              <a:rPr lang="en-US" sz="1600" dirty="0" err="1"/>
              <a:t>SearchClient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>
                <a:solidFill>
                  <a:srgbClr val="CC7832"/>
                </a:solidFill>
              </a:rPr>
              <a:t/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private final </a:t>
            </a:r>
            <a:r>
              <a:rPr lang="en-US" sz="1600" dirty="0" err="1"/>
              <a:t>ManagedChannel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9876AA"/>
                </a:solidFill>
              </a:rPr>
              <a:t>channel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private final </a:t>
            </a:r>
            <a:r>
              <a:rPr lang="en-US" sz="1600" dirty="0" err="1"/>
              <a:t>SearchEngineGrpc.SearchEngineBlockingStub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9876AA"/>
                </a:solidFill>
              </a:rPr>
              <a:t>googleBlockingStub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/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public </a:t>
            </a:r>
            <a:r>
              <a:rPr lang="en-US" sz="1600" dirty="0" err="1">
                <a:solidFill>
                  <a:srgbClr val="FFC66D"/>
                </a:solidFill>
              </a:rPr>
              <a:t>BlockingClient</a:t>
            </a:r>
            <a:r>
              <a:rPr lang="en-US" sz="1600" dirty="0"/>
              <a:t>(String host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 err="1">
                <a:solidFill>
                  <a:srgbClr val="CC7832"/>
                </a:solidFill>
              </a:rPr>
              <a:t>int</a:t>
            </a:r>
            <a:r>
              <a:rPr lang="en-US" sz="1600" dirty="0">
                <a:solidFill>
                  <a:srgbClr val="CC7832"/>
                </a:solidFill>
              </a:rPr>
              <a:t> </a:t>
            </a:r>
            <a:r>
              <a:rPr lang="en-US" sz="1600" dirty="0"/>
              <a:t>port)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9876AA"/>
                </a:solidFill>
              </a:rPr>
              <a:t>channel </a:t>
            </a:r>
            <a:r>
              <a:rPr lang="en-US" sz="1600" dirty="0"/>
              <a:t>= </a:t>
            </a:r>
            <a:r>
              <a:rPr lang="en-US" sz="1600" dirty="0" err="1"/>
              <a:t>ManagedChannelBuilder.</a:t>
            </a:r>
            <a:r>
              <a:rPr lang="en-US" sz="1600" i="1" dirty="0" err="1"/>
              <a:t>forAddress</a:t>
            </a:r>
            <a:r>
              <a:rPr lang="en-US" sz="1600" dirty="0"/>
              <a:t>(host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/>
              <a:t>port)</a:t>
            </a:r>
            <a:br>
              <a:rPr lang="en-US" sz="1600" dirty="0"/>
            </a:br>
            <a:r>
              <a:rPr lang="en-US" sz="1600" dirty="0"/>
              <a:t>                .</a:t>
            </a:r>
            <a:r>
              <a:rPr lang="en-US" sz="1600" dirty="0" err="1"/>
              <a:t>usePlaintext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CC7832"/>
                </a:solidFill>
              </a:rPr>
              <a:t>true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          .build()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/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    </a:t>
            </a:r>
            <a:r>
              <a:rPr lang="en-US" sz="1600" dirty="0" err="1">
                <a:solidFill>
                  <a:srgbClr val="9876AA"/>
                </a:solidFill>
              </a:rPr>
              <a:t>googleBlockingStub</a:t>
            </a:r>
            <a:r>
              <a:rPr lang="en-US" sz="1600" dirty="0">
                <a:solidFill>
                  <a:srgbClr val="9876A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dirty="0" err="1"/>
              <a:t>SearchEngineGrpc.</a:t>
            </a:r>
            <a:r>
              <a:rPr lang="en-US" sz="1600" i="1" dirty="0" err="1"/>
              <a:t>newBlockingStub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9876AA"/>
                </a:solidFill>
              </a:rPr>
              <a:t>channel</a:t>
            </a:r>
            <a:r>
              <a:rPr lang="en-US" sz="1600" dirty="0"/>
              <a:t>)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</a:t>
            </a:r>
            <a:r>
              <a:rPr lang="en-US" sz="1600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09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5621" y="404664"/>
            <a:ext cx="9144001" cy="7718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Source code </a:t>
            </a:r>
            <a:r>
              <a:rPr lang="mr-IN" dirty="0" smtClean="0"/>
              <a:t>–</a:t>
            </a:r>
            <a:r>
              <a:rPr lang="en-US" dirty="0" smtClean="0"/>
              <a:t> Java client -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05621" y="1412776"/>
            <a:ext cx="9134391" cy="50405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600" i="1" dirty="0">
                <a:solidFill>
                  <a:srgbClr val="629755"/>
                </a:solidFill>
              </a:rPr>
              <a:t>/**</a:t>
            </a:r>
            <a:br>
              <a:rPr lang="en-US" sz="1600" i="1" dirty="0">
                <a:solidFill>
                  <a:srgbClr val="629755"/>
                </a:solidFill>
              </a:rPr>
            </a:br>
            <a:r>
              <a:rPr lang="en-US" sz="1600" i="1" dirty="0">
                <a:solidFill>
                  <a:srgbClr val="629755"/>
                </a:solidFill>
              </a:rPr>
              <a:t> * Search query in Search engine backend.</a:t>
            </a:r>
            <a:br>
              <a:rPr lang="en-US" sz="1600" i="1" dirty="0">
                <a:solidFill>
                  <a:srgbClr val="629755"/>
                </a:solidFill>
              </a:rPr>
            </a:br>
            <a:r>
              <a:rPr lang="en-US" sz="1600" i="1" dirty="0">
                <a:solidFill>
                  <a:srgbClr val="629755"/>
                </a:solidFill>
              </a:rPr>
              <a:t> */</a:t>
            </a:r>
            <a:br>
              <a:rPr lang="en-US" sz="1600" i="1" dirty="0">
                <a:solidFill>
                  <a:srgbClr val="629755"/>
                </a:solidFill>
              </a:rPr>
            </a:br>
            <a:r>
              <a:rPr lang="en-US" sz="1600" dirty="0">
                <a:solidFill>
                  <a:srgbClr val="BBB529"/>
                </a:solidFill>
              </a:rPr>
              <a:t>@Override</a:t>
            </a:r>
            <a:br>
              <a:rPr lang="en-US" sz="1600" dirty="0">
                <a:solidFill>
                  <a:srgbClr val="BBB529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public </a:t>
            </a:r>
            <a:r>
              <a:rPr lang="en-US" sz="1600" dirty="0"/>
              <a:t>Result </a:t>
            </a:r>
            <a:r>
              <a:rPr lang="en-US" sz="1600" dirty="0">
                <a:solidFill>
                  <a:srgbClr val="FFC66D"/>
                </a:solidFill>
              </a:rPr>
              <a:t>search</a:t>
            </a:r>
            <a:r>
              <a:rPr lang="en-US" sz="1600" dirty="0"/>
              <a:t>(String query) </a:t>
            </a:r>
            <a:r>
              <a:rPr lang="en-US" sz="1600" dirty="0" smtClean="0"/>
              <a:t>{</a:t>
            </a:r>
            <a:r>
              <a:rPr lang="en-US" sz="1600" dirty="0">
                <a:solidFill>
                  <a:srgbClr val="CC7832"/>
                </a:solidFill>
              </a:rPr>
              <a:t/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/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final </a:t>
            </a:r>
            <a:r>
              <a:rPr lang="en-US" sz="1600" dirty="0"/>
              <a:t>Request request = </a:t>
            </a:r>
            <a:r>
              <a:rPr lang="en-US" sz="1600" dirty="0" err="1"/>
              <a:t>Request.</a:t>
            </a:r>
            <a:r>
              <a:rPr lang="en-US" sz="1600" i="1" dirty="0" err="1"/>
              <a:t>newBuilder</a:t>
            </a:r>
            <a:r>
              <a:rPr lang="en-US" sz="1600" dirty="0"/>
              <a:t>().</a:t>
            </a:r>
            <a:r>
              <a:rPr lang="en-US" sz="1600" dirty="0" err="1"/>
              <a:t>setQuery</a:t>
            </a:r>
            <a:r>
              <a:rPr lang="en-US" sz="1600" dirty="0"/>
              <a:t>(query).build()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/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return </a:t>
            </a:r>
            <a:r>
              <a:rPr lang="en-US" sz="1600" dirty="0"/>
              <a:t>Try</a:t>
            </a:r>
            <a:br>
              <a:rPr lang="en-US" sz="1600" dirty="0"/>
            </a:br>
            <a:r>
              <a:rPr lang="en-US" sz="1600" dirty="0"/>
              <a:t>            .</a:t>
            </a:r>
            <a:r>
              <a:rPr lang="en-US" sz="1600" i="1" dirty="0" err="1"/>
              <a:t>ofFailable</a:t>
            </a:r>
            <a:r>
              <a:rPr lang="en-US" sz="1600" dirty="0"/>
              <a:t>(() -&gt; </a:t>
            </a:r>
            <a:r>
              <a:rPr lang="en-US" sz="1600" dirty="0" err="1">
                <a:solidFill>
                  <a:srgbClr val="9876AA"/>
                </a:solidFill>
              </a:rPr>
              <a:t>googleBlockingStub</a:t>
            </a:r>
            <a:r>
              <a:rPr lang="en-US" sz="1600" dirty="0" err="1"/>
              <a:t>.search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B389C5"/>
                </a:solidFill>
              </a:rPr>
              <a:t>request</a:t>
            </a:r>
            <a:r>
              <a:rPr lang="en-US" sz="1600" dirty="0"/>
              <a:t>))</a:t>
            </a:r>
            <a:br>
              <a:rPr lang="en-US" sz="1600" dirty="0"/>
            </a:br>
            <a:r>
              <a:rPr lang="en-US" sz="1600" dirty="0"/>
              <a:t>            .</a:t>
            </a:r>
            <a:r>
              <a:rPr lang="en-US" sz="1600" dirty="0" err="1"/>
              <a:t>onSuccess</a:t>
            </a:r>
            <a:r>
              <a:rPr lang="en-US" sz="1600" dirty="0"/>
              <a:t>(r -&gt; </a:t>
            </a:r>
            <a:r>
              <a:rPr lang="en-US" sz="1600" i="1" dirty="0" err="1">
                <a:solidFill>
                  <a:srgbClr val="9876AA"/>
                </a:solidFill>
              </a:rPr>
              <a:t>logger</a:t>
            </a:r>
            <a:r>
              <a:rPr lang="en-US" sz="1600" dirty="0" err="1"/>
              <a:t>.info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6A8759"/>
                </a:solidFill>
              </a:rPr>
              <a:t>"Search result: " </a:t>
            </a:r>
            <a:r>
              <a:rPr lang="en-US" sz="1600" dirty="0"/>
              <a:t>+ r))</a:t>
            </a:r>
            <a:br>
              <a:rPr lang="en-US" sz="1600" dirty="0"/>
            </a:br>
            <a:r>
              <a:rPr lang="en-US" sz="1600" dirty="0"/>
              <a:t>            .</a:t>
            </a:r>
            <a:r>
              <a:rPr lang="en-US" sz="1600" dirty="0" err="1"/>
              <a:t>onFailure</a:t>
            </a:r>
            <a:r>
              <a:rPr lang="en-US" sz="1600" dirty="0"/>
              <a:t>(e -&gt; </a:t>
            </a:r>
            <a:r>
              <a:rPr lang="en-US" sz="1600" i="1" dirty="0" err="1">
                <a:solidFill>
                  <a:srgbClr val="9876AA"/>
                </a:solidFill>
              </a:rPr>
              <a:t>logger</a:t>
            </a:r>
            <a:r>
              <a:rPr lang="en-US" sz="1600" dirty="0" err="1"/>
              <a:t>.log</a:t>
            </a:r>
            <a:r>
              <a:rPr lang="en-US" sz="1600" dirty="0"/>
              <a:t>(</a:t>
            </a:r>
            <a:r>
              <a:rPr lang="en-US" sz="1600" dirty="0" err="1"/>
              <a:t>Level.</a:t>
            </a:r>
            <a:r>
              <a:rPr lang="en-US" sz="1600" i="1" dirty="0" err="1">
                <a:solidFill>
                  <a:srgbClr val="9876AA"/>
                </a:solidFill>
              </a:rPr>
              <a:t>SEVERE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>
                <a:solidFill>
                  <a:srgbClr val="6A8759"/>
                </a:solidFill>
              </a:rPr>
              <a:t>"RPC failed: {0}"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/>
              <a:t>e))</a:t>
            </a:r>
            <a:br>
              <a:rPr lang="en-US" sz="1600" dirty="0"/>
            </a:br>
            <a:r>
              <a:rPr lang="en-US" sz="1600" dirty="0"/>
              <a:t>            .</a:t>
            </a:r>
            <a:r>
              <a:rPr lang="en-US" sz="1600" dirty="0" err="1"/>
              <a:t>getUnchecked</a:t>
            </a:r>
            <a:r>
              <a:rPr lang="en-US" sz="1600" dirty="0"/>
              <a:t>()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8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75792"/>
          </a:xfrm>
        </p:spPr>
        <p:txBody>
          <a:bodyPr/>
          <a:lstStyle/>
          <a:p>
            <a:r>
              <a:rPr lang="en-US" b="1" dirty="0" smtClean="0"/>
              <a:t>Agenda	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556792"/>
            <a:ext cx="9134391" cy="4896544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What's </a:t>
            </a:r>
            <a:r>
              <a:rPr lang="en-US" sz="2800" dirty="0" err="1"/>
              <a:t>gRPC</a:t>
            </a:r>
            <a:endParaRPr lang="en-US" sz="2800" dirty="0"/>
          </a:p>
          <a:p>
            <a:r>
              <a:rPr lang="en-US" sz="2800" dirty="0"/>
              <a:t>Problems in </a:t>
            </a:r>
            <a:r>
              <a:rPr lang="en-US" sz="2800" dirty="0" smtClean="0"/>
              <a:t>the </a:t>
            </a:r>
            <a:r>
              <a:rPr lang="en-US" sz="2800" dirty="0" err="1"/>
              <a:t>m</a:t>
            </a:r>
            <a:r>
              <a:rPr lang="en-US" sz="2800" dirty="0" err="1" smtClean="0"/>
              <a:t>icroservices</a:t>
            </a:r>
            <a:r>
              <a:rPr lang="en-US" sz="2800" dirty="0" smtClean="0"/>
              <a:t> </a:t>
            </a:r>
            <a:r>
              <a:rPr lang="en-US" sz="2800" dirty="0"/>
              <a:t>world</a:t>
            </a:r>
          </a:p>
          <a:p>
            <a:r>
              <a:rPr lang="en-US" sz="2800" dirty="0"/>
              <a:t>How </a:t>
            </a:r>
            <a:r>
              <a:rPr lang="en-US" sz="2800" dirty="0" err="1"/>
              <a:t>gRPC</a:t>
            </a:r>
            <a:r>
              <a:rPr lang="en-US" sz="2800" dirty="0"/>
              <a:t> solves them</a:t>
            </a:r>
          </a:p>
          <a:p>
            <a:r>
              <a:rPr lang="en-US" sz="2800" dirty="0"/>
              <a:t>Demo</a:t>
            </a:r>
          </a:p>
          <a:p>
            <a:r>
              <a:rPr lang="en-US" sz="2800" dirty="0"/>
              <a:t>Summary</a:t>
            </a:r>
          </a:p>
          <a:p>
            <a:r>
              <a:rPr lang="en-US" sz="2800" dirty="0" smtClean="0"/>
              <a:t>Q&amp;A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376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5621" y="404664"/>
            <a:ext cx="9144001" cy="7718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Source code </a:t>
            </a:r>
            <a:r>
              <a:rPr lang="mr-IN" dirty="0" smtClean="0"/>
              <a:t>–</a:t>
            </a:r>
            <a:r>
              <a:rPr lang="en-US" dirty="0" smtClean="0"/>
              <a:t> Java client -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05621" y="1412776"/>
            <a:ext cx="9134391" cy="50405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600" i="1" dirty="0">
                <a:solidFill>
                  <a:srgbClr val="629755"/>
                </a:solidFill>
              </a:rPr>
              <a:t>/**</a:t>
            </a:r>
            <a:br>
              <a:rPr lang="en-US" sz="1600" i="1" dirty="0">
                <a:solidFill>
                  <a:srgbClr val="629755"/>
                </a:solidFill>
              </a:rPr>
            </a:br>
            <a:r>
              <a:rPr lang="en-US" sz="1600" i="1" dirty="0">
                <a:solidFill>
                  <a:srgbClr val="629755"/>
                </a:solidFill>
              </a:rPr>
              <a:t> * Search searches query in </a:t>
            </a:r>
            <a:r>
              <a:rPr lang="en-US" sz="1600" i="1" dirty="0" err="1">
                <a:solidFill>
                  <a:srgbClr val="629755"/>
                </a:solidFill>
              </a:rPr>
              <a:t>async</a:t>
            </a:r>
            <a:r>
              <a:rPr lang="en-US" sz="1600" i="1" dirty="0">
                <a:solidFill>
                  <a:srgbClr val="629755"/>
                </a:solidFill>
              </a:rPr>
              <a:t> way in Search engine backend.</a:t>
            </a:r>
            <a:br>
              <a:rPr lang="en-US" sz="1600" i="1" dirty="0">
                <a:solidFill>
                  <a:srgbClr val="629755"/>
                </a:solidFill>
              </a:rPr>
            </a:br>
            <a:r>
              <a:rPr lang="en-US" sz="1600" i="1" dirty="0">
                <a:solidFill>
                  <a:srgbClr val="629755"/>
                </a:solidFill>
              </a:rPr>
              <a:t> */</a:t>
            </a:r>
            <a:br>
              <a:rPr lang="en-US" sz="1600" i="1" dirty="0">
                <a:solidFill>
                  <a:srgbClr val="629755"/>
                </a:solidFill>
              </a:rPr>
            </a:br>
            <a:r>
              <a:rPr lang="en-US" sz="1600" dirty="0">
                <a:solidFill>
                  <a:srgbClr val="BBB529"/>
                </a:solidFill>
              </a:rPr>
              <a:t>@Override</a:t>
            </a:r>
            <a:br>
              <a:rPr lang="en-US" sz="1600" dirty="0">
                <a:solidFill>
                  <a:srgbClr val="BBB529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public </a:t>
            </a:r>
            <a:r>
              <a:rPr lang="en-US" sz="1600" dirty="0"/>
              <a:t>Result </a:t>
            </a:r>
            <a:r>
              <a:rPr lang="en-US" sz="1600" dirty="0">
                <a:solidFill>
                  <a:srgbClr val="FFC66D"/>
                </a:solidFill>
              </a:rPr>
              <a:t>search</a:t>
            </a:r>
            <a:r>
              <a:rPr lang="en-US" sz="1600" dirty="0"/>
              <a:t>(String query) </a:t>
            </a:r>
            <a:r>
              <a:rPr lang="en-US" sz="1600" dirty="0" smtClean="0"/>
              <a:t>{</a:t>
            </a:r>
            <a:r>
              <a:rPr lang="en-US" sz="1600" dirty="0">
                <a:solidFill>
                  <a:srgbClr val="CC7832"/>
                </a:solidFill>
              </a:rPr>
              <a:t/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/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</a:t>
            </a:r>
            <a:r>
              <a:rPr lang="en-US" sz="1600" dirty="0"/>
              <a:t>Request request = </a:t>
            </a:r>
            <a:r>
              <a:rPr lang="en-US" sz="1600" dirty="0" err="1"/>
              <a:t>Request.</a:t>
            </a:r>
            <a:r>
              <a:rPr lang="en-US" sz="1600" i="1" dirty="0" err="1"/>
              <a:t>newBuilder</a:t>
            </a:r>
            <a:r>
              <a:rPr lang="en-US" sz="1600" dirty="0"/>
              <a:t>().</a:t>
            </a:r>
            <a:r>
              <a:rPr lang="en-US" sz="1600" dirty="0" err="1"/>
              <a:t>setQuery</a:t>
            </a:r>
            <a:r>
              <a:rPr lang="en-US" sz="1600" dirty="0"/>
              <a:t>(query).build()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</a:t>
            </a:r>
            <a:r>
              <a:rPr lang="en-US" sz="1600" dirty="0" err="1"/>
              <a:t>ListenableFuture</a:t>
            </a:r>
            <a:r>
              <a:rPr lang="en-US" sz="1600" dirty="0"/>
              <a:t>&lt;Result&gt; </a:t>
            </a:r>
            <a:r>
              <a:rPr lang="en-US" sz="1600" dirty="0" err="1"/>
              <a:t>resultFuture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9876AA"/>
                </a:solidFill>
              </a:rPr>
              <a:t>googleFutureClient</a:t>
            </a:r>
            <a:r>
              <a:rPr lang="en-US" sz="1600" dirty="0" err="1"/>
              <a:t>.search</a:t>
            </a:r>
            <a:r>
              <a:rPr lang="en-US" sz="1600" dirty="0"/>
              <a:t>(request)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/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>
                <a:solidFill>
                  <a:srgbClr val="CC7832"/>
                </a:solidFill>
              </a:rPr>
              <a:t>    return </a:t>
            </a:r>
            <a:r>
              <a:rPr lang="en-US" sz="1600" dirty="0" err="1"/>
              <a:t>Try.</a:t>
            </a:r>
            <a:r>
              <a:rPr lang="en-US" sz="1600" i="1" dirty="0" err="1"/>
              <a:t>ofFailable</a:t>
            </a:r>
            <a:r>
              <a:rPr lang="en-US" sz="1600" dirty="0"/>
              <a:t>(() -&gt; </a:t>
            </a:r>
            <a:r>
              <a:rPr lang="en-US" sz="1600" dirty="0" err="1">
                <a:solidFill>
                  <a:srgbClr val="B389C5"/>
                </a:solidFill>
              </a:rPr>
              <a:t>resultFuture</a:t>
            </a:r>
            <a:r>
              <a:rPr lang="en-US" sz="1600" dirty="0" err="1"/>
              <a:t>.get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6897BB"/>
                </a:solidFill>
              </a:rPr>
              <a:t>1000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 err="1"/>
              <a:t>TimeUnit.</a:t>
            </a:r>
            <a:r>
              <a:rPr lang="en-US" sz="1600" i="1" dirty="0" err="1">
                <a:solidFill>
                  <a:srgbClr val="9876AA"/>
                </a:solidFill>
              </a:rPr>
              <a:t>MILLISECONDS</a:t>
            </a:r>
            <a:r>
              <a:rPr lang="en-US" sz="1600" dirty="0"/>
              <a:t>))</a:t>
            </a:r>
            <a:br>
              <a:rPr lang="en-US" sz="1600" dirty="0"/>
            </a:br>
            <a:r>
              <a:rPr lang="en-US" sz="1600" dirty="0"/>
              <a:t>            .</a:t>
            </a:r>
            <a:r>
              <a:rPr lang="en-US" sz="1600" dirty="0" err="1"/>
              <a:t>onSuccess</a:t>
            </a:r>
            <a:r>
              <a:rPr lang="en-US" sz="1600" dirty="0"/>
              <a:t>(r -&gt; </a:t>
            </a:r>
            <a:r>
              <a:rPr lang="en-US" sz="1600" i="1" dirty="0" err="1">
                <a:solidFill>
                  <a:srgbClr val="9876AA"/>
                </a:solidFill>
              </a:rPr>
              <a:t>logger</a:t>
            </a:r>
            <a:r>
              <a:rPr lang="en-US" sz="1600" dirty="0" err="1"/>
              <a:t>.info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6A8759"/>
                </a:solidFill>
              </a:rPr>
              <a:t>"Search result: " </a:t>
            </a:r>
            <a:r>
              <a:rPr lang="en-US" sz="1600" dirty="0"/>
              <a:t>+ r))</a:t>
            </a:r>
            <a:br>
              <a:rPr lang="en-US" sz="1600" dirty="0"/>
            </a:br>
            <a:r>
              <a:rPr lang="en-US" sz="1600" dirty="0"/>
              <a:t>            .</a:t>
            </a:r>
            <a:r>
              <a:rPr lang="en-US" sz="1600" dirty="0" err="1"/>
              <a:t>onFailure</a:t>
            </a:r>
            <a:r>
              <a:rPr lang="en-US" sz="1600" dirty="0"/>
              <a:t>(e -&gt; </a:t>
            </a:r>
            <a:r>
              <a:rPr lang="en-US" sz="1600" i="1" dirty="0" err="1">
                <a:solidFill>
                  <a:srgbClr val="9876AA"/>
                </a:solidFill>
              </a:rPr>
              <a:t>logger</a:t>
            </a:r>
            <a:r>
              <a:rPr lang="en-US" sz="1600" dirty="0" err="1"/>
              <a:t>.log</a:t>
            </a:r>
            <a:r>
              <a:rPr lang="en-US" sz="1600" dirty="0"/>
              <a:t>(</a:t>
            </a:r>
            <a:r>
              <a:rPr lang="en-US" sz="1600" dirty="0" err="1"/>
              <a:t>Level.</a:t>
            </a:r>
            <a:r>
              <a:rPr lang="en-US" sz="1600" i="1" dirty="0" err="1">
                <a:solidFill>
                  <a:srgbClr val="9876AA"/>
                </a:solidFill>
              </a:rPr>
              <a:t>SEVERE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>
                <a:solidFill>
                  <a:srgbClr val="6A8759"/>
                </a:solidFill>
              </a:rPr>
              <a:t>"RPC failed: {0}"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/>
              <a:t>e))</a:t>
            </a:r>
            <a:br>
              <a:rPr lang="en-US" sz="1600" dirty="0"/>
            </a:br>
            <a:r>
              <a:rPr lang="en-US" sz="1600" dirty="0"/>
              <a:t>            .</a:t>
            </a:r>
            <a:r>
              <a:rPr lang="en-US" sz="1600" dirty="0" err="1"/>
              <a:t>getUnchecked</a:t>
            </a:r>
            <a:r>
              <a:rPr lang="en-US" sz="1600" dirty="0"/>
              <a:t>()</a:t>
            </a:r>
            <a:r>
              <a:rPr lang="en-US" sz="1600" dirty="0">
                <a:solidFill>
                  <a:srgbClr val="CC7832"/>
                </a:solidFill>
              </a:rPr>
              <a:t>;</a:t>
            </a:r>
            <a:br>
              <a:rPr lang="en-US" sz="1600" dirty="0">
                <a:solidFill>
                  <a:srgbClr val="CC7832"/>
                </a:solidFill>
              </a:rPr>
            </a:b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40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5621" y="404664"/>
            <a:ext cx="9144001" cy="7718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Source code - backend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9" y="1700808"/>
            <a:ext cx="10790684" cy="3921320"/>
          </a:xfrm>
        </p:spPr>
      </p:pic>
    </p:spTree>
    <p:extLst>
      <p:ext uri="{BB962C8B-B14F-4D97-AF65-F5344CB8AC3E}">
        <p14:creationId xmlns:p14="http://schemas.microsoft.com/office/powerpoint/2010/main" val="152199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5621" y="404664"/>
            <a:ext cx="9144001" cy="7718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Source code </a:t>
            </a:r>
            <a:r>
              <a:rPr lang="mr-IN" dirty="0" smtClean="0"/>
              <a:t>–</a:t>
            </a:r>
            <a:r>
              <a:rPr lang="en-US" dirty="0" smtClean="0"/>
              <a:t> Go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05621" y="1412776"/>
            <a:ext cx="9134391" cy="50405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800" b="1" dirty="0" err="1">
                <a:solidFill>
                  <a:srgbClr val="CC7832"/>
                </a:solidFill>
              </a:rPr>
              <a:t>func</a:t>
            </a:r>
            <a:r>
              <a:rPr lang="en-US" sz="1800" b="1" dirty="0">
                <a:solidFill>
                  <a:srgbClr val="CC7832"/>
                </a:solidFill>
              </a:rPr>
              <a:t> </a:t>
            </a:r>
            <a:r>
              <a:rPr lang="en-US" sz="1800" dirty="0">
                <a:solidFill>
                  <a:srgbClr val="FFC66D"/>
                </a:solidFill>
              </a:rPr>
              <a:t>main</a:t>
            </a:r>
            <a:r>
              <a:rPr lang="en-US" sz="1800" dirty="0"/>
              <a:t>() {</a:t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dirty="0" smtClean="0"/>
              <a:t>   </a:t>
            </a:r>
            <a:r>
              <a:rPr lang="en-US" sz="1800" dirty="0" err="1"/>
              <a:t>flag.</a:t>
            </a:r>
            <a:r>
              <a:rPr lang="en-US" sz="1800" dirty="0" err="1">
                <a:solidFill>
                  <a:srgbClr val="FFC66D"/>
                </a:solidFill>
              </a:rPr>
              <a:t>Parse</a:t>
            </a:r>
            <a:r>
              <a:rPr lang="en-US" sz="1800" dirty="0"/>
              <a:t>()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dirty="0" err="1"/>
              <a:t>rand.</a:t>
            </a:r>
            <a:r>
              <a:rPr lang="en-US" sz="1800" dirty="0" err="1">
                <a:solidFill>
                  <a:srgbClr val="FFC66D"/>
                </a:solidFill>
              </a:rPr>
              <a:t>Seed</a:t>
            </a:r>
            <a:r>
              <a:rPr lang="en-US" sz="1800" dirty="0"/>
              <a:t>(</a:t>
            </a:r>
            <a:r>
              <a:rPr lang="en-US" sz="1800" dirty="0" err="1"/>
              <a:t>time.</a:t>
            </a:r>
            <a:r>
              <a:rPr lang="en-US" sz="1800" dirty="0" err="1">
                <a:solidFill>
                  <a:srgbClr val="FFC66D"/>
                </a:solidFill>
              </a:rPr>
              <a:t>Now</a:t>
            </a:r>
            <a:r>
              <a:rPr lang="en-US" sz="1800" dirty="0"/>
              <a:t>().</a:t>
            </a:r>
            <a:r>
              <a:rPr lang="en-US" sz="1800" dirty="0" err="1">
                <a:solidFill>
                  <a:srgbClr val="FFC66D"/>
                </a:solidFill>
              </a:rPr>
              <a:t>UnixNano</a:t>
            </a:r>
            <a:r>
              <a:rPr lang="en-US" sz="1800" dirty="0"/>
              <a:t>())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b="1" dirty="0">
                <a:solidFill>
                  <a:srgbClr val="CC7832"/>
                </a:solidFill>
              </a:rPr>
              <a:t>go </a:t>
            </a:r>
            <a:r>
              <a:rPr lang="en-US" sz="1800" dirty="0" err="1"/>
              <a:t>http.</a:t>
            </a:r>
            <a:r>
              <a:rPr lang="en-US" sz="1800" dirty="0" err="1">
                <a:solidFill>
                  <a:srgbClr val="FFC66D"/>
                </a:solidFill>
              </a:rPr>
              <a:t>ListenAndServe</a:t>
            </a:r>
            <a:r>
              <a:rPr lang="en-US" sz="1800" dirty="0"/>
              <a:t>(</a:t>
            </a:r>
            <a:r>
              <a:rPr lang="en-US" sz="1800" dirty="0" err="1"/>
              <a:t>fmt.</a:t>
            </a:r>
            <a:r>
              <a:rPr lang="en-US" sz="1800" dirty="0" err="1">
                <a:solidFill>
                  <a:srgbClr val="FFC66D"/>
                </a:solidFill>
              </a:rPr>
              <a:t>Sprintf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A8759"/>
                </a:solidFill>
              </a:rPr>
              <a:t>":%d"</a:t>
            </a:r>
            <a:r>
              <a:rPr lang="en-US" sz="1800" dirty="0">
                <a:solidFill>
                  <a:srgbClr val="CC7832"/>
                </a:solidFill>
              </a:rPr>
              <a:t>, </a:t>
            </a:r>
            <a:r>
              <a:rPr lang="en-US" sz="1800" dirty="0">
                <a:solidFill>
                  <a:srgbClr val="6897BB"/>
                </a:solidFill>
              </a:rPr>
              <a:t>36661</a:t>
            </a:r>
            <a:r>
              <a:rPr lang="en-US" sz="1800" dirty="0"/>
              <a:t>+*index)</a:t>
            </a:r>
            <a:r>
              <a:rPr lang="en-US" sz="1800" dirty="0">
                <a:solidFill>
                  <a:srgbClr val="CC7832"/>
                </a:solidFill>
              </a:rPr>
              <a:t>, </a:t>
            </a:r>
            <a:r>
              <a:rPr lang="en-US" sz="1800" dirty="0"/>
              <a:t>nil)   </a:t>
            </a:r>
            <a:r>
              <a:rPr lang="en-US" sz="1800" dirty="0">
                <a:solidFill>
                  <a:srgbClr val="808080"/>
                </a:solidFill>
              </a:rPr>
              <a:t>// HTTP debugging</a:t>
            </a:r>
            <a:br>
              <a:rPr lang="en-US" sz="1800" dirty="0">
                <a:solidFill>
                  <a:srgbClr val="808080"/>
                </a:solidFill>
              </a:rPr>
            </a:br>
            <a:r>
              <a:rPr lang="en-US" sz="1800" dirty="0">
                <a:solidFill>
                  <a:srgbClr val="808080"/>
                </a:solidFill>
              </a:rPr>
              <a:t> </a:t>
            </a:r>
            <a:r>
              <a:rPr lang="en-US" sz="1800" dirty="0" smtClean="0">
                <a:solidFill>
                  <a:srgbClr val="808080"/>
                </a:solidFill>
              </a:rPr>
              <a:t>    </a:t>
            </a:r>
            <a:r>
              <a:rPr lang="en-US" sz="1800" dirty="0" err="1"/>
              <a:t>lis</a:t>
            </a:r>
            <a:r>
              <a:rPr lang="en-US" sz="1800" dirty="0">
                <a:solidFill>
                  <a:srgbClr val="CC7832"/>
                </a:solidFill>
              </a:rPr>
              <a:t>, </a:t>
            </a:r>
            <a:r>
              <a:rPr lang="en-US" sz="1800" dirty="0"/>
              <a:t>err := </a:t>
            </a:r>
            <a:r>
              <a:rPr lang="en-US" sz="1800" dirty="0" err="1"/>
              <a:t>net.</a:t>
            </a:r>
            <a:r>
              <a:rPr lang="en-US" sz="1800" dirty="0" err="1">
                <a:solidFill>
                  <a:srgbClr val="FFC66D"/>
                </a:solidFill>
              </a:rPr>
              <a:t>Listen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A8759"/>
                </a:solidFill>
              </a:rPr>
              <a:t>"</a:t>
            </a:r>
            <a:r>
              <a:rPr lang="en-US" sz="1800" dirty="0" err="1">
                <a:solidFill>
                  <a:srgbClr val="6A8759"/>
                </a:solidFill>
              </a:rPr>
              <a:t>tcp</a:t>
            </a:r>
            <a:r>
              <a:rPr lang="en-US" sz="1800" dirty="0">
                <a:solidFill>
                  <a:srgbClr val="6A8759"/>
                </a:solidFill>
              </a:rPr>
              <a:t>"</a:t>
            </a:r>
            <a:r>
              <a:rPr lang="en-US" sz="1800" dirty="0">
                <a:solidFill>
                  <a:srgbClr val="CC7832"/>
                </a:solidFill>
              </a:rPr>
              <a:t>, </a:t>
            </a:r>
            <a:r>
              <a:rPr lang="en-US" sz="1800" dirty="0" err="1"/>
              <a:t>fmt.</a:t>
            </a:r>
            <a:r>
              <a:rPr lang="en-US" sz="1800" dirty="0" err="1">
                <a:solidFill>
                  <a:srgbClr val="FFC66D"/>
                </a:solidFill>
              </a:rPr>
              <a:t>Sprintf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A8759"/>
                </a:solidFill>
              </a:rPr>
              <a:t>":%d"</a:t>
            </a:r>
            <a:r>
              <a:rPr lang="en-US" sz="1800" dirty="0">
                <a:solidFill>
                  <a:srgbClr val="CC7832"/>
                </a:solidFill>
              </a:rPr>
              <a:t>, </a:t>
            </a:r>
            <a:r>
              <a:rPr lang="en-US" sz="1800" dirty="0">
                <a:solidFill>
                  <a:srgbClr val="6897BB"/>
                </a:solidFill>
              </a:rPr>
              <a:t>36061</a:t>
            </a:r>
            <a:r>
              <a:rPr lang="en-US" sz="1800" dirty="0"/>
              <a:t>+*index)) </a:t>
            </a:r>
            <a:r>
              <a:rPr lang="en-US" sz="1800" dirty="0">
                <a:solidFill>
                  <a:srgbClr val="808080"/>
                </a:solidFill>
              </a:rPr>
              <a:t>// RPC </a:t>
            </a:r>
            <a:r>
              <a:rPr lang="en-US" sz="1800" dirty="0" smtClean="0">
                <a:solidFill>
                  <a:srgbClr val="808080"/>
                </a:solidFill>
              </a:rPr>
              <a:t>port</a:t>
            </a:r>
            <a:r>
              <a:rPr lang="en-US" sz="1800" dirty="0">
                <a:solidFill>
                  <a:srgbClr val="808080"/>
                </a:solidFill>
              </a:rPr>
              <a:t/>
            </a:r>
            <a:br>
              <a:rPr lang="en-US" sz="1800" dirty="0">
                <a:solidFill>
                  <a:srgbClr val="808080"/>
                </a:solidFill>
              </a:rPr>
            </a:br>
            <a:r>
              <a:rPr lang="en-US" sz="1800" dirty="0">
                <a:solidFill>
                  <a:srgbClr val="808080"/>
                </a:solidFill>
              </a:rPr>
              <a:t> </a:t>
            </a:r>
            <a:r>
              <a:rPr lang="en-US" sz="1800" dirty="0" smtClean="0">
                <a:solidFill>
                  <a:srgbClr val="808080"/>
                </a:solidFill>
              </a:rPr>
              <a:t>    </a:t>
            </a:r>
            <a:r>
              <a:rPr lang="en-US" sz="1800" b="1" dirty="0">
                <a:solidFill>
                  <a:srgbClr val="CC7832"/>
                </a:solidFill>
              </a:rPr>
              <a:t>if </a:t>
            </a:r>
            <a:r>
              <a:rPr lang="en-US" sz="1800" dirty="0"/>
              <a:t>err != nil {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  </a:t>
            </a:r>
            <a:r>
              <a:rPr lang="en-US" sz="1800" dirty="0" err="1"/>
              <a:t>log.</a:t>
            </a:r>
            <a:r>
              <a:rPr lang="en-US" sz="1800" dirty="0" err="1">
                <a:solidFill>
                  <a:srgbClr val="FFC66D"/>
                </a:solidFill>
              </a:rPr>
              <a:t>Fatalf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A8759"/>
                </a:solidFill>
              </a:rPr>
              <a:t>"failed to listen: %v"</a:t>
            </a:r>
            <a:r>
              <a:rPr lang="en-US" sz="1800" dirty="0">
                <a:solidFill>
                  <a:srgbClr val="CC7832"/>
                </a:solidFill>
              </a:rPr>
              <a:t>, </a:t>
            </a:r>
            <a:r>
              <a:rPr lang="en-US" sz="1800" dirty="0"/>
              <a:t>err)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dirty="0"/>
              <a:t>g := </a:t>
            </a:r>
            <a:r>
              <a:rPr lang="en-US" sz="1800" dirty="0" err="1"/>
              <a:t>grpc.</a:t>
            </a:r>
            <a:r>
              <a:rPr lang="en-US" sz="1800" dirty="0" err="1">
                <a:solidFill>
                  <a:srgbClr val="FFC66D"/>
                </a:solidFill>
              </a:rPr>
              <a:t>NewServer</a:t>
            </a:r>
            <a:r>
              <a:rPr lang="en-US" sz="1800" dirty="0"/>
              <a:t>()                   </a:t>
            </a:r>
            <a:r>
              <a:rPr lang="en-US" sz="1800" dirty="0">
                <a:solidFill>
                  <a:srgbClr val="808080"/>
                </a:solidFill>
              </a:rPr>
              <a:t/>
            </a:r>
            <a:br>
              <a:rPr lang="en-US" sz="1800" dirty="0">
                <a:solidFill>
                  <a:srgbClr val="808080"/>
                </a:solidFill>
              </a:rPr>
            </a:br>
            <a:r>
              <a:rPr lang="en-US" sz="1800" dirty="0">
                <a:solidFill>
                  <a:srgbClr val="808080"/>
                </a:solidFill>
              </a:rPr>
              <a:t> </a:t>
            </a:r>
            <a:r>
              <a:rPr lang="en-US" sz="1800" dirty="0" smtClean="0">
                <a:solidFill>
                  <a:srgbClr val="808080"/>
                </a:solidFill>
              </a:rPr>
              <a:t>    </a:t>
            </a:r>
            <a:r>
              <a:rPr lang="en-US" sz="1800" dirty="0" err="1"/>
              <a:t>pb.</a:t>
            </a:r>
            <a:r>
              <a:rPr lang="en-US" sz="1800" dirty="0" err="1">
                <a:solidFill>
                  <a:srgbClr val="FFC66D"/>
                </a:solidFill>
              </a:rPr>
              <a:t>RegisterSearchEngineServer</a:t>
            </a:r>
            <a:r>
              <a:rPr lang="en-US" sz="1800" dirty="0"/>
              <a:t>(g</a:t>
            </a:r>
            <a:r>
              <a:rPr lang="en-US" sz="1800" dirty="0">
                <a:solidFill>
                  <a:srgbClr val="CC7832"/>
                </a:solidFill>
              </a:rPr>
              <a:t>, </a:t>
            </a:r>
            <a:r>
              <a:rPr lang="en-US" sz="1800" dirty="0">
                <a:solidFill>
                  <a:srgbClr val="FFC66D"/>
                </a:solidFill>
              </a:rPr>
              <a:t>new</a:t>
            </a:r>
            <a:r>
              <a:rPr lang="en-US" sz="1800" dirty="0"/>
              <a:t>(server)) </a:t>
            </a:r>
            <a:r>
              <a:rPr lang="en-US" sz="1800" dirty="0">
                <a:solidFill>
                  <a:srgbClr val="808080"/>
                </a:solidFill>
              </a:rPr>
              <a:t/>
            </a:r>
            <a:br>
              <a:rPr lang="en-US" sz="1800" dirty="0">
                <a:solidFill>
                  <a:srgbClr val="808080"/>
                </a:solidFill>
              </a:rPr>
            </a:br>
            <a:r>
              <a:rPr lang="en-US" sz="1800" dirty="0">
                <a:solidFill>
                  <a:srgbClr val="808080"/>
                </a:solidFill>
              </a:rPr>
              <a:t> </a:t>
            </a:r>
            <a:r>
              <a:rPr lang="en-US" sz="1800" dirty="0" smtClean="0">
                <a:solidFill>
                  <a:srgbClr val="808080"/>
                </a:solidFill>
              </a:rPr>
              <a:t>    </a:t>
            </a:r>
            <a:r>
              <a:rPr lang="en-US" sz="1800" dirty="0" err="1"/>
              <a:t>g.</a:t>
            </a:r>
            <a:r>
              <a:rPr lang="en-US" sz="1800" dirty="0" err="1">
                <a:solidFill>
                  <a:srgbClr val="FFC66D"/>
                </a:solidFill>
              </a:rPr>
              <a:t>Serve</a:t>
            </a:r>
            <a:r>
              <a:rPr lang="en-US" sz="1800" dirty="0"/>
              <a:t>(</a:t>
            </a:r>
            <a:r>
              <a:rPr lang="en-US" sz="1800" dirty="0" err="1"/>
              <a:t>lis</a:t>
            </a:r>
            <a:r>
              <a:rPr lang="en-US" sz="1800" dirty="0"/>
              <a:t>)                            </a:t>
            </a:r>
            <a:r>
              <a:rPr lang="en-US" sz="1800" dirty="0">
                <a:solidFill>
                  <a:srgbClr val="808080"/>
                </a:solidFill>
              </a:rPr>
              <a:t/>
            </a:r>
            <a:br>
              <a:rPr lang="en-US" sz="1800" dirty="0">
                <a:solidFill>
                  <a:srgbClr val="808080"/>
                </a:solidFill>
              </a:rPr>
            </a:br>
            <a:r>
              <a:rPr lang="en-US" sz="1800" dirty="0"/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6279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5621" y="404664"/>
            <a:ext cx="9144001" cy="7718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Source code </a:t>
            </a:r>
            <a:r>
              <a:rPr lang="mr-IN" dirty="0" smtClean="0"/>
              <a:t>–</a:t>
            </a:r>
            <a:r>
              <a:rPr lang="en-US" dirty="0" smtClean="0"/>
              <a:t> Go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05621" y="1412776"/>
            <a:ext cx="9134391" cy="50405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808080"/>
                </a:solidFill>
              </a:rPr>
              <a:t>// Search sleeps for a random interval then returns a </a:t>
            </a:r>
            <a:r>
              <a:rPr lang="en-US" sz="1800" dirty="0" smtClean="0">
                <a:solidFill>
                  <a:srgbClr val="808080"/>
                </a:solidFill>
              </a:rPr>
              <a:t>string</a:t>
            </a:r>
            <a:r>
              <a:rPr lang="en-US" sz="1800" dirty="0">
                <a:solidFill>
                  <a:srgbClr val="808080"/>
                </a:solidFill>
              </a:rPr>
              <a:t/>
            </a:r>
            <a:br>
              <a:rPr lang="en-US" sz="1800" dirty="0">
                <a:solidFill>
                  <a:srgbClr val="808080"/>
                </a:solidFill>
              </a:rPr>
            </a:br>
            <a:r>
              <a:rPr lang="en-US" sz="1800" b="1" dirty="0" err="1">
                <a:solidFill>
                  <a:srgbClr val="CC7832"/>
                </a:solidFill>
              </a:rPr>
              <a:t>func</a:t>
            </a:r>
            <a:r>
              <a:rPr lang="en-US" sz="1800" b="1" dirty="0">
                <a:solidFill>
                  <a:srgbClr val="CC7832"/>
                </a:solidFill>
              </a:rPr>
              <a:t> </a:t>
            </a:r>
            <a:r>
              <a:rPr lang="en-US" sz="1800" dirty="0"/>
              <a:t>(s *</a:t>
            </a:r>
            <a:r>
              <a:rPr lang="en-US" sz="1800" dirty="0">
                <a:solidFill>
                  <a:srgbClr val="769AA5"/>
                </a:solidFill>
              </a:rPr>
              <a:t>server</a:t>
            </a:r>
            <a:r>
              <a:rPr lang="en-US" sz="1800" dirty="0"/>
              <a:t>) </a:t>
            </a:r>
            <a:r>
              <a:rPr lang="en-US" sz="1800" dirty="0">
                <a:solidFill>
                  <a:srgbClr val="FFC66D"/>
                </a:solidFill>
              </a:rPr>
              <a:t>Search</a:t>
            </a:r>
            <a:r>
              <a:rPr lang="en-US" sz="1800" dirty="0"/>
              <a:t>(</a:t>
            </a:r>
            <a:r>
              <a:rPr lang="en-US" sz="1800" dirty="0" err="1"/>
              <a:t>ctx</a:t>
            </a:r>
            <a:r>
              <a:rPr lang="en-US" sz="1800" dirty="0"/>
              <a:t> </a:t>
            </a:r>
            <a:r>
              <a:rPr lang="en-US" sz="1800" dirty="0" err="1"/>
              <a:t>context.Context</a:t>
            </a:r>
            <a:r>
              <a:rPr lang="en-US" sz="1800" dirty="0">
                <a:solidFill>
                  <a:srgbClr val="CC7832"/>
                </a:solidFill>
              </a:rPr>
              <a:t>, </a:t>
            </a:r>
            <a:r>
              <a:rPr lang="en-US" sz="1800" dirty="0" err="1"/>
              <a:t>req</a:t>
            </a:r>
            <a:r>
              <a:rPr lang="en-US" sz="1800" dirty="0"/>
              <a:t> *</a:t>
            </a:r>
            <a:r>
              <a:rPr lang="en-US" sz="1800" dirty="0" err="1"/>
              <a:t>pb.Request</a:t>
            </a:r>
            <a:r>
              <a:rPr lang="en-US" sz="1800" dirty="0"/>
              <a:t>) (*</a:t>
            </a:r>
            <a:r>
              <a:rPr lang="en-US" sz="1800" dirty="0" err="1"/>
              <a:t>pb.Result</a:t>
            </a:r>
            <a:r>
              <a:rPr lang="en-US" sz="1800" dirty="0">
                <a:solidFill>
                  <a:srgbClr val="CC7832"/>
                </a:solidFill>
              </a:rPr>
              <a:t>, </a:t>
            </a:r>
            <a:r>
              <a:rPr lang="en-US" sz="1800" dirty="0">
                <a:solidFill>
                  <a:srgbClr val="769AA5"/>
                </a:solidFill>
              </a:rPr>
              <a:t>error</a:t>
            </a:r>
            <a:r>
              <a:rPr lang="en-US" sz="1800" dirty="0"/>
              <a:t>) </a:t>
            </a:r>
            <a:r>
              <a:rPr lang="en-US" sz="1800" dirty="0" smtClean="0"/>
              <a:t>{</a:t>
            </a:r>
            <a:r>
              <a:rPr lang="en-US" sz="1800" dirty="0">
                <a:solidFill>
                  <a:srgbClr val="808080"/>
                </a:solidFill>
              </a:rPr>
              <a:t/>
            </a:r>
            <a:br>
              <a:rPr lang="en-US" sz="1800" dirty="0">
                <a:solidFill>
                  <a:srgbClr val="808080"/>
                </a:solidFill>
              </a:rPr>
            </a:br>
            <a:r>
              <a:rPr lang="en-US" sz="1800" dirty="0">
                <a:solidFill>
                  <a:srgbClr val="808080"/>
                </a:solidFill>
              </a:rPr>
              <a:t> </a:t>
            </a:r>
            <a:r>
              <a:rPr lang="en-US" sz="1800" dirty="0" smtClean="0">
                <a:solidFill>
                  <a:srgbClr val="808080"/>
                </a:solidFill>
              </a:rPr>
              <a:t>    </a:t>
            </a:r>
            <a:r>
              <a:rPr lang="en-US" sz="1800" dirty="0"/>
              <a:t>d := </a:t>
            </a:r>
            <a:r>
              <a:rPr lang="en-US" sz="1800" dirty="0" err="1">
                <a:solidFill>
                  <a:srgbClr val="FFC66D"/>
                </a:solidFill>
              </a:rPr>
              <a:t>randomDuration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897BB"/>
                </a:solidFill>
              </a:rPr>
              <a:t>100 </a:t>
            </a:r>
            <a:r>
              <a:rPr lang="en-US" sz="1800" dirty="0"/>
              <a:t>* </a:t>
            </a:r>
            <a:r>
              <a:rPr lang="en-US" sz="1800" dirty="0" err="1"/>
              <a:t>time.</a:t>
            </a:r>
            <a:r>
              <a:rPr lang="en-US" sz="1800" i="1" dirty="0" err="1">
                <a:solidFill>
                  <a:srgbClr val="9876AA"/>
                </a:solidFill>
              </a:rPr>
              <a:t>Millisecond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dirty="0" err="1">
                <a:solidFill>
                  <a:srgbClr val="FFC66D"/>
                </a:solidFill>
              </a:rPr>
              <a:t>logSleep</a:t>
            </a:r>
            <a:r>
              <a:rPr lang="en-US" sz="1800" dirty="0"/>
              <a:t>(</a:t>
            </a:r>
            <a:r>
              <a:rPr lang="en-US" sz="1800" dirty="0" err="1"/>
              <a:t>ctx</a:t>
            </a:r>
            <a:r>
              <a:rPr lang="en-US" sz="1800" dirty="0">
                <a:solidFill>
                  <a:srgbClr val="CC7832"/>
                </a:solidFill>
              </a:rPr>
              <a:t>, </a:t>
            </a:r>
            <a:r>
              <a:rPr lang="en-US" sz="1800" dirty="0"/>
              <a:t>d) </a:t>
            </a:r>
            <a:r>
              <a:rPr lang="en-US" sz="1800" dirty="0">
                <a:solidFill>
                  <a:srgbClr val="808080"/>
                </a:solidFill>
              </a:rPr>
              <a:t/>
            </a:r>
            <a:br>
              <a:rPr lang="en-US" sz="1800" dirty="0">
                <a:solidFill>
                  <a:srgbClr val="808080"/>
                </a:solidFill>
              </a:rPr>
            </a:br>
            <a:r>
              <a:rPr lang="en-US" sz="1800" dirty="0">
                <a:solidFill>
                  <a:srgbClr val="808080"/>
                </a:solidFill>
              </a:rPr>
              <a:t> </a:t>
            </a:r>
            <a:r>
              <a:rPr lang="en-US" sz="1800" dirty="0" smtClean="0">
                <a:solidFill>
                  <a:srgbClr val="808080"/>
                </a:solidFill>
              </a:rPr>
              <a:t>    </a:t>
            </a:r>
            <a:r>
              <a:rPr lang="en-US" sz="1800" b="1" dirty="0">
                <a:solidFill>
                  <a:srgbClr val="CC7832"/>
                </a:solidFill>
              </a:rPr>
              <a:t>select </a:t>
            </a: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b="1" dirty="0">
                <a:solidFill>
                  <a:srgbClr val="CC7832"/>
                </a:solidFill>
              </a:rPr>
              <a:t>case </a:t>
            </a:r>
            <a:r>
              <a:rPr lang="en-US" sz="1800" dirty="0"/>
              <a:t>&lt;-</a:t>
            </a:r>
            <a:r>
              <a:rPr lang="en-US" sz="1800" dirty="0" err="1"/>
              <a:t>time.</a:t>
            </a:r>
            <a:r>
              <a:rPr lang="en-US" sz="1800" dirty="0" err="1">
                <a:solidFill>
                  <a:srgbClr val="FFC66D"/>
                </a:solidFill>
              </a:rPr>
              <a:t>After</a:t>
            </a:r>
            <a:r>
              <a:rPr lang="en-US" sz="1800" dirty="0"/>
              <a:t>(d):</a:t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dirty="0" smtClean="0"/>
              <a:t>       </a:t>
            </a:r>
            <a:r>
              <a:rPr lang="en-US" sz="1800" b="1" dirty="0">
                <a:solidFill>
                  <a:srgbClr val="CC7832"/>
                </a:solidFill>
              </a:rPr>
              <a:t>return </a:t>
            </a:r>
            <a:r>
              <a:rPr lang="en-US" sz="1800" dirty="0"/>
              <a:t>&amp;</a:t>
            </a:r>
            <a:r>
              <a:rPr lang="en-US" sz="1800" dirty="0" err="1"/>
              <a:t>pb.Result</a:t>
            </a:r>
            <a:r>
              <a:rPr lang="en-US" sz="1800" dirty="0"/>
              <a:t>{ </a:t>
            </a:r>
            <a:r>
              <a:rPr lang="en-US" sz="1800" dirty="0">
                <a:solidFill>
                  <a:srgbClr val="808080"/>
                </a:solidFill>
              </a:rPr>
              <a:t/>
            </a:r>
            <a:br>
              <a:rPr lang="en-US" sz="1800" dirty="0">
                <a:solidFill>
                  <a:srgbClr val="808080"/>
                </a:solidFill>
              </a:rPr>
            </a:br>
            <a:r>
              <a:rPr lang="en-US" sz="1800" dirty="0">
                <a:solidFill>
                  <a:srgbClr val="808080"/>
                </a:solidFill>
              </a:rPr>
              <a:t>    </a:t>
            </a:r>
            <a:r>
              <a:rPr lang="en-US" sz="1800" dirty="0" smtClean="0">
                <a:solidFill>
                  <a:srgbClr val="808080"/>
                </a:solidFill>
              </a:rPr>
              <a:t>         </a:t>
            </a:r>
            <a:r>
              <a:rPr lang="en-US" sz="1800" dirty="0"/>
              <a:t>Title: </a:t>
            </a:r>
            <a:r>
              <a:rPr lang="en-US" sz="1800" dirty="0" err="1"/>
              <a:t>fmt.</a:t>
            </a:r>
            <a:r>
              <a:rPr lang="en-US" sz="1800" dirty="0" err="1">
                <a:solidFill>
                  <a:srgbClr val="FFC66D"/>
                </a:solidFill>
              </a:rPr>
              <a:t>Sprintf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A8759"/>
                </a:solidFill>
              </a:rPr>
              <a:t>"result for [%s] from backend %d"</a:t>
            </a:r>
            <a:r>
              <a:rPr lang="en-US" sz="1800" dirty="0">
                <a:solidFill>
                  <a:srgbClr val="CC7832"/>
                </a:solidFill>
              </a:rPr>
              <a:t>, </a:t>
            </a:r>
            <a:r>
              <a:rPr lang="en-US" sz="1800" dirty="0" err="1"/>
              <a:t>req.Query</a:t>
            </a:r>
            <a:r>
              <a:rPr lang="en-US" sz="1800" dirty="0">
                <a:solidFill>
                  <a:srgbClr val="CC7832"/>
                </a:solidFill>
              </a:rPr>
              <a:t>, </a:t>
            </a:r>
            <a:r>
              <a:rPr lang="en-US" sz="1800" dirty="0"/>
              <a:t>*index</a:t>
            </a:r>
            <a:r>
              <a:rPr lang="en-US" sz="1800" dirty="0" smtClean="0"/>
              <a:t>)</a:t>
            </a:r>
            <a:r>
              <a:rPr lang="en-US" sz="1800" dirty="0" smtClean="0">
                <a:solidFill>
                  <a:srgbClr val="CC7832"/>
                </a:solidFill>
              </a:rPr>
              <a:t>,</a:t>
            </a:r>
            <a:r>
              <a:rPr lang="en-US" sz="1800" dirty="0">
                <a:solidFill>
                  <a:srgbClr val="808080"/>
                </a:solidFill>
              </a:rPr>
              <a:t/>
            </a:r>
            <a:br>
              <a:rPr lang="en-US" sz="1800" dirty="0">
                <a:solidFill>
                  <a:srgbClr val="808080"/>
                </a:solidFill>
              </a:rPr>
            </a:br>
            <a:r>
              <a:rPr lang="en-US" sz="1800" dirty="0">
                <a:solidFill>
                  <a:srgbClr val="808080"/>
                </a:solidFill>
              </a:rPr>
              <a:t>    </a:t>
            </a:r>
            <a:r>
              <a:rPr lang="en-US" sz="1800" dirty="0" smtClean="0">
                <a:solidFill>
                  <a:srgbClr val="808080"/>
                </a:solidFill>
              </a:rPr>
              <a:t>     </a:t>
            </a:r>
            <a:r>
              <a:rPr lang="en-US" sz="1800" dirty="0"/>
              <a:t>}</a:t>
            </a:r>
            <a:r>
              <a:rPr lang="en-US" sz="1800" dirty="0">
                <a:solidFill>
                  <a:srgbClr val="CC7832"/>
                </a:solidFill>
              </a:rPr>
              <a:t>, </a:t>
            </a:r>
            <a:r>
              <a:rPr lang="en-US" sz="1800" dirty="0"/>
              <a:t>nil </a:t>
            </a:r>
            <a:r>
              <a:rPr lang="en-US" sz="1800" dirty="0">
                <a:solidFill>
                  <a:srgbClr val="808080"/>
                </a:solidFill>
              </a:rPr>
              <a:t/>
            </a:r>
            <a:br>
              <a:rPr lang="en-US" sz="1800" dirty="0">
                <a:solidFill>
                  <a:srgbClr val="808080"/>
                </a:solidFill>
              </a:rPr>
            </a:br>
            <a:r>
              <a:rPr lang="en-US" sz="1800" dirty="0">
                <a:solidFill>
                  <a:srgbClr val="808080"/>
                </a:solidFill>
              </a:rPr>
              <a:t>  </a:t>
            </a:r>
            <a:r>
              <a:rPr lang="en-US" sz="1800" dirty="0" smtClean="0">
                <a:solidFill>
                  <a:srgbClr val="808080"/>
                </a:solidFill>
              </a:rPr>
              <a:t>   </a:t>
            </a:r>
            <a:r>
              <a:rPr lang="en-US" sz="1800" b="1" dirty="0">
                <a:solidFill>
                  <a:srgbClr val="CC7832"/>
                </a:solidFill>
              </a:rPr>
              <a:t>case </a:t>
            </a:r>
            <a:r>
              <a:rPr lang="en-US" sz="1800" dirty="0"/>
              <a:t>&lt;-</a:t>
            </a:r>
            <a:r>
              <a:rPr lang="en-US" sz="1800" dirty="0" err="1"/>
              <a:t>ctx.</a:t>
            </a:r>
            <a:r>
              <a:rPr lang="en-US" sz="1800" dirty="0" err="1">
                <a:solidFill>
                  <a:srgbClr val="FFC66D"/>
                </a:solidFill>
              </a:rPr>
              <a:t>Done</a:t>
            </a:r>
            <a:r>
              <a:rPr lang="en-US" sz="1800" dirty="0"/>
              <a:t>():</a:t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dirty="0" smtClean="0"/>
              <a:t>      </a:t>
            </a:r>
            <a:r>
              <a:rPr lang="en-US" sz="1800" b="1" dirty="0">
                <a:solidFill>
                  <a:srgbClr val="CC7832"/>
                </a:solidFill>
              </a:rPr>
              <a:t>return </a:t>
            </a:r>
            <a:r>
              <a:rPr lang="en-US" sz="1800" dirty="0"/>
              <a:t>nil</a:t>
            </a:r>
            <a:r>
              <a:rPr lang="en-US" sz="1800" dirty="0">
                <a:solidFill>
                  <a:srgbClr val="CC7832"/>
                </a:solidFill>
              </a:rPr>
              <a:t>, </a:t>
            </a:r>
            <a:r>
              <a:rPr lang="en-US" sz="1800" dirty="0" err="1"/>
              <a:t>ctx.</a:t>
            </a:r>
            <a:r>
              <a:rPr lang="en-US" sz="1800" dirty="0" err="1">
                <a:solidFill>
                  <a:srgbClr val="FFC66D"/>
                </a:solidFill>
              </a:rPr>
              <a:t>Err</a:t>
            </a:r>
            <a:r>
              <a:rPr lang="en-US" sz="1800" dirty="0"/>
              <a:t>()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/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1047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5621" y="404664"/>
            <a:ext cx="9144001" cy="7718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Source code - frontend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72" y="1628800"/>
            <a:ext cx="10761497" cy="3832280"/>
          </a:xfrm>
        </p:spPr>
      </p:pic>
    </p:spTree>
    <p:extLst>
      <p:ext uri="{BB962C8B-B14F-4D97-AF65-F5344CB8AC3E}">
        <p14:creationId xmlns:p14="http://schemas.microsoft.com/office/powerpoint/2010/main" val="127513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5621" y="404664"/>
            <a:ext cx="9144001" cy="7718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Source code </a:t>
            </a:r>
            <a:r>
              <a:rPr lang="mr-IN" dirty="0" smtClean="0"/>
              <a:t>–</a:t>
            </a:r>
            <a:r>
              <a:rPr lang="en-US" dirty="0" smtClean="0"/>
              <a:t> Go frontend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17218" y="1340768"/>
            <a:ext cx="9134391" cy="50405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solidFill>
                  <a:srgbClr val="808080"/>
                </a:solidFill>
              </a:rPr>
              <a:t>// Search issues Search RPCs in parallel to the </a:t>
            </a:r>
            <a:r>
              <a:rPr lang="en-US" sz="1600" dirty="0" err="1">
                <a:solidFill>
                  <a:srgbClr val="808080"/>
                </a:solidFill>
              </a:rPr>
              <a:t>backends</a:t>
            </a:r>
            <a:r>
              <a:rPr lang="en-US" sz="1600" dirty="0">
                <a:solidFill>
                  <a:srgbClr val="808080"/>
                </a:solidFill>
              </a:rPr>
              <a:t> and </a:t>
            </a:r>
            <a:r>
              <a:rPr lang="en-US" sz="1600" dirty="0" smtClean="0">
                <a:solidFill>
                  <a:srgbClr val="808080"/>
                </a:solidFill>
              </a:rPr>
              <a:t>returns first </a:t>
            </a:r>
            <a:r>
              <a:rPr lang="en-US" sz="1600" dirty="0">
                <a:solidFill>
                  <a:srgbClr val="808080"/>
                </a:solidFill>
              </a:rPr>
              <a:t>result.</a:t>
            </a:r>
            <a:br>
              <a:rPr lang="en-US" sz="1600" dirty="0">
                <a:solidFill>
                  <a:srgbClr val="808080"/>
                </a:solidFill>
              </a:rPr>
            </a:br>
            <a:r>
              <a:rPr lang="en-US" sz="1600" b="1" dirty="0" err="1">
                <a:solidFill>
                  <a:srgbClr val="CC7832"/>
                </a:solidFill>
              </a:rPr>
              <a:t>func</a:t>
            </a:r>
            <a:r>
              <a:rPr lang="en-US" sz="1600" b="1" dirty="0">
                <a:solidFill>
                  <a:srgbClr val="CC7832"/>
                </a:solidFill>
              </a:rPr>
              <a:t> </a:t>
            </a:r>
            <a:r>
              <a:rPr lang="en-US" sz="1600" dirty="0"/>
              <a:t>(s *</a:t>
            </a:r>
            <a:r>
              <a:rPr lang="en-US" sz="1600" dirty="0">
                <a:solidFill>
                  <a:srgbClr val="769AA5"/>
                </a:solidFill>
              </a:rPr>
              <a:t>server</a:t>
            </a:r>
            <a:r>
              <a:rPr lang="en-US" sz="1600" dirty="0"/>
              <a:t>) </a:t>
            </a:r>
            <a:r>
              <a:rPr lang="en-US" sz="1600" dirty="0">
                <a:solidFill>
                  <a:srgbClr val="FFC66D"/>
                </a:solidFill>
              </a:rPr>
              <a:t>Search</a:t>
            </a:r>
            <a:r>
              <a:rPr lang="en-US" sz="1600" dirty="0"/>
              <a:t>(</a:t>
            </a:r>
            <a:r>
              <a:rPr lang="en-US" sz="1600" dirty="0" err="1"/>
              <a:t>ctx</a:t>
            </a:r>
            <a:r>
              <a:rPr lang="en-US" sz="1600" dirty="0"/>
              <a:t> </a:t>
            </a:r>
            <a:r>
              <a:rPr lang="en-US" sz="1600" dirty="0" err="1"/>
              <a:t>context.Context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 err="1"/>
              <a:t>req</a:t>
            </a:r>
            <a:r>
              <a:rPr lang="en-US" sz="1600" dirty="0"/>
              <a:t> *</a:t>
            </a:r>
            <a:r>
              <a:rPr lang="en-US" sz="1600" dirty="0" err="1"/>
              <a:t>pb.Request</a:t>
            </a:r>
            <a:r>
              <a:rPr lang="en-US" sz="1600" dirty="0"/>
              <a:t>) (*</a:t>
            </a:r>
            <a:r>
              <a:rPr lang="en-US" sz="1600" dirty="0" err="1"/>
              <a:t>pb.Result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>
                <a:solidFill>
                  <a:srgbClr val="769AA5"/>
                </a:solidFill>
              </a:rPr>
              <a:t>error</a:t>
            </a:r>
            <a:r>
              <a:rPr lang="en-US" sz="1600" dirty="0"/>
              <a:t>) { </a:t>
            </a:r>
            <a:r>
              <a:rPr lang="en-US" sz="1600" dirty="0">
                <a:solidFill>
                  <a:srgbClr val="808080"/>
                </a:solidFill>
              </a:rPr>
              <a:t/>
            </a:r>
            <a:br>
              <a:rPr lang="en-US" sz="1600" dirty="0">
                <a:solidFill>
                  <a:srgbClr val="808080"/>
                </a:solidFill>
              </a:rPr>
            </a:br>
            <a:r>
              <a:rPr lang="en-US" sz="1600" dirty="0">
                <a:solidFill>
                  <a:srgbClr val="808080"/>
                </a:solidFill>
              </a:rPr>
              <a:t>   </a:t>
            </a:r>
            <a:r>
              <a:rPr lang="en-US" sz="1600" dirty="0"/>
              <a:t>c := </a:t>
            </a:r>
            <a:r>
              <a:rPr lang="en-US" sz="1600" dirty="0">
                <a:solidFill>
                  <a:srgbClr val="FFC66D"/>
                </a:solidFill>
              </a:rPr>
              <a:t>make</a:t>
            </a:r>
            <a:r>
              <a:rPr lang="en-US" sz="1600" dirty="0"/>
              <a:t>(</a:t>
            </a:r>
            <a:r>
              <a:rPr lang="en-US" sz="1600" b="1" dirty="0" err="1">
                <a:solidFill>
                  <a:srgbClr val="CC7832"/>
                </a:solidFill>
              </a:rPr>
              <a:t>chan</a:t>
            </a:r>
            <a:r>
              <a:rPr lang="en-US" sz="1600" b="1" dirty="0">
                <a:solidFill>
                  <a:srgbClr val="CC7832"/>
                </a:solidFill>
              </a:rPr>
              <a:t> </a:t>
            </a:r>
            <a:r>
              <a:rPr lang="en-US" sz="1600" dirty="0"/>
              <a:t>result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 err="1">
                <a:solidFill>
                  <a:srgbClr val="FFC66D"/>
                </a:solidFill>
              </a:rPr>
              <a:t>len</a:t>
            </a:r>
            <a:r>
              <a:rPr lang="en-US" sz="1600" dirty="0"/>
              <a:t>(</a:t>
            </a:r>
            <a:r>
              <a:rPr lang="en-US" sz="1600" dirty="0" err="1"/>
              <a:t>s.backends</a:t>
            </a:r>
            <a:r>
              <a:rPr lang="en-US" sz="1600" dirty="0"/>
              <a:t>))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b="1" dirty="0">
                <a:solidFill>
                  <a:srgbClr val="CC7832"/>
                </a:solidFill>
              </a:rPr>
              <a:t>for </a:t>
            </a:r>
            <a:r>
              <a:rPr lang="en-US" sz="1600" dirty="0"/>
              <a:t>_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/>
              <a:t>b := </a:t>
            </a:r>
            <a:r>
              <a:rPr lang="en-US" sz="1600" b="1" dirty="0">
                <a:solidFill>
                  <a:srgbClr val="CC7832"/>
                </a:solidFill>
              </a:rPr>
              <a:t>range </a:t>
            </a:r>
            <a:r>
              <a:rPr lang="en-US" sz="1600" dirty="0" err="1"/>
              <a:t>s.backends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b="1" dirty="0">
                <a:solidFill>
                  <a:srgbClr val="CC7832"/>
                </a:solidFill>
              </a:rPr>
              <a:t>go </a:t>
            </a:r>
            <a:r>
              <a:rPr lang="en-US" sz="1600" b="1" dirty="0" err="1">
                <a:solidFill>
                  <a:srgbClr val="CC7832"/>
                </a:solidFill>
              </a:rPr>
              <a:t>func</a:t>
            </a:r>
            <a:r>
              <a:rPr lang="en-US" sz="1600" dirty="0"/>
              <a:t>(backend </a:t>
            </a:r>
            <a:r>
              <a:rPr lang="en-US" sz="1600" dirty="0" err="1"/>
              <a:t>pb.SearchEngineClient</a:t>
            </a:r>
            <a:r>
              <a:rPr lang="en-US" sz="1600" dirty="0"/>
              <a:t>) { </a:t>
            </a:r>
            <a:r>
              <a:rPr lang="en-US" sz="1600" dirty="0">
                <a:solidFill>
                  <a:srgbClr val="808080"/>
                </a:solidFill>
              </a:rPr>
              <a:t/>
            </a:r>
            <a:br>
              <a:rPr lang="en-US" sz="1600" dirty="0">
                <a:solidFill>
                  <a:srgbClr val="808080"/>
                </a:solidFill>
              </a:rPr>
            </a:br>
            <a:r>
              <a:rPr lang="en-US" sz="1600" dirty="0">
                <a:solidFill>
                  <a:srgbClr val="808080"/>
                </a:solidFill>
              </a:rPr>
              <a:t>         </a:t>
            </a:r>
            <a:r>
              <a:rPr lang="en-US" sz="1600" dirty="0"/>
              <a:t>res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/>
              <a:t>err := </a:t>
            </a:r>
            <a:r>
              <a:rPr lang="en-US" sz="1600" dirty="0" err="1"/>
              <a:t>backend.</a:t>
            </a:r>
            <a:r>
              <a:rPr lang="en-US" sz="1600" dirty="0" err="1">
                <a:solidFill>
                  <a:srgbClr val="FFC66D"/>
                </a:solidFill>
              </a:rPr>
              <a:t>Search</a:t>
            </a:r>
            <a:r>
              <a:rPr lang="en-US" sz="1600" dirty="0"/>
              <a:t>(</a:t>
            </a:r>
            <a:r>
              <a:rPr lang="en-US" sz="1600" dirty="0" err="1"/>
              <a:t>ctx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 err="1"/>
              <a:t>req</a:t>
            </a:r>
            <a:r>
              <a:rPr lang="en-US" sz="1600" dirty="0"/>
              <a:t>) </a:t>
            </a:r>
            <a:r>
              <a:rPr lang="en-US" sz="1600" dirty="0">
                <a:solidFill>
                  <a:srgbClr val="808080"/>
                </a:solidFill>
              </a:rPr>
              <a:t/>
            </a:r>
            <a:br>
              <a:rPr lang="en-US" sz="1600" dirty="0">
                <a:solidFill>
                  <a:srgbClr val="808080"/>
                </a:solidFill>
              </a:rPr>
            </a:br>
            <a:r>
              <a:rPr lang="en-US" sz="1600" dirty="0">
                <a:solidFill>
                  <a:srgbClr val="808080"/>
                </a:solidFill>
              </a:rPr>
              <a:t>         </a:t>
            </a:r>
            <a:r>
              <a:rPr lang="en-US" sz="1600" dirty="0"/>
              <a:t>c &lt;- result{res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/>
              <a:t>err}                </a:t>
            </a:r>
            <a:r>
              <a:rPr lang="en-US" sz="1600" dirty="0">
                <a:solidFill>
                  <a:srgbClr val="808080"/>
                </a:solidFill>
              </a:rPr>
              <a:t/>
            </a:r>
            <a:br>
              <a:rPr lang="en-US" sz="1600" dirty="0">
                <a:solidFill>
                  <a:srgbClr val="808080"/>
                </a:solidFill>
              </a:rPr>
            </a:br>
            <a:r>
              <a:rPr lang="en-US" sz="1600" dirty="0">
                <a:solidFill>
                  <a:srgbClr val="808080"/>
                </a:solidFill>
              </a:rPr>
              <a:t>      </a:t>
            </a:r>
            <a:r>
              <a:rPr lang="en-US" sz="1600" dirty="0"/>
              <a:t>}(b) </a:t>
            </a:r>
            <a:r>
              <a:rPr lang="en-US" sz="1600" dirty="0">
                <a:solidFill>
                  <a:srgbClr val="808080"/>
                </a:solidFill>
              </a:rPr>
              <a:t/>
            </a:r>
            <a:br>
              <a:rPr lang="en-US" sz="1600" dirty="0">
                <a:solidFill>
                  <a:srgbClr val="808080"/>
                </a:solidFill>
              </a:rPr>
            </a:br>
            <a:r>
              <a:rPr lang="en-US" sz="1600" dirty="0">
                <a:solidFill>
                  <a:srgbClr val="808080"/>
                </a:solidFill>
              </a:rPr>
              <a:t>   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first := &lt;-c                </a:t>
            </a:r>
            <a:r>
              <a:rPr lang="en-US" sz="1600" dirty="0">
                <a:solidFill>
                  <a:srgbClr val="808080"/>
                </a:solidFill>
              </a:rPr>
              <a:t/>
            </a:r>
            <a:br>
              <a:rPr lang="en-US" sz="1600" dirty="0">
                <a:solidFill>
                  <a:srgbClr val="808080"/>
                </a:solidFill>
              </a:rPr>
            </a:br>
            <a:r>
              <a:rPr lang="en-US" sz="1600" dirty="0">
                <a:solidFill>
                  <a:srgbClr val="808080"/>
                </a:solidFill>
              </a:rPr>
              <a:t>   </a:t>
            </a:r>
            <a:r>
              <a:rPr lang="en-US" sz="1600" b="1" dirty="0">
                <a:solidFill>
                  <a:srgbClr val="CC7832"/>
                </a:solidFill>
              </a:rPr>
              <a:t>return </a:t>
            </a:r>
            <a:r>
              <a:rPr lang="en-US" sz="1600" dirty="0" err="1"/>
              <a:t>first.res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 err="1"/>
              <a:t>first.err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808080"/>
                </a:solidFill>
              </a:rPr>
              <a:t/>
            </a:r>
            <a:br>
              <a:rPr lang="en-US" sz="1600" dirty="0">
                <a:solidFill>
                  <a:srgbClr val="808080"/>
                </a:solidFill>
              </a:rPr>
            </a:br>
            <a:r>
              <a:rPr lang="en-US" sz="1600" dirty="0" smtClean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rgbClr val="CC7832"/>
                </a:solidFill>
              </a:rPr>
              <a:t>type </a:t>
            </a:r>
            <a:r>
              <a:rPr lang="en-US" sz="1600" dirty="0"/>
              <a:t>result </a:t>
            </a:r>
            <a:r>
              <a:rPr lang="en-US" sz="1600" b="1" dirty="0" err="1">
                <a:solidFill>
                  <a:srgbClr val="CC7832"/>
                </a:solidFill>
              </a:rPr>
              <a:t>struct</a:t>
            </a:r>
            <a:r>
              <a:rPr lang="en-US" sz="1600" b="1" dirty="0">
                <a:solidFill>
                  <a:srgbClr val="CC7832"/>
                </a:solidFill>
              </a:rPr>
              <a:t>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res *</a:t>
            </a:r>
            <a:r>
              <a:rPr lang="en-US" sz="1600" dirty="0" err="1"/>
              <a:t>pb.Result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err </a:t>
            </a:r>
            <a:r>
              <a:rPr lang="en-US" sz="1600" dirty="0">
                <a:solidFill>
                  <a:srgbClr val="769AA5"/>
                </a:solidFill>
              </a:rPr>
              <a:t>error</a:t>
            </a:r>
            <a:br>
              <a:rPr lang="en-US" sz="1600" dirty="0">
                <a:solidFill>
                  <a:srgbClr val="769AA5"/>
                </a:solidFill>
              </a:rPr>
            </a:br>
            <a:r>
              <a:rPr lang="en-US" sz="1600" dirty="0"/>
              <a:t>}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6423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5621" y="188640"/>
            <a:ext cx="9144001" cy="6480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Source code </a:t>
            </a:r>
            <a:r>
              <a:rPr lang="mr-IN" dirty="0" smtClean="0"/>
              <a:t>–</a:t>
            </a:r>
            <a:r>
              <a:rPr lang="en-US" dirty="0" smtClean="0"/>
              <a:t> Go frontend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22413" y="836712"/>
            <a:ext cx="9117599" cy="590465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600" b="1" dirty="0" err="1">
                <a:solidFill>
                  <a:srgbClr val="CC7832"/>
                </a:solidFill>
              </a:rPr>
              <a:t>func</a:t>
            </a:r>
            <a:r>
              <a:rPr lang="en-US" sz="1600" b="1" dirty="0">
                <a:solidFill>
                  <a:srgbClr val="CC7832"/>
                </a:solidFill>
              </a:rPr>
              <a:t> </a:t>
            </a:r>
            <a:r>
              <a:rPr lang="en-US" sz="1600" dirty="0">
                <a:solidFill>
                  <a:srgbClr val="FFC66D"/>
                </a:solidFill>
              </a:rPr>
              <a:t>main</a:t>
            </a:r>
            <a:r>
              <a:rPr lang="en-US" sz="1600" dirty="0"/>
              <a:t>() </a:t>
            </a:r>
            <a:r>
              <a:rPr lang="en-US" sz="1600" dirty="0" smtClean="0"/>
              <a:t>{</a:t>
            </a:r>
            <a:r>
              <a:rPr lang="en-US" sz="1600" i="1" dirty="0">
                <a:solidFill>
                  <a:srgbClr val="9876AA"/>
                </a:solidFill>
              </a:rPr>
              <a:t/>
            </a:r>
            <a:br>
              <a:rPr lang="en-US" sz="1600" i="1" dirty="0">
                <a:solidFill>
                  <a:srgbClr val="9876AA"/>
                </a:solidFill>
              </a:rPr>
            </a:br>
            <a:r>
              <a:rPr lang="en-US" sz="1600" i="1" dirty="0">
                <a:solidFill>
                  <a:srgbClr val="9876AA"/>
                </a:solidFill>
              </a:rPr>
              <a:t>   </a:t>
            </a:r>
            <a:r>
              <a:rPr lang="en-US" sz="1600" b="1" dirty="0">
                <a:solidFill>
                  <a:srgbClr val="CC7832"/>
                </a:solidFill>
              </a:rPr>
              <a:t>go </a:t>
            </a:r>
            <a:r>
              <a:rPr lang="en-US" sz="1600" dirty="0" err="1"/>
              <a:t>http.</a:t>
            </a:r>
            <a:r>
              <a:rPr lang="en-US" sz="1600" dirty="0" err="1">
                <a:solidFill>
                  <a:srgbClr val="FFC66D"/>
                </a:solidFill>
              </a:rPr>
              <a:t>ListenAndServe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6A8759"/>
                </a:solidFill>
              </a:rPr>
              <a:t>":36660"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/>
              <a:t>nil)   </a:t>
            </a:r>
            <a:r>
              <a:rPr lang="en-US" sz="1600" dirty="0">
                <a:solidFill>
                  <a:srgbClr val="808080"/>
                </a:solidFill>
              </a:rPr>
              <a:t>// HTTP debugging</a:t>
            </a:r>
            <a:br>
              <a:rPr lang="en-US" sz="1600" dirty="0">
                <a:solidFill>
                  <a:srgbClr val="808080"/>
                </a:solidFill>
              </a:rPr>
            </a:br>
            <a:r>
              <a:rPr lang="en-US" sz="1600" dirty="0">
                <a:solidFill>
                  <a:srgbClr val="808080"/>
                </a:solidFill>
              </a:rPr>
              <a:t>   </a:t>
            </a:r>
            <a:r>
              <a:rPr lang="en-US" sz="1600" dirty="0" err="1"/>
              <a:t>lis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/>
              <a:t>err := </a:t>
            </a:r>
            <a:r>
              <a:rPr lang="en-US" sz="1600" dirty="0" err="1"/>
              <a:t>net.</a:t>
            </a:r>
            <a:r>
              <a:rPr lang="en-US" sz="1600" dirty="0" err="1">
                <a:solidFill>
                  <a:srgbClr val="FFC66D"/>
                </a:solidFill>
              </a:rPr>
              <a:t>Listen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6A8759"/>
                </a:solidFill>
              </a:rPr>
              <a:t>"</a:t>
            </a:r>
            <a:r>
              <a:rPr lang="en-US" sz="1600" dirty="0" err="1">
                <a:solidFill>
                  <a:srgbClr val="6A8759"/>
                </a:solidFill>
              </a:rPr>
              <a:t>tcp</a:t>
            </a:r>
            <a:r>
              <a:rPr lang="en-US" sz="1600" dirty="0">
                <a:solidFill>
                  <a:srgbClr val="6A8759"/>
                </a:solidFill>
              </a:rPr>
              <a:t>"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>
                <a:solidFill>
                  <a:srgbClr val="6A8759"/>
                </a:solidFill>
              </a:rPr>
              <a:t>":36060"</a:t>
            </a:r>
            <a:r>
              <a:rPr lang="en-US" sz="1600" dirty="0"/>
              <a:t>) </a:t>
            </a:r>
            <a:r>
              <a:rPr lang="en-US" sz="1600" dirty="0">
                <a:solidFill>
                  <a:srgbClr val="808080"/>
                </a:solidFill>
              </a:rPr>
              <a:t>// RPC port</a:t>
            </a:r>
            <a:br>
              <a:rPr lang="en-US" sz="1600" dirty="0">
                <a:solidFill>
                  <a:srgbClr val="808080"/>
                </a:solidFill>
              </a:rPr>
            </a:br>
            <a:r>
              <a:rPr lang="en-US" sz="1600" dirty="0">
                <a:solidFill>
                  <a:srgbClr val="808080"/>
                </a:solidFill>
              </a:rPr>
              <a:t>   </a:t>
            </a:r>
            <a:r>
              <a:rPr lang="en-US" sz="1600" b="1" dirty="0">
                <a:solidFill>
                  <a:srgbClr val="CC7832"/>
                </a:solidFill>
              </a:rPr>
              <a:t>if </a:t>
            </a:r>
            <a:r>
              <a:rPr lang="en-US" sz="1600" dirty="0"/>
              <a:t>err != nil {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log.</a:t>
            </a:r>
            <a:r>
              <a:rPr lang="en-US" sz="1600" dirty="0" err="1">
                <a:solidFill>
                  <a:srgbClr val="FFC66D"/>
                </a:solidFill>
              </a:rPr>
              <a:t>Fatalf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6A8759"/>
                </a:solidFill>
              </a:rPr>
              <a:t>"failed to listen: %v"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/>
              <a:t>err)</a:t>
            </a:r>
            <a:br>
              <a:rPr lang="en-US" sz="1600" dirty="0"/>
            </a:br>
            <a:r>
              <a:rPr lang="en-US" sz="1600" dirty="0"/>
              <a:t>   }</a:t>
            </a:r>
            <a:br>
              <a:rPr lang="en-US" sz="1600" dirty="0"/>
            </a:br>
            <a:r>
              <a:rPr lang="en-US" sz="1600" dirty="0"/>
              <a:t>   s := </a:t>
            </a:r>
            <a:r>
              <a:rPr lang="en-US" sz="1600" dirty="0">
                <a:solidFill>
                  <a:srgbClr val="FFC66D"/>
                </a:solidFill>
              </a:rPr>
              <a:t>new</a:t>
            </a:r>
            <a:r>
              <a:rPr lang="en-US" sz="1600" dirty="0"/>
              <a:t>(server)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b="1" dirty="0">
                <a:solidFill>
                  <a:srgbClr val="CC7832"/>
                </a:solidFill>
              </a:rPr>
              <a:t>for </a:t>
            </a:r>
            <a:r>
              <a:rPr lang="en-US" sz="1600" dirty="0"/>
              <a:t>_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 err="1"/>
              <a:t>addr</a:t>
            </a:r>
            <a:r>
              <a:rPr lang="en-US" sz="1600" dirty="0"/>
              <a:t> := </a:t>
            </a:r>
            <a:r>
              <a:rPr lang="en-US" sz="1600" b="1" dirty="0">
                <a:solidFill>
                  <a:srgbClr val="CC7832"/>
                </a:solidFill>
              </a:rPr>
              <a:t>range </a:t>
            </a:r>
            <a:r>
              <a:rPr lang="en-US" sz="1600" dirty="0" err="1"/>
              <a:t>strings.</a:t>
            </a:r>
            <a:r>
              <a:rPr lang="en-US" sz="1600" dirty="0" err="1">
                <a:solidFill>
                  <a:srgbClr val="FFC66D"/>
                </a:solidFill>
              </a:rPr>
              <a:t>Split</a:t>
            </a:r>
            <a:r>
              <a:rPr lang="en-US" sz="1600" dirty="0"/>
              <a:t>(*</a:t>
            </a:r>
            <a:r>
              <a:rPr lang="en-US" sz="1600" dirty="0" err="1"/>
              <a:t>backends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>
                <a:solidFill>
                  <a:srgbClr val="6A8759"/>
                </a:solidFill>
              </a:rPr>
              <a:t>","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conn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/>
              <a:t>err := </a:t>
            </a:r>
            <a:r>
              <a:rPr lang="en-US" sz="1600" dirty="0" err="1"/>
              <a:t>grpc.</a:t>
            </a:r>
            <a:r>
              <a:rPr lang="en-US" sz="1600" dirty="0" err="1">
                <a:solidFill>
                  <a:srgbClr val="FFC66D"/>
                </a:solidFill>
              </a:rPr>
              <a:t>Dial</a:t>
            </a:r>
            <a:r>
              <a:rPr lang="en-US" sz="1600" dirty="0"/>
              <a:t>(</a:t>
            </a:r>
            <a:r>
              <a:rPr lang="en-US" sz="1600" dirty="0" err="1"/>
              <a:t>addr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 err="1"/>
              <a:t>grpc.</a:t>
            </a:r>
            <a:r>
              <a:rPr lang="en-US" sz="1600" dirty="0" err="1">
                <a:solidFill>
                  <a:srgbClr val="FFC66D"/>
                </a:solidFill>
              </a:rPr>
              <a:t>WithInsecure</a:t>
            </a:r>
            <a:r>
              <a:rPr lang="en-US" sz="1600" dirty="0"/>
              <a:t>())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b="1" dirty="0">
                <a:solidFill>
                  <a:srgbClr val="CC7832"/>
                </a:solidFill>
              </a:rPr>
              <a:t>if </a:t>
            </a:r>
            <a:r>
              <a:rPr lang="en-US" sz="1600" dirty="0"/>
              <a:t>err != nil {</a:t>
            </a:r>
            <a:br>
              <a:rPr lang="en-US" sz="1600" dirty="0"/>
            </a:br>
            <a:r>
              <a:rPr lang="en-US" sz="1600" dirty="0"/>
              <a:t>         </a:t>
            </a:r>
            <a:r>
              <a:rPr lang="en-US" sz="1600" dirty="0" err="1"/>
              <a:t>log.</a:t>
            </a:r>
            <a:r>
              <a:rPr lang="en-US" sz="1600" dirty="0" err="1">
                <a:solidFill>
                  <a:srgbClr val="FFC66D"/>
                </a:solidFill>
              </a:rPr>
              <a:t>Fatalf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6A8759"/>
                </a:solidFill>
              </a:rPr>
              <a:t>"fail to dial: %v"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/>
              <a:t>err)</a:t>
            </a:r>
            <a:br>
              <a:rPr lang="en-US" sz="1600" dirty="0"/>
            </a:br>
            <a:r>
              <a:rPr lang="en-US" sz="1600" dirty="0"/>
              <a:t>      }</a:t>
            </a:r>
            <a:br>
              <a:rPr lang="en-US" sz="1600" dirty="0"/>
            </a:br>
            <a:r>
              <a:rPr lang="en-US" sz="1600" dirty="0"/>
              <a:t>      client := </a:t>
            </a:r>
            <a:r>
              <a:rPr lang="en-US" sz="1600" dirty="0" err="1"/>
              <a:t>pb.</a:t>
            </a:r>
            <a:r>
              <a:rPr lang="en-US" sz="1600" dirty="0" err="1">
                <a:solidFill>
                  <a:srgbClr val="FFC66D"/>
                </a:solidFill>
              </a:rPr>
              <a:t>NewSearchEngineClient</a:t>
            </a:r>
            <a:r>
              <a:rPr lang="en-US" sz="1600" dirty="0"/>
              <a:t>(conn)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s.backends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FFC66D"/>
                </a:solidFill>
              </a:rPr>
              <a:t>append</a:t>
            </a:r>
            <a:r>
              <a:rPr lang="en-US" sz="1600" dirty="0"/>
              <a:t>(</a:t>
            </a:r>
            <a:r>
              <a:rPr lang="en-US" sz="1600" dirty="0" err="1"/>
              <a:t>s.backends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/>
              <a:t>client)</a:t>
            </a:r>
            <a:br>
              <a:rPr lang="en-US" sz="1600" dirty="0"/>
            </a:br>
            <a:r>
              <a:rPr lang="en-US" sz="1600" dirty="0"/>
              <a:t>   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g := </a:t>
            </a:r>
            <a:r>
              <a:rPr lang="en-US" sz="1600" dirty="0" err="1"/>
              <a:t>grpc.</a:t>
            </a:r>
            <a:r>
              <a:rPr lang="en-US" sz="1600" dirty="0" err="1">
                <a:solidFill>
                  <a:srgbClr val="FFC66D"/>
                </a:solidFill>
              </a:rPr>
              <a:t>NewServer</a:t>
            </a:r>
            <a:r>
              <a:rPr lang="en-US" sz="1600" dirty="0"/>
              <a:t>()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 err="1"/>
              <a:t>pb.</a:t>
            </a:r>
            <a:r>
              <a:rPr lang="en-US" sz="1600" dirty="0" err="1">
                <a:solidFill>
                  <a:srgbClr val="FFC66D"/>
                </a:solidFill>
              </a:rPr>
              <a:t>RegisterSearchEngineServer</a:t>
            </a:r>
            <a:r>
              <a:rPr lang="en-US" sz="1600" dirty="0"/>
              <a:t>(g</a:t>
            </a:r>
            <a:r>
              <a:rPr lang="en-US" sz="1600" dirty="0">
                <a:solidFill>
                  <a:srgbClr val="CC7832"/>
                </a:solidFill>
              </a:rPr>
              <a:t>, </a:t>
            </a:r>
            <a:r>
              <a:rPr lang="en-US" sz="1600" dirty="0"/>
              <a:t>s)</a:t>
            </a:r>
            <a:br>
              <a:rPr lang="en-US" sz="1600" dirty="0"/>
            </a:br>
            <a:r>
              <a:rPr lang="en-US" sz="1600" dirty="0" smtClean="0"/>
              <a:t>   </a:t>
            </a:r>
            <a:r>
              <a:rPr lang="en-US" sz="1600" dirty="0" err="1"/>
              <a:t>g.</a:t>
            </a:r>
            <a:r>
              <a:rPr lang="en-US" sz="1600" dirty="0" err="1">
                <a:solidFill>
                  <a:srgbClr val="FFC66D"/>
                </a:solidFill>
              </a:rPr>
              <a:t>Serve</a:t>
            </a:r>
            <a:r>
              <a:rPr lang="en-US" sz="1600" dirty="0"/>
              <a:t>(</a:t>
            </a:r>
            <a:r>
              <a:rPr lang="en-US" sz="1600" dirty="0" err="1"/>
              <a:t>lis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}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0132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better than a demo?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3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demo!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8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Demo </a:t>
            </a:r>
            <a:r>
              <a:rPr lang="mr-IN" dirty="0" smtClean="0"/>
              <a:t>–</a:t>
            </a:r>
            <a:r>
              <a:rPr lang="en-US" dirty="0" smtClean="0"/>
              <a:t> Streaming Search Engine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/>
              <a:t>Debugging active stream</a:t>
            </a:r>
          </a:p>
          <a:p>
            <a:r>
              <a:rPr lang="en-US" sz="2800" dirty="0"/>
              <a:t>Request cancelation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316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How many of you have heard of </a:t>
            </a:r>
            <a:r>
              <a:rPr lang="en-US" sz="3200" dirty="0" err="1" smtClean="0"/>
              <a:t>gRPC</a:t>
            </a:r>
            <a:r>
              <a:rPr lang="en-US" sz="3200" dirty="0" smtClean="0"/>
              <a:t>?</a:t>
            </a:r>
          </a:p>
          <a:p>
            <a:endParaRPr lang="en-US" sz="3200" dirty="0" smtClean="0"/>
          </a:p>
          <a:p>
            <a:r>
              <a:rPr lang="en-US" sz="3200" dirty="0" smtClean="0"/>
              <a:t>How many of you use </a:t>
            </a:r>
            <a:r>
              <a:rPr lang="en-US" sz="3200" dirty="0" err="1" smtClean="0"/>
              <a:t>microservices</a:t>
            </a:r>
            <a:r>
              <a:rPr lang="en-US" sz="3200" dirty="0" smtClean="0"/>
              <a:t>?</a:t>
            </a:r>
          </a:p>
          <a:p>
            <a:endParaRPr lang="en-US" sz="3200" dirty="0" smtClean="0"/>
          </a:p>
          <a:p>
            <a:r>
              <a:rPr lang="en-US" sz="3200" dirty="0"/>
              <a:t>How many of you </a:t>
            </a:r>
            <a:r>
              <a:rPr lang="en-US" sz="3200" dirty="0" smtClean="0"/>
              <a:t>use JSON to transfer your data between </a:t>
            </a:r>
            <a:r>
              <a:rPr lang="en-US" sz="3200" dirty="0" err="1" smtClean="0"/>
              <a:t>microservices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Streaming Search Engine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44" y="1988840"/>
            <a:ext cx="9896538" cy="3664911"/>
          </a:xfrm>
        </p:spPr>
      </p:pic>
    </p:spTree>
    <p:extLst>
      <p:ext uri="{BB962C8B-B14F-4D97-AF65-F5344CB8AC3E}">
        <p14:creationId xmlns:p14="http://schemas.microsoft.com/office/powerpoint/2010/main" val="11764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5621" y="404664"/>
            <a:ext cx="9144001" cy="7718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Protocol Buffers definition file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05621" y="1412776"/>
            <a:ext cx="9134391" cy="5040560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200" b="1" dirty="0" smtClean="0">
                <a:solidFill>
                  <a:srgbClr val="CC7832"/>
                </a:solidFill>
              </a:rPr>
              <a:t> syntax </a:t>
            </a:r>
            <a:r>
              <a:rPr lang="en-US" sz="1200" dirty="0" smtClean="0"/>
              <a:t>= </a:t>
            </a:r>
            <a:r>
              <a:rPr lang="en-US" sz="1200" dirty="0">
                <a:solidFill>
                  <a:srgbClr val="6A8759"/>
                </a:solidFill>
              </a:rPr>
              <a:t>"proto3"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CC7832"/>
                </a:solidFill>
              </a:rPr>
              <a:t> </a:t>
            </a:r>
            <a:r>
              <a:rPr lang="en-US" sz="1200" b="1" dirty="0" smtClean="0">
                <a:solidFill>
                  <a:srgbClr val="CC7832"/>
                </a:solidFill>
              </a:rPr>
              <a:t>option </a:t>
            </a:r>
            <a:r>
              <a:rPr lang="en-US" sz="1200" dirty="0" err="1" smtClean="0"/>
              <a:t>java_multiple_files</a:t>
            </a:r>
            <a:r>
              <a:rPr lang="en-US" sz="1200" dirty="0" smtClean="0"/>
              <a:t> </a:t>
            </a:r>
            <a:r>
              <a:rPr lang="en-US" sz="1200" dirty="0"/>
              <a:t>= true;</a:t>
            </a:r>
            <a:br>
              <a:rPr lang="en-US" sz="1200" dirty="0"/>
            </a:br>
            <a:r>
              <a:rPr lang="en-US" sz="1200" b="1" dirty="0">
                <a:solidFill>
                  <a:srgbClr val="CC7832"/>
                </a:solidFill>
              </a:rPr>
              <a:t> </a:t>
            </a:r>
            <a:r>
              <a:rPr lang="en-US" sz="1200" b="1" dirty="0" smtClean="0">
                <a:solidFill>
                  <a:srgbClr val="CC7832"/>
                </a:solidFill>
              </a:rPr>
              <a:t>option </a:t>
            </a:r>
            <a:r>
              <a:rPr lang="en-US" sz="1200" dirty="0" err="1" smtClean="0"/>
              <a:t>java_package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6A8759"/>
                </a:solidFill>
              </a:rPr>
              <a:t>"</a:t>
            </a:r>
            <a:r>
              <a:rPr lang="en-US" sz="1200" dirty="0" err="1">
                <a:solidFill>
                  <a:srgbClr val="6A8759"/>
                </a:solidFill>
              </a:rPr>
              <a:t>com.grpc.search</a:t>
            </a:r>
            <a:r>
              <a:rPr lang="en-US" sz="1200" dirty="0">
                <a:solidFill>
                  <a:srgbClr val="6A8759"/>
                </a:solidFill>
              </a:rPr>
              <a:t>"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CC7832"/>
                </a:solidFill>
              </a:rPr>
              <a:t> </a:t>
            </a:r>
            <a:r>
              <a:rPr lang="en-US" sz="1200" b="1" dirty="0" smtClean="0">
                <a:solidFill>
                  <a:srgbClr val="CC7832"/>
                </a:solidFill>
              </a:rPr>
              <a:t>option </a:t>
            </a:r>
            <a:r>
              <a:rPr lang="en-US" sz="1200" dirty="0" err="1" smtClean="0"/>
              <a:t>java_outer_classname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6A8759"/>
                </a:solidFill>
              </a:rPr>
              <a:t>"</a:t>
            </a:r>
            <a:r>
              <a:rPr lang="en-US" sz="1200" dirty="0" err="1">
                <a:solidFill>
                  <a:srgbClr val="6A8759"/>
                </a:solidFill>
              </a:rPr>
              <a:t>SearchProto</a:t>
            </a:r>
            <a:r>
              <a:rPr lang="en-US" sz="1200" dirty="0">
                <a:solidFill>
                  <a:srgbClr val="6A8759"/>
                </a:solidFill>
              </a:rPr>
              <a:t>"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CC7832"/>
                </a:solidFill>
              </a:rPr>
              <a:t> </a:t>
            </a:r>
            <a:r>
              <a:rPr lang="en-US" sz="1200" b="1" dirty="0" smtClean="0">
                <a:solidFill>
                  <a:srgbClr val="CC7832"/>
                </a:solidFill>
              </a:rPr>
              <a:t>option </a:t>
            </a:r>
            <a:r>
              <a:rPr lang="en-US" sz="1200" dirty="0" err="1" smtClean="0"/>
              <a:t>objc_class_prefix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6A8759"/>
                </a:solidFill>
              </a:rPr>
              <a:t>"GGL"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CC7832"/>
                </a:solidFill>
              </a:rPr>
              <a:t> package </a:t>
            </a:r>
            <a:r>
              <a:rPr lang="en-US" sz="1200" dirty="0" smtClean="0"/>
              <a:t>search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CC7832"/>
                </a:solidFill>
              </a:rPr>
              <a:t> 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CC7832"/>
                </a:solidFill>
              </a:rPr>
              <a:t> service </a:t>
            </a:r>
            <a:r>
              <a:rPr lang="en-US" sz="1200" dirty="0" smtClean="0"/>
              <a:t>Google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</a:t>
            </a:r>
            <a:r>
              <a:rPr lang="en-US" sz="1200" dirty="0">
                <a:solidFill>
                  <a:srgbClr val="808080"/>
                </a:solidFill>
              </a:rPr>
              <a:t>// Search returns a </a:t>
            </a:r>
            <a:r>
              <a:rPr lang="en-US" sz="1200" dirty="0" smtClean="0">
                <a:solidFill>
                  <a:srgbClr val="808080"/>
                </a:solidFill>
              </a:rPr>
              <a:t>Search Engine </a:t>
            </a:r>
            <a:r>
              <a:rPr lang="en-US" sz="1200" dirty="0">
                <a:solidFill>
                  <a:srgbClr val="808080"/>
                </a:solidFill>
              </a:rPr>
              <a:t>result for the query.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dirty="0">
                <a:solidFill>
                  <a:srgbClr val="808080"/>
                </a:solidFill>
              </a:rPr>
              <a:t>   </a:t>
            </a:r>
            <a:r>
              <a:rPr lang="en-US" sz="1200" dirty="0" err="1"/>
              <a:t>rpc</a:t>
            </a:r>
            <a:r>
              <a:rPr lang="en-US" sz="1200" dirty="0"/>
              <a:t> </a:t>
            </a:r>
            <a:r>
              <a:rPr lang="en-US" sz="1200" dirty="0" smtClean="0">
                <a:solidFill>
                  <a:srgbClr val="FFC66D"/>
                </a:solidFill>
              </a:rPr>
              <a:t>Search</a:t>
            </a:r>
            <a:r>
              <a:rPr lang="en-US" sz="1200" dirty="0" smtClean="0"/>
              <a:t>(Request</a:t>
            </a:r>
            <a:r>
              <a:rPr lang="en-US" sz="1200" dirty="0"/>
              <a:t>) </a:t>
            </a:r>
            <a:r>
              <a:rPr lang="en-US" sz="1200" b="1" dirty="0" smtClean="0">
                <a:solidFill>
                  <a:srgbClr val="CC7832"/>
                </a:solidFill>
              </a:rPr>
              <a:t>returns </a:t>
            </a:r>
            <a:r>
              <a:rPr lang="en-US" sz="1200" dirty="0" smtClean="0"/>
              <a:t>(</a:t>
            </a:r>
            <a:r>
              <a:rPr lang="en-US" sz="1200" dirty="0"/>
              <a:t>Result) </a:t>
            </a:r>
            <a:r>
              <a:rPr lang="en-US" sz="1200" dirty="0" smtClean="0"/>
              <a:t>{}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 smtClean="0">
                <a:solidFill>
                  <a:srgbClr val="808080"/>
                </a:solidFill>
              </a:rPr>
              <a:t>  // </a:t>
            </a:r>
            <a:r>
              <a:rPr lang="en-US" sz="1200" dirty="0">
                <a:solidFill>
                  <a:srgbClr val="808080"/>
                </a:solidFill>
              </a:rPr>
              <a:t>Watch returns a stream of </a:t>
            </a:r>
            <a:r>
              <a:rPr lang="en-US" sz="1200" dirty="0" smtClean="0">
                <a:solidFill>
                  <a:srgbClr val="808080"/>
                </a:solidFill>
              </a:rPr>
              <a:t>Search Engine results </a:t>
            </a:r>
            <a:r>
              <a:rPr lang="en-US" sz="1200" dirty="0">
                <a:solidFill>
                  <a:srgbClr val="808080"/>
                </a:solidFill>
              </a:rPr>
              <a:t>for the query.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dirty="0" smtClean="0">
                <a:solidFill>
                  <a:srgbClr val="808080"/>
                </a:solidFill>
              </a:rPr>
              <a:t>  </a:t>
            </a:r>
            <a:r>
              <a:rPr lang="en-US" sz="1200" dirty="0" err="1" smtClean="0"/>
              <a:t>rpc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C66D"/>
                </a:solidFill>
              </a:rPr>
              <a:t>Watch</a:t>
            </a:r>
            <a:r>
              <a:rPr lang="en-US" sz="1200" dirty="0" smtClean="0"/>
              <a:t>(Request</a:t>
            </a:r>
            <a:r>
              <a:rPr lang="en-US" sz="1200" dirty="0"/>
              <a:t>) </a:t>
            </a:r>
            <a:r>
              <a:rPr lang="en-US" sz="1200" b="1" dirty="0">
                <a:solidFill>
                  <a:srgbClr val="CC7832"/>
                </a:solidFill>
              </a:rPr>
              <a:t>returns </a:t>
            </a:r>
            <a:r>
              <a:rPr lang="en-US" sz="1200" dirty="0" smtClean="0"/>
              <a:t>(</a:t>
            </a:r>
            <a:r>
              <a:rPr lang="en-US" sz="1200" dirty="0"/>
              <a:t>stream Result) {}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b="1" dirty="0">
                <a:solidFill>
                  <a:srgbClr val="CC7832"/>
                </a:solidFill>
              </a:rPr>
              <a:t> </a:t>
            </a:r>
            <a:r>
              <a:rPr lang="en-US" sz="1200" b="1" dirty="0" smtClean="0">
                <a:solidFill>
                  <a:srgbClr val="CC7832"/>
                </a:solidFill>
              </a:rPr>
              <a:t>message </a:t>
            </a:r>
            <a:r>
              <a:rPr lang="en-US" sz="1200" dirty="0" smtClean="0"/>
              <a:t>Request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 smtClean="0"/>
              <a:t>   </a:t>
            </a:r>
            <a:r>
              <a:rPr lang="en-US" sz="1200" dirty="0" smtClean="0">
                <a:solidFill>
                  <a:srgbClr val="769AA5"/>
                </a:solidFill>
              </a:rPr>
              <a:t>string </a:t>
            </a:r>
            <a:r>
              <a:rPr lang="en-US" sz="1200" dirty="0" smtClean="0"/>
              <a:t>query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6897BB"/>
                </a:solidFill>
              </a:rPr>
              <a:t>1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b="1" dirty="0">
                <a:solidFill>
                  <a:srgbClr val="CC7832"/>
                </a:solidFill>
              </a:rPr>
              <a:t> </a:t>
            </a:r>
            <a:r>
              <a:rPr lang="en-US" sz="1200" b="1" dirty="0" smtClean="0">
                <a:solidFill>
                  <a:srgbClr val="CC7832"/>
                </a:solidFill>
              </a:rPr>
              <a:t>message </a:t>
            </a:r>
            <a:r>
              <a:rPr lang="en-US" sz="1200" dirty="0" smtClean="0"/>
              <a:t>Result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769AA5"/>
                </a:solidFill>
              </a:rPr>
              <a:t>string </a:t>
            </a:r>
            <a:r>
              <a:rPr lang="en-US" sz="1200" dirty="0" smtClean="0"/>
              <a:t>title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6897BB"/>
                </a:solidFill>
              </a:rPr>
              <a:t>1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769AA5"/>
                </a:solidFill>
              </a:rPr>
              <a:t>string </a:t>
            </a:r>
            <a:r>
              <a:rPr lang="en-US" sz="1200" dirty="0" err="1" smtClean="0"/>
              <a:t>url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6897BB"/>
                </a:solidFill>
              </a:rPr>
              <a:t>2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769AA5"/>
                </a:solidFill>
              </a:rPr>
              <a:t>string </a:t>
            </a:r>
            <a:r>
              <a:rPr lang="en-US" sz="1200" dirty="0" smtClean="0"/>
              <a:t>snippet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6897BB"/>
                </a:solidFill>
              </a:rPr>
              <a:t>3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endParaRPr lang="en-US" sz="1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3963813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method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0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5621" y="404664"/>
            <a:ext cx="9144001" cy="7718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Source code - client</a:t>
            </a:r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02" y="1700808"/>
            <a:ext cx="10951438" cy="387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0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5621" y="404664"/>
            <a:ext cx="9144001" cy="7718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Source code </a:t>
            </a:r>
            <a:r>
              <a:rPr lang="mr-IN" dirty="0" smtClean="0"/>
              <a:t>–</a:t>
            </a:r>
            <a:r>
              <a:rPr lang="en-US" dirty="0" smtClean="0"/>
              <a:t> Java client - streaming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05621" y="1340768"/>
            <a:ext cx="9134391" cy="5256584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rgbClr val="CC7832"/>
                </a:solidFill>
              </a:rPr>
              <a:t>public void </a:t>
            </a:r>
            <a:r>
              <a:rPr lang="en-US" sz="1200" dirty="0">
                <a:solidFill>
                  <a:srgbClr val="FFC66D"/>
                </a:solidFill>
              </a:rPr>
              <a:t>watch</a:t>
            </a:r>
            <a:r>
              <a:rPr lang="en-US" sz="1200" dirty="0"/>
              <a:t>(String query) </a:t>
            </a:r>
            <a:r>
              <a:rPr lang="en-US" sz="1200" dirty="0" smtClean="0"/>
              <a:t>{</a:t>
            </a:r>
            <a:r>
              <a:rPr lang="en-US" sz="1200" dirty="0">
                <a:solidFill>
                  <a:srgbClr val="CC7832"/>
                </a:solidFill>
              </a:rPr>
              <a:t/>
            </a:r>
            <a:br>
              <a:rPr lang="en-US" sz="1200" dirty="0">
                <a:solidFill>
                  <a:srgbClr val="CC7832"/>
                </a:solidFill>
              </a:rPr>
            </a:br>
            <a:r>
              <a:rPr lang="en-US" sz="1200" dirty="0">
                <a:solidFill>
                  <a:srgbClr val="CC7832"/>
                </a:solidFill>
              </a:rPr>
              <a:t>    final </a:t>
            </a:r>
            <a:r>
              <a:rPr lang="en-US" sz="1200" dirty="0"/>
              <a:t>Request request = </a:t>
            </a:r>
            <a:r>
              <a:rPr lang="en-US" sz="1200" dirty="0" err="1"/>
              <a:t>Request.</a:t>
            </a:r>
            <a:r>
              <a:rPr lang="en-US" sz="1200" i="1" dirty="0" err="1"/>
              <a:t>newBuilder</a:t>
            </a:r>
            <a:r>
              <a:rPr lang="en-US" sz="1200" dirty="0"/>
              <a:t>().</a:t>
            </a:r>
            <a:r>
              <a:rPr lang="en-US" sz="1200" dirty="0" err="1"/>
              <a:t>setQuery</a:t>
            </a:r>
            <a:r>
              <a:rPr lang="en-US" sz="1200" dirty="0"/>
              <a:t>(query).build()</a:t>
            </a:r>
            <a:r>
              <a:rPr lang="en-US" sz="1200" dirty="0">
                <a:solidFill>
                  <a:srgbClr val="CC7832"/>
                </a:solidFill>
              </a:rPr>
              <a:t>;</a:t>
            </a:r>
            <a:br>
              <a:rPr lang="en-US" sz="1200" dirty="0">
                <a:solidFill>
                  <a:srgbClr val="CC7832"/>
                </a:solidFill>
              </a:rPr>
            </a:br>
            <a:r>
              <a:rPr lang="en-US" sz="1200" dirty="0">
                <a:solidFill>
                  <a:srgbClr val="CC7832"/>
                </a:solidFill>
              </a:rPr>
              <a:t>    final </a:t>
            </a:r>
            <a:r>
              <a:rPr lang="en-US" sz="1200" dirty="0" err="1"/>
              <a:t>CountDownLatch</a:t>
            </a:r>
            <a:r>
              <a:rPr lang="en-US" sz="1200" dirty="0"/>
              <a:t> latch = </a:t>
            </a:r>
            <a:r>
              <a:rPr lang="en-US" sz="1200" dirty="0">
                <a:solidFill>
                  <a:srgbClr val="CC7832"/>
                </a:solidFill>
              </a:rPr>
              <a:t>new </a:t>
            </a:r>
            <a:r>
              <a:rPr lang="en-US" sz="1200" dirty="0" err="1"/>
              <a:t>CountDownLatch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6897BB"/>
                </a:solidFill>
              </a:rPr>
              <a:t>1</a:t>
            </a:r>
            <a:r>
              <a:rPr lang="en-US" sz="1200" dirty="0"/>
              <a:t>)</a:t>
            </a:r>
            <a:r>
              <a:rPr lang="en-US" sz="1200" dirty="0">
                <a:solidFill>
                  <a:srgbClr val="CC7832"/>
                </a:solidFill>
              </a:rPr>
              <a:t>; </a:t>
            </a:r>
            <a:r>
              <a:rPr lang="en-US" sz="1200" dirty="0">
                <a:solidFill>
                  <a:srgbClr val="808080"/>
                </a:solidFill>
              </a:rPr>
              <a:t>// we expect only 1 result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dirty="0">
                <a:solidFill>
                  <a:srgbClr val="808080"/>
                </a:solidFill>
              </a:rPr>
              <a:t/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dirty="0">
                <a:solidFill>
                  <a:srgbClr val="808080"/>
                </a:solidFill>
              </a:rPr>
              <a:t>    </a:t>
            </a:r>
            <a:r>
              <a:rPr lang="en-US" sz="1200" dirty="0" err="1"/>
              <a:t>StreamObserver</a:t>
            </a:r>
            <a:r>
              <a:rPr lang="en-US" sz="1200" dirty="0"/>
              <a:t>&lt;Result&gt; stream = </a:t>
            </a:r>
            <a:r>
              <a:rPr lang="en-US" sz="1200" dirty="0">
                <a:solidFill>
                  <a:srgbClr val="CC7832"/>
                </a:solidFill>
              </a:rPr>
              <a:t>new </a:t>
            </a:r>
            <a:r>
              <a:rPr lang="en-US" sz="1200" dirty="0" err="1"/>
              <a:t>StreamObserver</a:t>
            </a:r>
            <a:r>
              <a:rPr lang="en-US" sz="1200" dirty="0"/>
              <a:t>&lt;Result&gt;() </a:t>
            </a:r>
            <a:r>
              <a:rPr lang="en-US" sz="1200" dirty="0" smtClean="0"/>
              <a:t>{</a:t>
            </a:r>
            <a:r>
              <a:rPr lang="en-US" sz="1200" dirty="0">
                <a:solidFill>
                  <a:srgbClr val="BBB529"/>
                </a:solidFill>
              </a:rPr>
              <a:t/>
            </a:r>
            <a:br>
              <a:rPr lang="en-US" sz="1200" dirty="0">
                <a:solidFill>
                  <a:srgbClr val="BBB529"/>
                </a:solidFill>
              </a:rPr>
            </a:br>
            <a:r>
              <a:rPr lang="en-US" sz="1200" dirty="0">
                <a:solidFill>
                  <a:srgbClr val="BBB529"/>
                </a:solidFill>
              </a:rPr>
              <a:t>        </a:t>
            </a:r>
            <a:r>
              <a:rPr lang="en-US" sz="1200" dirty="0">
                <a:solidFill>
                  <a:srgbClr val="CC7832"/>
                </a:solidFill>
              </a:rPr>
              <a:t>public void </a:t>
            </a:r>
            <a:r>
              <a:rPr lang="en-US" sz="1200" dirty="0" err="1">
                <a:solidFill>
                  <a:srgbClr val="FFC66D"/>
                </a:solidFill>
              </a:rPr>
              <a:t>onNext</a:t>
            </a:r>
            <a:r>
              <a:rPr lang="en-US" sz="1200" dirty="0"/>
              <a:t>(Result value)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i="1" dirty="0" err="1">
                <a:solidFill>
                  <a:srgbClr val="9876AA"/>
                </a:solidFill>
              </a:rPr>
              <a:t>logger</a:t>
            </a:r>
            <a:r>
              <a:rPr lang="en-US" sz="1200" dirty="0" err="1"/>
              <a:t>.info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6A8759"/>
                </a:solidFill>
              </a:rPr>
              <a:t>"Search result: " </a:t>
            </a:r>
            <a:r>
              <a:rPr lang="en-US" sz="1200" dirty="0"/>
              <a:t>+ </a:t>
            </a:r>
            <a:r>
              <a:rPr lang="en-US" sz="1200" dirty="0" err="1"/>
              <a:t>value.getTitle</a:t>
            </a:r>
            <a:r>
              <a:rPr lang="en-US" sz="1200" dirty="0"/>
              <a:t>())</a:t>
            </a:r>
            <a:r>
              <a:rPr lang="en-US" sz="1200" dirty="0">
                <a:solidFill>
                  <a:srgbClr val="CC7832"/>
                </a:solidFill>
              </a:rPr>
              <a:t>;</a:t>
            </a:r>
            <a:br>
              <a:rPr lang="en-US" sz="1200" dirty="0">
                <a:solidFill>
                  <a:srgbClr val="CC7832"/>
                </a:solidFill>
              </a:rPr>
            </a:br>
            <a:r>
              <a:rPr lang="en-US" sz="1200" dirty="0">
                <a:solidFill>
                  <a:srgbClr val="CC7832"/>
                </a:solidFill>
              </a:rPr>
              <a:t>        </a:t>
            </a: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>
                <a:solidFill>
                  <a:srgbClr val="BBB529"/>
                </a:solidFill>
              </a:rPr>
              <a:t/>
            </a:r>
            <a:br>
              <a:rPr lang="en-US" sz="1200" dirty="0">
                <a:solidFill>
                  <a:srgbClr val="BBB529"/>
                </a:solidFill>
              </a:rPr>
            </a:br>
            <a:r>
              <a:rPr lang="en-US" sz="1200" dirty="0">
                <a:solidFill>
                  <a:srgbClr val="BBB529"/>
                </a:solidFill>
              </a:rPr>
              <a:t>        </a:t>
            </a:r>
            <a:r>
              <a:rPr lang="en-US" sz="1200" dirty="0">
                <a:solidFill>
                  <a:srgbClr val="CC7832"/>
                </a:solidFill>
              </a:rPr>
              <a:t>public void </a:t>
            </a:r>
            <a:r>
              <a:rPr lang="en-US" sz="1200" dirty="0" err="1">
                <a:solidFill>
                  <a:srgbClr val="FFC66D"/>
                </a:solidFill>
              </a:rPr>
              <a:t>onError</a:t>
            </a:r>
            <a:r>
              <a:rPr lang="en-US" sz="1200" dirty="0"/>
              <a:t>(</a:t>
            </a:r>
            <a:r>
              <a:rPr lang="en-US" sz="1200" dirty="0" err="1"/>
              <a:t>Throwable</a:t>
            </a:r>
            <a:r>
              <a:rPr lang="en-US" sz="1200" dirty="0"/>
              <a:t> t)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i="1" dirty="0" err="1">
                <a:solidFill>
                  <a:srgbClr val="9876AA"/>
                </a:solidFill>
              </a:rPr>
              <a:t>logger</a:t>
            </a:r>
            <a:r>
              <a:rPr lang="en-US" sz="1200" dirty="0" err="1"/>
              <a:t>.severe</a:t>
            </a:r>
            <a:r>
              <a:rPr lang="en-US" sz="1200" dirty="0"/>
              <a:t>((</a:t>
            </a:r>
            <a:r>
              <a:rPr lang="en-US" sz="1200" dirty="0">
                <a:solidFill>
                  <a:srgbClr val="6A8759"/>
                </a:solidFill>
              </a:rPr>
              <a:t>"Error while watching for results! " </a:t>
            </a:r>
            <a:r>
              <a:rPr lang="en-US" sz="1200" dirty="0"/>
              <a:t>+ </a:t>
            </a:r>
            <a:r>
              <a:rPr lang="en-US" sz="1200" dirty="0" err="1"/>
              <a:t>t.getMessage</a:t>
            </a:r>
            <a:r>
              <a:rPr lang="en-US" sz="1200" dirty="0"/>
              <a:t>()))</a:t>
            </a:r>
            <a:r>
              <a:rPr lang="en-US" sz="1200" dirty="0">
                <a:solidFill>
                  <a:srgbClr val="CC7832"/>
                </a:solidFill>
              </a:rPr>
              <a:t>;</a:t>
            </a:r>
            <a:br>
              <a:rPr lang="en-US" sz="1200" dirty="0">
                <a:solidFill>
                  <a:srgbClr val="CC7832"/>
                </a:solidFill>
              </a:rPr>
            </a:br>
            <a:r>
              <a:rPr lang="en-US" sz="1200" dirty="0">
                <a:solidFill>
                  <a:srgbClr val="CC7832"/>
                </a:solidFill>
              </a:rPr>
              <a:t>            </a:t>
            </a:r>
            <a:r>
              <a:rPr lang="en-US" sz="1200" dirty="0" err="1">
                <a:solidFill>
                  <a:srgbClr val="B389C5"/>
                </a:solidFill>
              </a:rPr>
              <a:t>latch</a:t>
            </a:r>
            <a:r>
              <a:rPr lang="en-US" sz="1200" dirty="0" err="1"/>
              <a:t>.countDown</a:t>
            </a:r>
            <a:r>
              <a:rPr lang="en-US" sz="1200" dirty="0"/>
              <a:t>()</a:t>
            </a:r>
            <a:r>
              <a:rPr lang="en-US" sz="1200" dirty="0">
                <a:solidFill>
                  <a:srgbClr val="CC7832"/>
                </a:solidFill>
              </a:rPr>
              <a:t>;</a:t>
            </a:r>
            <a:br>
              <a:rPr lang="en-US" sz="1200" dirty="0">
                <a:solidFill>
                  <a:srgbClr val="CC7832"/>
                </a:solidFill>
              </a:rPr>
            </a:br>
            <a:r>
              <a:rPr lang="en-US" sz="1200" dirty="0">
                <a:solidFill>
                  <a:srgbClr val="CC7832"/>
                </a:solidFill>
              </a:rPr>
              <a:t>        </a:t>
            </a: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>
                <a:solidFill>
                  <a:srgbClr val="BBB529"/>
                </a:solidFill>
              </a:rPr>
              <a:t/>
            </a:r>
            <a:br>
              <a:rPr lang="en-US" sz="1200" dirty="0">
                <a:solidFill>
                  <a:srgbClr val="BBB529"/>
                </a:solidFill>
              </a:rPr>
            </a:br>
            <a:r>
              <a:rPr lang="en-US" sz="1200" dirty="0">
                <a:solidFill>
                  <a:srgbClr val="BBB529"/>
                </a:solidFill>
              </a:rPr>
              <a:t>        </a:t>
            </a:r>
            <a:r>
              <a:rPr lang="en-US" sz="1200" dirty="0">
                <a:solidFill>
                  <a:srgbClr val="CC7832"/>
                </a:solidFill>
              </a:rPr>
              <a:t>public void </a:t>
            </a:r>
            <a:r>
              <a:rPr lang="en-US" sz="1200" dirty="0" err="1">
                <a:solidFill>
                  <a:srgbClr val="FFC66D"/>
                </a:solidFill>
              </a:rPr>
              <a:t>onCompleted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i="1" dirty="0" err="1">
                <a:solidFill>
                  <a:srgbClr val="9876AA"/>
                </a:solidFill>
              </a:rPr>
              <a:t>logger</a:t>
            </a:r>
            <a:r>
              <a:rPr lang="en-US" sz="1200" dirty="0" err="1"/>
              <a:t>.info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6A8759"/>
                </a:solidFill>
              </a:rPr>
              <a:t>"Watch done!"</a:t>
            </a:r>
            <a:r>
              <a:rPr lang="en-US" sz="1200" dirty="0"/>
              <a:t>)</a:t>
            </a:r>
            <a:r>
              <a:rPr lang="en-US" sz="1200" dirty="0">
                <a:solidFill>
                  <a:srgbClr val="CC7832"/>
                </a:solidFill>
              </a:rPr>
              <a:t>;</a:t>
            </a:r>
            <a:br>
              <a:rPr lang="en-US" sz="1200" dirty="0">
                <a:solidFill>
                  <a:srgbClr val="CC7832"/>
                </a:solidFill>
              </a:rPr>
            </a:br>
            <a:r>
              <a:rPr lang="en-US" sz="1200" dirty="0">
                <a:solidFill>
                  <a:srgbClr val="CC7832"/>
                </a:solidFill>
              </a:rPr>
              <a:t>            </a:t>
            </a:r>
            <a:r>
              <a:rPr lang="en-US" sz="1200" dirty="0" err="1">
                <a:solidFill>
                  <a:srgbClr val="B389C5"/>
                </a:solidFill>
              </a:rPr>
              <a:t>latch</a:t>
            </a:r>
            <a:r>
              <a:rPr lang="en-US" sz="1200" dirty="0" err="1"/>
              <a:t>.countDown</a:t>
            </a:r>
            <a:r>
              <a:rPr lang="en-US" sz="1200" dirty="0"/>
              <a:t>()</a:t>
            </a:r>
            <a:r>
              <a:rPr lang="en-US" sz="1200" dirty="0">
                <a:solidFill>
                  <a:srgbClr val="CC7832"/>
                </a:solidFill>
              </a:rPr>
              <a:t>;</a:t>
            </a:r>
            <a:br>
              <a:rPr lang="en-US" sz="1200" dirty="0">
                <a:solidFill>
                  <a:srgbClr val="CC7832"/>
                </a:solidFill>
              </a:rPr>
            </a:br>
            <a:r>
              <a:rPr lang="en-US" sz="1200" dirty="0">
                <a:solidFill>
                  <a:srgbClr val="CC7832"/>
                </a:solidFill>
              </a:rPr>
              <a:t>        </a:t>
            </a: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/>
              <a:t>    }</a:t>
            </a:r>
            <a:r>
              <a:rPr lang="en-US" sz="1200" dirty="0">
                <a:solidFill>
                  <a:srgbClr val="CC7832"/>
                </a:solidFill>
              </a:rPr>
              <a:t>;</a:t>
            </a:r>
            <a:br>
              <a:rPr lang="en-US" sz="1200" dirty="0">
                <a:solidFill>
                  <a:srgbClr val="CC7832"/>
                </a:solidFill>
              </a:rPr>
            </a:br>
            <a:r>
              <a:rPr lang="en-US" sz="1200" dirty="0">
                <a:solidFill>
                  <a:srgbClr val="CC7832"/>
                </a:solidFill>
              </a:rPr>
              <a:t/>
            </a:r>
            <a:br>
              <a:rPr lang="en-US" sz="1200" dirty="0">
                <a:solidFill>
                  <a:srgbClr val="CC7832"/>
                </a:solidFill>
              </a:rPr>
            </a:br>
            <a:r>
              <a:rPr lang="en-US" sz="1200" dirty="0">
                <a:solidFill>
                  <a:srgbClr val="CC7832"/>
                </a:solidFill>
              </a:rPr>
              <a:t>    </a:t>
            </a:r>
            <a:r>
              <a:rPr lang="en-US" sz="1200" dirty="0" err="1">
                <a:solidFill>
                  <a:srgbClr val="9876AA"/>
                </a:solidFill>
              </a:rPr>
              <a:t>googleStub</a:t>
            </a:r>
            <a:r>
              <a:rPr lang="en-US" sz="1200" dirty="0" err="1"/>
              <a:t>.watch</a:t>
            </a:r>
            <a:r>
              <a:rPr lang="en-US" sz="1200" dirty="0"/>
              <a:t>(request</a:t>
            </a:r>
            <a:r>
              <a:rPr lang="en-US" sz="1200" dirty="0">
                <a:solidFill>
                  <a:srgbClr val="CC7832"/>
                </a:solidFill>
              </a:rPr>
              <a:t>, </a:t>
            </a:r>
            <a:r>
              <a:rPr lang="en-US" sz="1200" dirty="0"/>
              <a:t>stream</a:t>
            </a:r>
            <a:r>
              <a:rPr lang="en-US" sz="1200" dirty="0" smtClean="0"/>
              <a:t>)</a:t>
            </a:r>
            <a:r>
              <a:rPr lang="en-US" sz="1200" dirty="0" smtClean="0">
                <a:solidFill>
                  <a:srgbClr val="CC7832"/>
                </a:solidFill>
              </a:rPr>
              <a:t>;</a:t>
            </a:r>
            <a:r>
              <a:rPr lang="en-US" sz="1200" dirty="0">
                <a:solidFill>
                  <a:srgbClr val="CC7832"/>
                </a:solidFill>
              </a:rPr>
              <a:t/>
            </a:r>
            <a:br>
              <a:rPr lang="en-US" sz="1200" dirty="0">
                <a:solidFill>
                  <a:srgbClr val="CC7832"/>
                </a:solidFill>
              </a:rPr>
            </a:br>
            <a:r>
              <a:rPr lang="en-US" sz="1200" dirty="0">
                <a:solidFill>
                  <a:srgbClr val="CC7832"/>
                </a:solidFill>
              </a:rPr>
              <a:t>    </a:t>
            </a:r>
            <a:r>
              <a:rPr lang="en-US" sz="1200" dirty="0" err="1"/>
              <a:t>Uninterruptibles.</a:t>
            </a:r>
            <a:r>
              <a:rPr lang="en-US" sz="1200" i="1" dirty="0" err="1"/>
              <a:t>awaitUninterruptibly</a:t>
            </a:r>
            <a:r>
              <a:rPr lang="en-US" sz="1200" dirty="0"/>
              <a:t>(latch</a:t>
            </a:r>
            <a:r>
              <a:rPr lang="en-US" sz="1200" dirty="0">
                <a:solidFill>
                  <a:srgbClr val="CC7832"/>
                </a:solidFill>
              </a:rPr>
              <a:t>, </a:t>
            </a:r>
            <a:r>
              <a:rPr lang="en-US" sz="1200" dirty="0">
                <a:solidFill>
                  <a:srgbClr val="6897BB"/>
                </a:solidFill>
              </a:rPr>
              <a:t>100</a:t>
            </a:r>
            <a:r>
              <a:rPr lang="en-US" sz="1200" dirty="0">
                <a:solidFill>
                  <a:srgbClr val="CC7832"/>
                </a:solidFill>
              </a:rPr>
              <a:t>, </a:t>
            </a:r>
            <a:r>
              <a:rPr lang="en-US" sz="1200" dirty="0" err="1"/>
              <a:t>TimeUnit.</a:t>
            </a:r>
            <a:r>
              <a:rPr lang="en-US" sz="1200" i="1" dirty="0" err="1">
                <a:solidFill>
                  <a:srgbClr val="9876AA"/>
                </a:solidFill>
              </a:rPr>
              <a:t>SECONDS</a:t>
            </a:r>
            <a:r>
              <a:rPr lang="en-US" sz="1200" dirty="0"/>
              <a:t>)</a:t>
            </a:r>
            <a:r>
              <a:rPr lang="en-US" sz="1200" dirty="0">
                <a:solidFill>
                  <a:srgbClr val="CC7832"/>
                </a:solidFill>
              </a:rPr>
              <a:t>;</a:t>
            </a:r>
            <a:br>
              <a:rPr lang="en-US" sz="1200" dirty="0">
                <a:solidFill>
                  <a:srgbClr val="CC7832"/>
                </a:solidFill>
              </a:rPr>
            </a:br>
            <a:r>
              <a:rPr lang="en-US" sz="1200" dirty="0"/>
              <a:t>}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288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5621" y="404664"/>
            <a:ext cx="9144001" cy="7718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Source code </a:t>
            </a:r>
            <a:r>
              <a:rPr lang="mr-IN" dirty="0" smtClean="0"/>
              <a:t>–</a:t>
            </a:r>
            <a:r>
              <a:rPr lang="en-US" dirty="0" smtClean="0"/>
              <a:t> backend </a:t>
            </a:r>
            <a:r>
              <a:rPr lang="mr-IN" dirty="0" smtClean="0"/>
              <a:t>–</a:t>
            </a:r>
            <a:r>
              <a:rPr lang="en-US" dirty="0" smtClean="0"/>
              <a:t> streaming</a:t>
            </a:r>
            <a:endParaRPr lang="en-US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9" y="1700808"/>
            <a:ext cx="10790684" cy="3921320"/>
          </a:xfrm>
        </p:spPr>
      </p:pic>
    </p:spTree>
    <p:extLst>
      <p:ext uri="{BB962C8B-B14F-4D97-AF65-F5344CB8AC3E}">
        <p14:creationId xmlns:p14="http://schemas.microsoft.com/office/powerpoint/2010/main" val="6408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5621" y="404664"/>
            <a:ext cx="9144001" cy="7718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Source code </a:t>
            </a:r>
            <a:r>
              <a:rPr lang="mr-IN" dirty="0" smtClean="0"/>
              <a:t>–</a:t>
            </a:r>
            <a:r>
              <a:rPr lang="en-US" dirty="0" smtClean="0"/>
              <a:t> Go backend - streaming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05621" y="1340768"/>
            <a:ext cx="9134391" cy="5256584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808080"/>
                </a:solidFill>
              </a:rPr>
              <a:t>// Watch returns a stream of results identifying the query and this</a:t>
            </a:r>
            <a:br>
              <a:rPr lang="en-US" sz="1400" dirty="0">
                <a:solidFill>
                  <a:srgbClr val="808080"/>
                </a:solidFill>
              </a:rPr>
            </a:br>
            <a:r>
              <a:rPr lang="en-US" sz="1400" dirty="0">
                <a:solidFill>
                  <a:srgbClr val="808080"/>
                </a:solidFill>
              </a:rPr>
              <a:t>// backend, sleeping a random interval between each send.</a:t>
            </a:r>
            <a:br>
              <a:rPr lang="en-US" sz="1400" dirty="0">
                <a:solidFill>
                  <a:srgbClr val="808080"/>
                </a:solidFill>
              </a:rPr>
            </a:br>
            <a:r>
              <a:rPr lang="en-US" sz="1400" b="1" dirty="0" err="1">
                <a:solidFill>
                  <a:srgbClr val="CC7832"/>
                </a:solidFill>
              </a:rPr>
              <a:t>func</a:t>
            </a:r>
            <a:r>
              <a:rPr lang="en-US" sz="1400" b="1" dirty="0">
                <a:solidFill>
                  <a:srgbClr val="CC7832"/>
                </a:solidFill>
              </a:rPr>
              <a:t> </a:t>
            </a:r>
            <a:r>
              <a:rPr lang="en-US" sz="1400" dirty="0"/>
              <a:t>(s *</a:t>
            </a:r>
            <a:r>
              <a:rPr lang="en-US" sz="1400" dirty="0">
                <a:solidFill>
                  <a:srgbClr val="769AA5"/>
                </a:solidFill>
              </a:rPr>
              <a:t>server</a:t>
            </a:r>
            <a:r>
              <a:rPr lang="en-US" sz="1400" dirty="0"/>
              <a:t>) </a:t>
            </a:r>
            <a:r>
              <a:rPr lang="en-US" sz="1400" dirty="0">
                <a:solidFill>
                  <a:srgbClr val="FFC66D"/>
                </a:solidFill>
              </a:rPr>
              <a:t>Watch</a:t>
            </a:r>
            <a:r>
              <a:rPr lang="en-US" sz="1400" dirty="0"/>
              <a:t>(</a:t>
            </a:r>
            <a:r>
              <a:rPr lang="en-US" sz="1400" dirty="0" err="1"/>
              <a:t>req</a:t>
            </a:r>
            <a:r>
              <a:rPr lang="en-US" sz="1400" dirty="0"/>
              <a:t> *</a:t>
            </a:r>
            <a:r>
              <a:rPr lang="en-US" sz="1400" dirty="0" err="1"/>
              <a:t>pb.Request</a:t>
            </a:r>
            <a:r>
              <a:rPr lang="en-US" sz="1400" dirty="0">
                <a:solidFill>
                  <a:srgbClr val="CC7832"/>
                </a:solidFill>
              </a:rPr>
              <a:t>, </a:t>
            </a:r>
            <a:r>
              <a:rPr lang="en-US" sz="1400" dirty="0"/>
              <a:t>stream </a:t>
            </a:r>
            <a:r>
              <a:rPr lang="en-US" sz="1400" dirty="0" err="1"/>
              <a:t>pb.SearchEngine_WatchServer</a:t>
            </a:r>
            <a:r>
              <a:rPr lang="en-US" sz="1400" dirty="0"/>
              <a:t>) </a:t>
            </a:r>
            <a:r>
              <a:rPr lang="en-US" sz="1400" dirty="0">
                <a:solidFill>
                  <a:srgbClr val="769AA5"/>
                </a:solidFill>
              </a:rPr>
              <a:t>error </a:t>
            </a:r>
            <a:r>
              <a:rPr lang="en-US" sz="1400" dirty="0"/>
              <a:t>{ </a:t>
            </a:r>
            <a:r>
              <a:rPr lang="en-US" sz="1400" dirty="0">
                <a:solidFill>
                  <a:srgbClr val="808080"/>
                </a:solidFill>
              </a:rPr>
              <a:t/>
            </a:r>
            <a:br>
              <a:rPr lang="en-US" sz="1400" dirty="0">
                <a:solidFill>
                  <a:srgbClr val="808080"/>
                </a:solidFill>
              </a:rPr>
            </a:br>
            <a:r>
              <a:rPr lang="en-US" sz="1400" dirty="0">
                <a:solidFill>
                  <a:srgbClr val="808080"/>
                </a:solidFill>
              </a:rPr>
              <a:t>   </a:t>
            </a:r>
            <a:r>
              <a:rPr lang="en-US" sz="1400" dirty="0" err="1"/>
              <a:t>ctx</a:t>
            </a:r>
            <a:r>
              <a:rPr lang="en-US" sz="1400" dirty="0"/>
              <a:t> := </a:t>
            </a:r>
            <a:r>
              <a:rPr lang="en-US" sz="1400" dirty="0" err="1"/>
              <a:t>stream.</a:t>
            </a:r>
            <a:r>
              <a:rPr lang="en-US" sz="1400" dirty="0" err="1">
                <a:solidFill>
                  <a:srgbClr val="FFC66D"/>
                </a:solidFill>
              </a:rPr>
              <a:t>Context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b="1" dirty="0">
                <a:solidFill>
                  <a:srgbClr val="CC7832"/>
                </a:solidFill>
              </a:rPr>
              <a:t>for </a:t>
            </a:r>
            <a:r>
              <a:rPr lang="en-US" sz="1400" dirty="0" err="1"/>
              <a:t>i</a:t>
            </a:r>
            <a:r>
              <a:rPr lang="en-US" sz="1400" dirty="0"/>
              <a:t> := </a:t>
            </a:r>
            <a:r>
              <a:rPr lang="en-US" sz="1400" dirty="0">
                <a:solidFill>
                  <a:srgbClr val="6897BB"/>
                </a:solidFill>
              </a:rPr>
              <a:t>0</a:t>
            </a:r>
            <a:r>
              <a:rPr lang="en-US" sz="1400" dirty="0">
                <a:solidFill>
                  <a:srgbClr val="CC7832"/>
                </a:solidFill>
              </a:rPr>
              <a:t>; ; </a:t>
            </a:r>
            <a:r>
              <a:rPr lang="en-US" sz="1400" dirty="0" err="1"/>
              <a:t>i</a:t>
            </a:r>
            <a:r>
              <a:rPr lang="en-US" sz="1400" dirty="0"/>
              <a:t>++ {</a:t>
            </a:r>
            <a:br>
              <a:rPr lang="en-US" sz="1400" dirty="0"/>
            </a:br>
            <a:r>
              <a:rPr lang="en-US" sz="1400" dirty="0"/>
              <a:t>      d := </a:t>
            </a:r>
            <a:r>
              <a:rPr lang="en-US" sz="1400" dirty="0" err="1">
                <a:solidFill>
                  <a:srgbClr val="FFC66D"/>
                </a:solidFill>
              </a:rPr>
              <a:t>randomDuration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6897BB"/>
                </a:solidFill>
              </a:rPr>
              <a:t>1 </a:t>
            </a:r>
            <a:r>
              <a:rPr lang="en-US" sz="1400" dirty="0"/>
              <a:t>* </a:t>
            </a:r>
            <a:r>
              <a:rPr lang="en-US" sz="1400" dirty="0" err="1"/>
              <a:t>time.</a:t>
            </a:r>
            <a:r>
              <a:rPr lang="en-US" sz="1400" i="1" dirty="0" err="1">
                <a:solidFill>
                  <a:srgbClr val="9876AA"/>
                </a:solidFill>
              </a:rPr>
              <a:t>Second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dirty="0" err="1">
                <a:solidFill>
                  <a:srgbClr val="FFC66D"/>
                </a:solidFill>
              </a:rPr>
              <a:t>logSleep</a:t>
            </a:r>
            <a:r>
              <a:rPr lang="en-US" sz="1400" dirty="0"/>
              <a:t>(</a:t>
            </a:r>
            <a:r>
              <a:rPr lang="en-US" sz="1400" dirty="0" err="1"/>
              <a:t>ctx</a:t>
            </a:r>
            <a:r>
              <a:rPr lang="en-US" sz="1400" dirty="0">
                <a:solidFill>
                  <a:srgbClr val="CC7832"/>
                </a:solidFill>
              </a:rPr>
              <a:t>, </a:t>
            </a:r>
            <a:r>
              <a:rPr lang="en-US" sz="1400" dirty="0"/>
              <a:t>d) </a:t>
            </a:r>
            <a:r>
              <a:rPr lang="en-US" sz="1400" dirty="0">
                <a:solidFill>
                  <a:srgbClr val="808080"/>
                </a:solidFill>
              </a:rPr>
              <a:t/>
            </a:r>
            <a:br>
              <a:rPr lang="en-US" sz="1400" dirty="0">
                <a:solidFill>
                  <a:srgbClr val="808080"/>
                </a:solidFill>
              </a:rPr>
            </a:br>
            <a:r>
              <a:rPr lang="en-US" sz="1400" dirty="0">
                <a:solidFill>
                  <a:srgbClr val="808080"/>
                </a:solidFill>
              </a:rPr>
              <a:t>      </a:t>
            </a:r>
            <a:r>
              <a:rPr lang="en-US" sz="1400" b="1" dirty="0">
                <a:solidFill>
                  <a:srgbClr val="CC7832"/>
                </a:solidFill>
              </a:rPr>
              <a:t>select </a:t>
            </a: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b="1" dirty="0">
                <a:solidFill>
                  <a:srgbClr val="CC7832"/>
                </a:solidFill>
              </a:rPr>
              <a:t>case </a:t>
            </a:r>
            <a:r>
              <a:rPr lang="en-US" sz="1400" dirty="0"/>
              <a:t>&lt;-</a:t>
            </a:r>
            <a:r>
              <a:rPr lang="en-US" sz="1400" dirty="0" err="1"/>
              <a:t>time.</a:t>
            </a:r>
            <a:r>
              <a:rPr lang="en-US" sz="1400" dirty="0" err="1">
                <a:solidFill>
                  <a:srgbClr val="FFC66D"/>
                </a:solidFill>
              </a:rPr>
              <a:t>After</a:t>
            </a:r>
            <a:r>
              <a:rPr lang="en-US" sz="1400" dirty="0"/>
              <a:t>(d):</a:t>
            </a:r>
            <a:br>
              <a:rPr lang="en-US" sz="1400" dirty="0"/>
            </a:br>
            <a:r>
              <a:rPr lang="en-US" sz="1400" dirty="0"/>
              <a:t>         err := </a:t>
            </a:r>
            <a:r>
              <a:rPr lang="en-US" sz="1400" dirty="0" err="1"/>
              <a:t>stream.</a:t>
            </a:r>
            <a:r>
              <a:rPr lang="en-US" sz="1400" dirty="0" err="1">
                <a:solidFill>
                  <a:srgbClr val="FFC66D"/>
                </a:solidFill>
              </a:rPr>
              <a:t>Send</a:t>
            </a:r>
            <a:r>
              <a:rPr lang="en-US" sz="1400" dirty="0"/>
              <a:t>(&amp;</a:t>
            </a:r>
            <a:r>
              <a:rPr lang="en-US" sz="1400" dirty="0" err="1"/>
              <a:t>pb.Result</a:t>
            </a:r>
            <a:r>
              <a:rPr lang="en-US" sz="1400" dirty="0"/>
              <a:t>{ </a:t>
            </a:r>
            <a:r>
              <a:rPr lang="en-US" sz="1400" dirty="0">
                <a:solidFill>
                  <a:srgbClr val="808080"/>
                </a:solidFill>
              </a:rPr>
              <a:t/>
            </a:r>
            <a:br>
              <a:rPr lang="en-US" sz="1400" dirty="0">
                <a:solidFill>
                  <a:srgbClr val="808080"/>
                </a:solidFill>
              </a:rPr>
            </a:br>
            <a:r>
              <a:rPr lang="en-US" sz="1400" dirty="0">
                <a:solidFill>
                  <a:srgbClr val="808080"/>
                </a:solidFill>
              </a:rPr>
              <a:t>            </a:t>
            </a:r>
            <a:r>
              <a:rPr lang="en-US" sz="1400" dirty="0"/>
              <a:t>Title: </a:t>
            </a:r>
            <a:r>
              <a:rPr lang="en-US" sz="1400" dirty="0" err="1"/>
              <a:t>fmt.</a:t>
            </a:r>
            <a:r>
              <a:rPr lang="en-US" sz="1400" dirty="0" err="1">
                <a:solidFill>
                  <a:srgbClr val="FFC66D"/>
                </a:solidFill>
              </a:rPr>
              <a:t>Sprintf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6A8759"/>
                </a:solidFill>
              </a:rPr>
              <a:t>"result %d for [%s] from backend %d"</a:t>
            </a:r>
            <a:r>
              <a:rPr lang="en-US" sz="1400" dirty="0">
                <a:solidFill>
                  <a:srgbClr val="CC7832"/>
                </a:solidFill>
              </a:rPr>
              <a:t>, </a:t>
            </a:r>
            <a:r>
              <a:rPr lang="en-US" sz="1400" dirty="0" err="1"/>
              <a:t>i</a:t>
            </a:r>
            <a:r>
              <a:rPr lang="en-US" sz="1400" dirty="0">
                <a:solidFill>
                  <a:srgbClr val="CC7832"/>
                </a:solidFill>
              </a:rPr>
              <a:t>, </a:t>
            </a:r>
            <a:r>
              <a:rPr lang="en-US" sz="1400" dirty="0" err="1"/>
              <a:t>req.Query</a:t>
            </a:r>
            <a:r>
              <a:rPr lang="en-US" sz="1400" dirty="0">
                <a:solidFill>
                  <a:srgbClr val="CC7832"/>
                </a:solidFill>
              </a:rPr>
              <a:t>, </a:t>
            </a:r>
            <a:r>
              <a:rPr lang="en-US" sz="1400" dirty="0"/>
              <a:t>*index)</a:t>
            </a:r>
            <a:r>
              <a:rPr lang="en-US" sz="1400" dirty="0">
                <a:solidFill>
                  <a:srgbClr val="CC7832"/>
                </a:solidFill>
              </a:rPr>
              <a:t>, </a:t>
            </a:r>
            <a:r>
              <a:rPr lang="en-US" sz="1400" dirty="0">
                <a:solidFill>
                  <a:srgbClr val="808080"/>
                </a:solidFill>
              </a:rPr>
              <a:t/>
            </a:r>
            <a:br>
              <a:rPr lang="en-US" sz="1400" dirty="0">
                <a:solidFill>
                  <a:srgbClr val="808080"/>
                </a:solidFill>
              </a:rPr>
            </a:br>
            <a:r>
              <a:rPr lang="en-US" sz="1400" dirty="0">
                <a:solidFill>
                  <a:srgbClr val="808080"/>
                </a:solidFill>
              </a:rPr>
              <a:t>         </a:t>
            </a:r>
            <a:r>
              <a:rPr lang="en-US" sz="1400" dirty="0"/>
              <a:t>}) </a:t>
            </a:r>
            <a:r>
              <a:rPr lang="en-US" sz="1400" dirty="0">
                <a:solidFill>
                  <a:srgbClr val="808080"/>
                </a:solidFill>
              </a:rPr>
              <a:t/>
            </a:r>
            <a:br>
              <a:rPr lang="en-US" sz="1400" dirty="0">
                <a:solidFill>
                  <a:srgbClr val="808080"/>
                </a:solidFill>
              </a:rPr>
            </a:br>
            <a:r>
              <a:rPr lang="en-US" sz="1400" dirty="0">
                <a:solidFill>
                  <a:srgbClr val="808080"/>
                </a:solidFill>
              </a:rPr>
              <a:t>         </a:t>
            </a:r>
            <a:r>
              <a:rPr lang="en-US" sz="1400" b="1" dirty="0">
                <a:solidFill>
                  <a:srgbClr val="CC7832"/>
                </a:solidFill>
              </a:rPr>
              <a:t>if </a:t>
            </a:r>
            <a:r>
              <a:rPr lang="en-US" sz="1400" dirty="0"/>
              <a:t>err != nil {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b="1" dirty="0">
                <a:solidFill>
                  <a:srgbClr val="CC7832"/>
                </a:solidFill>
              </a:rPr>
              <a:t>return </a:t>
            </a:r>
            <a:r>
              <a:rPr lang="en-US" sz="1400" dirty="0"/>
              <a:t>err</a:t>
            </a:r>
            <a:br>
              <a:rPr lang="en-US" sz="1400" dirty="0"/>
            </a:br>
            <a:r>
              <a:rPr lang="en-US" sz="1400" dirty="0"/>
              <a:t>         }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b="1" dirty="0">
                <a:solidFill>
                  <a:srgbClr val="CC7832"/>
                </a:solidFill>
              </a:rPr>
              <a:t>case </a:t>
            </a:r>
            <a:r>
              <a:rPr lang="en-US" sz="1400" dirty="0"/>
              <a:t>&lt;-</a:t>
            </a:r>
            <a:r>
              <a:rPr lang="en-US" sz="1400" dirty="0" err="1"/>
              <a:t>ctx.</a:t>
            </a:r>
            <a:r>
              <a:rPr lang="en-US" sz="1400" dirty="0" err="1">
                <a:solidFill>
                  <a:srgbClr val="FFC66D"/>
                </a:solidFill>
              </a:rPr>
              <a:t>Done</a:t>
            </a:r>
            <a:r>
              <a:rPr lang="en-US" sz="1400" dirty="0"/>
              <a:t>():</a:t>
            </a:r>
            <a:br>
              <a:rPr lang="en-US" sz="1400" dirty="0"/>
            </a:br>
            <a:r>
              <a:rPr lang="en-US" sz="1400" dirty="0"/>
              <a:t>         </a:t>
            </a:r>
            <a:r>
              <a:rPr lang="en-US" sz="1400" b="1" dirty="0">
                <a:solidFill>
                  <a:srgbClr val="CC7832"/>
                </a:solidFill>
              </a:rPr>
              <a:t>return </a:t>
            </a:r>
            <a:r>
              <a:rPr lang="en-US" sz="1400" dirty="0" err="1"/>
              <a:t>ctx.</a:t>
            </a:r>
            <a:r>
              <a:rPr lang="en-US" sz="1400" dirty="0" err="1">
                <a:solidFill>
                  <a:srgbClr val="FFC66D"/>
                </a:solidFill>
              </a:rPr>
              <a:t>Err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/>
              <a:t>      }</a:t>
            </a:r>
            <a:br>
              <a:rPr lang="en-US" sz="1400" dirty="0"/>
            </a:br>
            <a:r>
              <a:rPr lang="en-US" sz="1400" dirty="0"/>
              <a:t>   }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08891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5621" y="404664"/>
            <a:ext cx="9144001" cy="7718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Source code </a:t>
            </a:r>
            <a:r>
              <a:rPr lang="mr-IN" dirty="0" smtClean="0"/>
              <a:t>–</a:t>
            </a:r>
            <a:r>
              <a:rPr lang="en-US" dirty="0" smtClean="0"/>
              <a:t> frontend </a:t>
            </a:r>
            <a:r>
              <a:rPr lang="mr-IN" dirty="0" smtClean="0"/>
              <a:t>–</a:t>
            </a:r>
            <a:r>
              <a:rPr lang="en-US" dirty="0" smtClean="0"/>
              <a:t> streaming   </a:t>
            </a:r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72" y="1628800"/>
            <a:ext cx="10761497" cy="383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5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96011" y="18298"/>
            <a:ext cx="9144001" cy="7718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Source code </a:t>
            </a:r>
            <a:r>
              <a:rPr lang="mr-IN" dirty="0" smtClean="0"/>
              <a:t>–</a:t>
            </a:r>
            <a:r>
              <a:rPr lang="en-US" dirty="0" smtClean="0"/>
              <a:t> Go frontend- streaming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96011" y="790170"/>
            <a:ext cx="9144002" cy="5951198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rgbClr val="808080"/>
                </a:solidFill>
              </a:rPr>
              <a:t>// Watch runs Watch RPCs in parallel on the </a:t>
            </a:r>
            <a:r>
              <a:rPr lang="en-US" sz="1200" dirty="0" err="1">
                <a:solidFill>
                  <a:srgbClr val="808080"/>
                </a:solidFill>
              </a:rPr>
              <a:t>backends</a:t>
            </a:r>
            <a:r>
              <a:rPr lang="en-US" sz="1200" dirty="0">
                <a:solidFill>
                  <a:srgbClr val="808080"/>
                </a:solidFill>
              </a:rPr>
              <a:t> and returns a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dirty="0">
                <a:solidFill>
                  <a:srgbClr val="808080"/>
                </a:solidFill>
              </a:rPr>
              <a:t>// merged stream of results.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b="1" dirty="0" err="1">
                <a:solidFill>
                  <a:srgbClr val="CC7832"/>
                </a:solidFill>
              </a:rPr>
              <a:t>func</a:t>
            </a:r>
            <a:r>
              <a:rPr lang="en-US" sz="1200" b="1" dirty="0">
                <a:solidFill>
                  <a:srgbClr val="CC7832"/>
                </a:solidFill>
              </a:rPr>
              <a:t> </a:t>
            </a:r>
            <a:r>
              <a:rPr lang="en-US" sz="1200" dirty="0"/>
              <a:t>(s *</a:t>
            </a:r>
            <a:r>
              <a:rPr lang="en-US" sz="1200" dirty="0">
                <a:solidFill>
                  <a:srgbClr val="769AA5"/>
                </a:solidFill>
              </a:rPr>
              <a:t>server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FFC66D"/>
                </a:solidFill>
              </a:rPr>
              <a:t>Watch</a:t>
            </a:r>
            <a:r>
              <a:rPr lang="en-US" sz="1200" dirty="0"/>
              <a:t>(</a:t>
            </a:r>
            <a:r>
              <a:rPr lang="en-US" sz="1200" dirty="0" err="1"/>
              <a:t>req</a:t>
            </a:r>
            <a:r>
              <a:rPr lang="en-US" sz="1200" dirty="0"/>
              <a:t> *</a:t>
            </a:r>
            <a:r>
              <a:rPr lang="en-US" sz="1200" dirty="0" err="1"/>
              <a:t>pb.Request</a:t>
            </a:r>
            <a:r>
              <a:rPr lang="en-US" sz="1200" dirty="0">
                <a:solidFill>
                  <a:srgbClr val="CC7832"/>
                </a:solidFill>
              </a:rPr>
              <a:t>, </a:t>
            </a:r>
            <a:r>
              <a:rPr lang="en-US" sz="1200" dirty="0"/>
              <a:t>stream </a:t>
            </a:r>
            <a:r>
              <a:rPr lang="en-US" sz="1200" dirty="0" err="1"/>
              <a:t>pb.SearchEngine_WatchServer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769AA5"/>
                </a:solidFill>
              </a:rPr>
              <a:t>error </a:t>
            </a:r>
            <a:r>
              <a:rPr lang="en-US" sz="1200" dirty="0"/>
              <a:t>{ </a:t>
            </a:r>
            <a:r>
              <a:rPr lang="en-US" sz="1200" dirty="0">
                <a:solidFill>
                  <a:srgbClr val="808080"/>
                </a:solidFill>
              </a:rPr>
              <a:t/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dirty="0">
                <a:solidFill>
                  <a:srgbClr val="808080"/>
                </a:solidFill>
              </a:rPr>
              <a:t>   </a:t>
            </a:r>
            <a:r>
              <a:rPr lang="en-US" sz="1200" dirty="0" err="1"/>
              <a:t>ctx</a:t>
            </a:r>
            <a:r>
              <a:rPr lang="en-US" sz="1200" dirty="0"/>
              <a:t> := </a:t>
            </a:r>
            <a:r>
              <a:rPr lang="en-US" sz="1200" dirty="0" err="1"/>
              <a:t>stream.</a:t>
            </a:r>
            <a:r>
              <a:rPr lang="en-US" sz="1200" dirty="0" err="1">
                <a:solidFill>
                  <a:srgbClr val="FFC66D"/>
                </a:solidFill>
              </a:rPr>
              <a:t>Context</a:t>
            </a:r>
            <a:r>
              <a:rPr lang="en-US" sz="1200" dirty="0"/>
              <a:t>()</a:t>
            </a:r>
            <a:br>
              <a:rPr lang="en-US" sz="1200" dirty="0"/>
            </a:br>
            <a:r>
              <a:rPr lang="en-US" sz="1200" dirty="0"/>
              <a:t>   c := </a:t>
            </a:r>
            <a:r>
              <a:rPr lang="en-US" sz="1200" dirty="0">
                <a:solidFill>
                  <a:srgbClr val="FFC66D"/>
                </a:solidFill>
              </a:rPr>
              <a:t>make</a:t>
            </a:r>
            <a:r>
              <a:rPr lang="en-US" sz="1200" dirty="0"/>
              <a:t>(</a:t>
            </a:r>
            <a:r>
              <a:rPr lang="en-US" sz="1200" b="1" dirty="0" err="1">
                <a:solidFill>
                  <a:srgbClr val="CC7832"/>
                </a:solidFill>
              </a:rPr>
              <a:t>chan</a:t>
            </a:r>
            <a:r>
              <a:rPr lang="en-US" sz="1200" b="1" dirty="0">
                <a:solidFill>
                  <a:srgbClr val="CC7832"/>
                </a:solidFill>
              </a:rPr>
              <a:t> </a:t>
            </a:r>
            <a:r>
              <a:rPr lang="en-US" sz="1200" dirty="0"/>
              <a:t>result) </a:t>
            </a:r>
            <a:r>
              <a:rPr lang="en-US" sz="1200" dirty="0">
                <a:solidFill>
                  <a:srgbClr val="808080"/>
                </a:solidFill>
              </a:rPr>
              <a:t/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dirty="0">
                <a:solidFill>
                  <a:srgbClr val="808080"/>
                </a:solidFill>
              </a:rPr>
              <a:t>   </a:t>
            </a:r>
            <a:r>
              <a:rPr lang="en-US" sz="1200" b="1" dirty="0" err="1">
                <a:solidFill>
                  <a:srgbClr val="CC7832"/>
                </a:solidFill>
              </a:rPr>
              <a:t>var</a:t>
            </a:r>
            <a:r>
              <a:rPr lang="en-US" sz="1200" b="1" dirty="0">
                <a:solidFill>
                  <a:srgbClr val="CC7832"/>
                </a:solidFill>
              </a:rPr>
              <a:t> </a:t>
            </a:r>
            <a:r>
              <a:rPr lang="en-US" sz="1200" dirty="0" err="1"/>
              <a:t>wg</a:t>
            </a:r>
            <a:r>
              <a:rPr lang="en-US" sz="1200" dirty="0"/>
              <a:t> </a:t>
            </a:r>
            <a:r>
              <a:rPr lang="en-US" sz="1200" dirty="0" err="1"/>
              <a:t>sync.WaitGroup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</a:t>
            </a:r>
            <a:r>
              <a:rPr lang="en-US" sz="1200" b="1" dirty="0">
                <a:solidFill>
                  <a:srgbClr val="CC7832"/>
                </a:solidFill>
              </a:rPr>
              <a:t>for </a:t>
            </a:r>
            <a:r>
              <a:rPr lang="en-US" sz="1200" dirty="0"/>
              <a:t>_</a:t>
            </a:r>
            <a:r>
              <a:rPr lang="en-US" sz="1200" dirty="0">
                <a:solidFill>
                  <a:srgbClr val="CC7832"/>
                </a:solidFill>
              </a:rPr>
              <a:t>, </a:t>
            </a:r>
            <a:r>
              <a:rPr lang="en-US" sz="1200" dirty="0"/>
              <a:t>b := </a:t>
            </a:r>
            <a:r>
              <a:rPr lang="en-US" sz="1200" b="1" dirty="0">
                <a:solidFill>
                  <a:srgbClr val="CC7832"/>
                </a:solidFill>
              </a:rPr>
              <a:t>range </a:t>
            </a:r>
            <a:r>
              <a:rPr lang="en-US" sz="1200" dirty="0" err="1"/>
              <a:t>s.backends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dirty="0" err="1"/>
              <a:t>wg.</a:t>
            </a:r>
            <a:r>
              <a:rPr lang="en-US" sz="1200" dirty="0" err="1">
                <a:solidFill>
                  <a:srgbClr val="FFC66D"/>
                </a:solidFill>
              </a:rPr>
              <a:t>Add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6897BB"/>
                </a:solidFill>
              </a:rPr>
              <a:t>1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>
                <a:solidFill>
                  <a:srgbClr val="CC7832"/>
                </a:solidFill>
              </a:rPr>
              <a:t>go </a:t>
            </a:r>
            <a:r>
              <a:rPr lang="en-US" sz="1200" b="1" dirty="0" err="1">
                <a:solidFill>
                  <a:srgbClr val="CC7832"/>
                </a:solidFill>
              </a:rPr>
              <a:t>func</a:t>
            </a:r>
            <a:r>
              <a:rPr lang="en-US" sz="1200" dirty="0"/>
              <a:t>(backend </a:t>
            </a:r>
            <a:r>
              <a:rPr lang="en-US" sz="1200" dirty="0" err="1"/>
              <a:t>pb.SearchEngineClient</a:t>
            </a:r>
            <a:r>
              <a:rPr lang="en-US" sz="1200" dirty="0"/>
              <a:t>) { </a:t>
            </a:r>
            <a:r>
              <a:rPr lang="en-US" sz="1200" dirty="0">
                <a:solidFill>
                  <a:srgbClr val="808080"/>
                </a:solidFill>
              </a:rPr>
              <a:t/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dirty="0">
                <a:solidFill>
                  <a:srgbClr val="808080"/>
                </a:solidFill>
              </a:rPr>
              <a:t>         </a:t>
            </a:r>
            <a:r>
              <a:rPr lang="en-US" sz="1200" b="1" dirty="0">
                <a:solidFill>
                  <a:srgbClr val="CC7832"/>
                </a:solidFill>
              </a:rPr>
              <a:t>defer </a:t>
            </a:r>
            <a:r>
              <a:rPr lang="en-US" sz="1200" dirty="0" err="1"/>
              <a:t>wg.</a:t>
            </a:r>
            <a:r>
              <a:rPr lang="en-US" sz="1200" dirty="0" err="1">
                <a:solidFill>
                  <a:srgbClr val="FFC66D"/>
                </a:solidFill>
              </a:rPr>
              <a:t>Done</a:t>
            </a:r>
            <a:r>
              <a:rPr lang="en-US" sz="1200" dirty="0"/>
              <a:t>()                    </a:t>
            </a:r>
            <a:r>
              <a:rPr lang="en-US" sz="1200" dirty="0">
                <a:solidFill>
                  <a:srgbClr val="808080"/>
                </a:solidFill>
              </a:rPr>
              <a:t/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dirty="0">
                <a:solidFill>
                  <a:srgbClr val="808080"/>
                </a:solidFill>
              </a:rPr>
              <a:t>         </a:t>
            </a:r>
            <a:r>
              <a:rPr lang="en-US" sz="1200" dirty="0" err="1">
                <a:solidFill>
                  <a:srgbClr val="FFC66D"/>
                </a:solidFill>
              </a:rPr>
              <a:t>watchBackend</a:t>
            </a:r>
            <a:r>
              <a:rPr lang="en-US" sz="1200" dirty="0"/>
              <a:t>(</a:t>
            </a:r>
            <a:r>
              <a:rPr lang="en-US" sz="1200" dirty="0" err="1"/>
              <a:t>ctx</a:t>
            </a:r>
            <a:r>
              <a:rPr lang="en-US" sz="1200" dirty="0">
                <a:solidFill>
                  <a:srgbClr val="CC7832"/>
                </a:solidFill>
              </a:rPr>
              <a:t>, </a:t>
            </a:r>
            <a:r>
              <a:rPr lang="en-US" sz="1200" dirty="0"/>
              <a:t>backend</a:t>
            </a:r>
            <a:r>
              <a:rPr lang="en-US" sz="1200" dirty="0">
                <a:solidFill>
                  <a:srgbClr val="CC7832"/>
                </a:solidFill>
              </a:rPr>
              <a:t>, </a:t>
            </a:r>
            <a:r>
              <a:rPr lang="en-US" sz="1200" dirty="0" err="1"/>
              <a:t>req</a:t>
            </a:r>
            <a:r>
              <a:rPr lang="en-US" sz="1200" dirty="0">
                <a:solidFill>
                  <a:srgbClr val="CC7832"/>
                </a:solidFill>
              </a:rPr>
              <a:t>, </a:t>
            </a:r>
            <a:r>
              <a:rPr lang="en-US" sz="1200" dirty="0"/>
              <a:t>c) </a:t>
            </a:r>
            <a:r>
              <a:rPr lang="en-US" sz="1200" dirty="0">
                <a:solidFill>
                  <a:srgbClr val="808080"/>
                </a:solidFill>
              </a:rPr>
              <a:t/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dirty="0">
                <a:solidFill>
                  <a:srgbClr val="808080"/>
                </a:solidFill>
              </a:rPr>
              <a:t>      </a:t>
            </a:r>
            <a:r>
              <a:rPr lang="en-US" sz="1200" dirty="0"/>
              <a:t>}(b) </a:t>
            </a:r>
            <a:r>
              <a:rPr lang="en-US" sz="1200" dirty="0">
                <a:solidFill>
                  <a:srgbClr val="808080"/>
                </a:solidFill>
              </a:rPr>
              <a:t/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dirty="0">
                <a:solidFill>
                  <a:srgbClr val="808080"/>
                </a:solidFill>
              </a:rPr>
              <a:t>   </a:t>
            </a: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/>
              <a:t>   </a:t>
            </a:r>
            <a:r>
              <a:rPr lang="en-US" sz="1200" b="1" dirty="0">
                <a:solidFill>
                  <a:srgbClr val="CC7832"/>
                </a:solidFill>
              </a:rPr>
              <a:t>go </a:t>
            </a:r>
            <a:r>
              <a:rPr lang="en-US" sz="1200" b="1" dirty="0" err="1">
                <a:solidFill>
                  <a:srgbClr val="CC7832"/>
                </a:solidFill>
              </a:rPr>
              <a:t>func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dirty="0" err="1"/>
              <a:t>wg.</a:t>
            </a:r>
            <a:r>
              <a:rPr lang="en-US" sz="1200" dirty="0" err="1">
                <a:solidFill>
                  <a:srgbClr val="FFC66D"/>
                </a:solidFill>
              </a:rPr>
              <a:t>Wait</a:t>
            </a:r>
            <a:r>
              <a:rPr lang="en-US" sz="1200" dirty="0"/>
              <a:t>()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dirty="0">
                <a:solidFill>
                  <a:srgbClr val="FFC66D"/>
                </a:solidFill>
              </a:rPr>
              <a:t>close</a:t>
            </a:r>
            <a:r>
              <a:rPr lang="en-US" sz="1200" dirty="0"/>
              <a:t>(c) </a:t>
            </a:r>
            <a:r>
              <a:rPr lang="en-US" sz="1200" dirty="0">
                <a:solidFill>
                  <a:srgbClr val="808080"/>
                </a:solidFill>
              </a:rPr>
              <a:t/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dirty="0">
                <a:solidFill>
                  <a:srgbClr val="808080"/>
                </a:solidFill>
              </a:rPr>
              <a:t>   </a:t>
            </a:r>
            <a:r>
              <a:rPr lang="en-US" sz="1200" dirty="0"/>
              <a:t>}()</a:t>
            </a:r>
            <a:br>
              <a:rPr lang="en-US" sz="1200" dirty="0"/>
            </a:br>
            <a:r>
              <a:rPr lang="en-US" sz="1200" dirty="0"/>
              <a:t>   </a:t>
            </a:r>
            <a:r>
              <a:rPr lang="en-US" sz="1200" b="1" dirty="0">
                <a:solidFill>
                  <a:srgbClr val="CC7832"/>
                </a:solidFill>
              </a:rPr>
              <a:t>for </a:t>
            </a:r>
            <a:r>
              <a:rPr lang="en-US" sz="1200" dirty="0"/>
              <a:t>res := </a:t>
            </a:r>
            <a:r>
              <a:rPr lang="en-US" sz="1200" b="1" dirty="0">
                <a:solidFill>
                  <a:srgbClr val="CC7832"/>
                </a:solidFill>
              </a:rPr>
              <a:t>range </a:t>
            </a:r>
            <a:r>
              <a:rPr lang="en-US" sz="1200" dirty="0"/>
              <a:t>c { </a:t>
            </a:r>
            <a:r>
              <a:rPr lang="en-US" sz="1200" dirty="0">
                <a:solidFill>
                  <a:srgbClr val="808080"/>
                </a:solidFill>
              </a:rPr>
              <a:t/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dirty="0">
                <a:solidFill>
                  <a:srgbClr val="808080"/>
                </a:solidFill>
              </a:rPr>
              <a:t>      </a:t>
            </a:r>
            <a:r>
              <a:rPr lang="en-US" sz="1200" b="1" dirty="0">
                <a:solidFill>
                  <a:srgbClr val="CC7832"/>
                </a:solidFill>
              </a:rPr>
              <a:t>if </a:t>
            </a:r>
            <a:r>
              <a:rPr lang="en-US" sz="1200" dirty="0" err="1"/>
              <a:t>res.err</a:t>
            </a:r>
            <a:r>
              <a:rPr lang="en-US" sz="1200" dirty="0"/>
              <a:t> != nil {</a:t>
            </a:r>
            <a:br>
              <a:rPr lang="en-US" sz="1200" dirty="0"/>
            </a:br>
            <a:r>
              <a:rPr lang="en-US" sz="1200" dirty="0"/>
              <a:t>         </a:t>
            </a:r>
            <a:r>
              <a:rPr lang="en-US" sz="1200" b="1" dirty="0">
                <a:solidFill>
                  <a:srgbClr val="CC7832"/>
                </a:solidFill>
              </a:rPr>
              <a:t>return </a:t>
            </a:r>
            <a:r>
              <a:rPr lang="en-US" sz="1200" dirty="0" err="1"/>
              <a:t>res.err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}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>
                <a:solidFill>
                  <a:srgbClr val="CC7832"/>
                </a:solidFill>
              </a:rPr>
              <a:t>if </a:t>
            </a:r>
            <a:r>
              <a:rPr lang="en-US" sz="1200" dirty="0"/>
              <a:t>err := </a:t>
            </a:r>
            <a:r>
              <a:rPr lang="en-US" sz="1200" dirty="0" err="1"/>
              <a:t>stream.</a:t>
            </a:r>
            <a:r>
              <a:rPr lang="en-US" sz="1200" dirty="0" err="1">
                <a:solidFill>
                  <a:srgbClr val="FFC66D"/>
                </a:solidFill>
              </a:rPr>
              <a:t>Send</a:t>
            </a:r>
            <a:r>
              <a:rPr lang="en-US" sz="1200" dirty="0"/>
              <a:t>(</a:t>
            </a:r>
            <a:r>
              <a:rPr lang="en-US" sz="1200" dirty="0" err="1"/>
              <a:t>res.res</a:t>
            </a:r>
            <a:r>
              <a:rPr lang="en-US" sz="1200" dirty="0"/>
              <a:t>)</a:t>
            </a:r>
            <a:r>
              <a:rPr lang="en-US" sz="1200" dirty="0">
                <a:solidFill>
                  <a:srgbClr val="CC7832"/>
                </a:solidFill>
              </a:rPr>
              <a:t>; </a:t>
            </a:r>
            <a:r>
              <a:rPr lang="en-US" sz="1200" dirty="0"/>
              <a:t>err != nil { </a:t>
            </a:r>
            <a:r>
              <a:rPr lang="en-US" sz="1200" dirty="0">
                <a:solidFill>
                  <a:srgbClr val="808080"/>
                </a:solidFill>
              </a:rPr>
              <a:t/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dirty="0">
                <a:solidFill>
                  <a:srgbClr val="808080"/>
                </a:solidFill>
              </a:rPr>
              <a:t>         </a:t>
            </a:r>
            <a:r>
              <a:rPr lang="en-US" sz="1200" b="1" dirty="0">
                <a:solidFill>
                  <a:srgbClr val="CC7832"/>
                </a:solidFill>
              </a:rPr>
              <a:t>return </a:t>
            </a:r>
            <a:r>
              <a:rPr lang="en-US" sz="1200" dirty="0"/>
              <a:t>err </a:t>
            </a:r>
            <a:r>
              <a:rPr lang="en-US" sz="1200" dirty="0">
                <a:solidFill>
                  <a:srgbClr val="808080"/>
                </a:solidFill>
              </a:rPr>
              <a:t/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dirty="0">
                <a:solidFill>
                  <a:srgbClr val="808080"/>
                </a:solidFill>
              </a:rPr>
              <a:t>      </a:t>
            </a:r>
            <a:r>
              <a:rPr lang="en-US" sz="1200" dirty="0"/>
              <a:t>} </a:t>
            </a:r>
            <a:r>
              <a:rPr lang="en-US" sz="1200" dirty="0">
                <a:solidFill>
                  <a:srgbClr val="808080"/>
                </a:solidFill>
              </a:rPr>
              <a:t/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dirty="0">
                <a:solidFill>
                  <a:srgbClr val="808080"/>
                </a:solidFill>
              </a:rPr>
              <a:t>   </a:t>
            </a: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/>
              <a:t>   </a:t>
            </a:r>
            <a:r>
              <a:rPr lang="en-US" sz="1200" b="1" dirty="0">
                <a:solidFill>
                  <a:srgbClr val="CC7832"/>
                </a:solidFill>
              </a:rPr>
              <a:t>return </a:t>
            </a:r>
            <a:r>
              <a:rPr lang="en-US" sz="1200" dirty="0"/>
              <a:t>nil</a:t>
            </a:r>
            <a:br>
              <a:rPr lang="en-US" sz="1200" dirty="0"/>
            </a:br>
            <a:r>
              <a:rPr lang="en-US" sz="1200" dirty="0"/>
              <a:t>}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4571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96011" y="18298"/>
            <a:ext cx="9144001" cy="7718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Source code </a:t>
            </a:r>
            <a:r>
              <a:rPr lang="mr-IN" dirty="0" smtClean="0"/>
              <a:t>–</a:t>
            </a:r>
            <a:r>
              <a:rPr lang="en-US" dirty="0" smtClean="0"/>
              <a:t> Go frontend- streaming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96011" y="790170"/>
            <a:ext cx="9144002" cy="5951198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808080"/>
                </a:solidFill>
              </a:rPr>
              <a:t>// </a:t>
            </a:r>
            <a:r>
              <a:rPr lang="en-US" sz="1400" dirty="0" err="1">
                <a:solidFill>
                  <a:srgbClr val="808080"/>
                </a:solidFill>
              </a:rPr>
              <a:t>watchBackend</a:t>
            </a:r>
            <a:r>
              <a:rPr lang="en-US" sz="1400" dirty="0">
                <a:solidFill>
                  <a:srgbClr val="808080"/>
                </a:solidFill>
              </a:rPr>
              <a:t> runs Watch on a single backend and sends results on c.</a:t>
            </a:r>
            <a:br>
              <a:rPr lang="en-US" sz="1400" dirty="0">
                <a:solidFill>
                  <a:srgbClr val="808080"/>
                </a:solidFill>
              </a:rPr>
            </a:br>
            <a:r>
              <a:rPr lang="en-US" sz="1400" dirty="0">
                <a:solidFill>
                  <a:srgbClr val="808080"/>
                </a:solidFill>
              </a:rPr>
              <a:t>// </a:t>
            </a:r>
            <a:r>
              <a:rPr lang="en-US" sz="1400" dirty="0" err="1">
                <a:solidFill>
                  <a:srgbClr val="808080"/>
                </a:solidFill>
              </a:rPr>
              <a:t>watchBackend</a:t>
            </a:r>
            <a:r>
              <a:rPr lang="en-US" sz="1400" dirty="0">
                <a:solidFill>
                  <a:srgbClr val="808080"/>
                </a:solidFill>
              </a:rPr>
              <a:t> returns when </a:t>
            </a:r>
            <a:r>
              <a:rPr lang="en-US" sz="1400" dirty="0" err="1">
                <a:solidFill>
                  <a:srgbClr val="808080"/>
                </a:solidFill>
              </a:rPr>
              <a:t>ctx.Done</a:t>
            </a:r>
            <a:r>
              <a:rPr lang="en-US" sz="1400" dirty="0">
                <a:solidFill>
                  <a:srgbClr val="808080"/>
                </a:solidFill>
              </a:rPr>
              <a:t> is closed or </a:t>
            </a:r>
            <a:r>
              <a:rPr lang="en-US" sz="1400" dirty="0" err="1">
                <a:solidFill>
                  <a:srgbClr val="808080"/>
                </a:solidFill>
              </a:rPr>
              <a:t>stream.Recv</a:t>
            </a:r>
            <a:r>
              <a:rPr lang="en-US" sz="1400" dirty="0">
                <a:solidFill>
                  <a:srgbClr val="808080"/>
                </a:solidFill>
              </a:rPr>
              <a:t> fails.</a:t>
            </a:r>
            <a:br>
              <a:rPr lang="en-US" sz="1400" dirty="0">
                <a:solidFill>
                  <a:srgbClr val="808080"/>
                </a:solidFill>
              </a:rPr>
            </a:br>
            <a:r>
              <a:rPr lang="en-US" sz="1400" b="1" dirty="0" err="1">
                <a:solidFill>
                  <a:srgbClr val="CC7832"/>
                </a:solidFill>
              </a:rPr>
              <a:t>func</a:t>
            </a:r>
            <a:r>
              <a:rPr lang="en-US" sz="1400" b="1" dirty="0">
                <a:solidFill>
                  <a:srgbClr val="CC7832"/>
                </a:solidFill>
              </a:rPr>
              <a:t> </a:t>
            </a:r>
            <a:r>
              <a:rPr lang="en-US" sz="1400" dirty="0" err="1">
                <a:solidFill>
                  <a:srgbClr val="FFC66D"/>
                </a:solidFill>
              </a:rPr>
              <a:t>watchBackend</a:t>
            </a:r>
            <a:r>
              <a:rPr lang="en-US" sz="1400" dirty="0"/>
              <a:t>(</a:t>
            </a:r>
            <a:r>
              <a:rPr lang="en-US" sz="1400" dirty="0" err="1"/>
              <a:t>ctx</a:t>
            </a:r>
            <a:r>
              <a:rPr lang="en-US" sz="1400" dirty="0"/>
              <a:t> </a:t>
            </a:r>
            <a:r>
              <a:rPr lang="en-US" sz="1400" dirty="0" err="1"/>
              <a:t>context.Context</a:t>
            </a:r>
            <a:r>
              <a:rPr lang="en-US" sz="1400" dirty="0">
                <a:solidFill>
                  <a:srgbClr val="CC7832"/>
                </a:solidFill>
              </a:rPr>
              <a:t>, </a:t>
            </a:r>
            <a:r>
              <a:rPr lang="en-US" sz="1400" dirty="0"/>
              <a:t>backend </a:t>
            </a:r>
            <a:r>
              <a:rPr lang="en-US" sz="1400" dirty="0" err="1"/>
              <a:t>pb.SearchEngineClient</a:t>
            </a:r>
            <a:r>
              <a:rPr lang="en-US" sz="1400" dirty="0">
                <a:solidFill>
                  <a:srgbClr val="CC7832"/>
                </a:solidFill>
              </a:rPr>
              <a:t>, </a:t>
            </a:r>
            <a:r>
              <a:rPr lang="en-US" sz="1400" dirty="0" err="1"/>
              <a:t>req</a:t>
            </a:r>
            <a:r>
              <a:rPr lang="en-US" sz="1400" dirty="0"/>
              <a:t> *</a:t>
            </a:r>
            <a:r>
              <a:rPr lang="en-US" sz="1400" dirty="0" err="1"/>
              <a:t>pb.Request</a:t>
            </a:r>
            <a:r>
              <a:rPr lang="en-US" sz="1400" dirty="0">
                <a:solidFill>
                  <a:srgbClr val="CC7832"/>
                </a:solidFill>
              </a:rPr>
              <a:t>, </a:t>
            </a:r>
            <a:r>
              <a:rPr lang="en-US" sz="1400" dirty="0"/>
              <a:t>c </a:t>
            </a:r>
            <a:r>
              <a:rPr lang="en-US" sz="1400" b="1" dirty="0" err="1">
                <a:solidFill>
                  <a:srgbClr val="CC7832"/>
                </a:solidFill>
              </a:rPr>
              <a:t>chan</a:t>
            </a:r>
            <a:r>
              <a:rPr lang="en-US" sz="1400" dirty="0"/>
              <a:t>&lt;- result) {</a:t>
            </a:r>
            <a:br>
              <a:rPr lang="en-US" sz="1400" dirty="0"/>
            </a:br>
            <a:r>
              <a:rPr lang="en-US" sz="1400" dirty="0"/>
              <a:t>   stream</a:t>
            </a:r>
            <a:r>
              <a:rPr lang="en-US" sz="1400" dirty="0">
                <a:solidFill>
                  <a:srgbClr val="CC7832"/>
                </a:solidFill>
              </a:rPr>
              <a:t>, </a:t>
            </a:r>
            <a:r>
              <a:rPr lang="en-US" sz="1400" dirty="0"/>
              <a:t>err := </a:t>
            </a:r>
            <a:r>
              <a:rPr lang="en-US" sz="1400" dirty="0" err="1"/>
              <a:t>backend.</a:t>
            </a:r>
            <a:r>
              <a:rPr lang="en-US" sz="1400" dirty="0" err="1">
                <a:solidFill>
                  <a:srgbClr val="FFC66D"/>
                </a:solidFill>
              </a:rPr>
              <a:t>Watch</a:t>
            </a:r>
            <a:r>
              <a:rPr lang="en-US" sz="1400" dirty="0"/>
              <a:t>(</a:t>
            </a:r>
            <a:r>
              <a:rPr lang="en-US" sz="1400" dirty="0" err="1"/>
              <a:t>ctx</a:t>
            </a:r>
            <a:r>
              <a:rPr lang="en-US" sz="1400" dirty="0">
                <a:solidFill>
                  <a:srgbClr val="CC7832"/>
                </a:solidFill>
              </a:rPr>
              <a:t>, </a:t>
            </a:r>
            <a:r>
              <a:rPr lang="en-US" sz="1400" dirty="0" err="1"/>
              <a:t>req</a:t>
            </a:r>
            <a:r>
              <a:rPr lang="en-US" sz="1400" dirty="0"/>
              <a:t>) </a:t>
            </a:r>
            <a:r>
              <a:rPr lang="en-US" sz="1400" dirty="0">
                <a:solidFill>
                  <a:srgbClr val="808080"/>
                </a:solidFill>
              </a:rPr>
              <a:t/>
            </a:r>
            <a:br>
              <a:rPr lang="en-US" sz="1400" dirty="0">
                <a:solidFill>
                  <a:srgbClr val="808080"/>
                </a:solidFill>
              </a:rPr>
            </a:br>
            <a:r>
              <a:rPr lang="en-US" sz="1400" dirty="0">
                <a:solidFill>
                  <a:srgbClr val="808080"/>
                </a:solidFill>
              </a:rPr>
              <a:t>   </a:t>
            </a:r>
            <a:r>
              <a:rPr lang="en-US" sz="1400" b="1" dirty="0">
                <a:solidFill>
                  <a:srgbClr val="CC7832"/>
                </a:solidFill>
              </a:rPr>
              <a:t>if </a:t>
            </a:r>
            <a:r>
              <a:rPr lang="en-US" sz="1400" dirty="0"/>
              <a:t>err != nil {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b="1" dirty="0">
                <a:solidFill>
                  <a:srgbClr val="CC7832"/>
                </a:solidFill>
              </a:rPr>
              <a:t>select </a:t>
            </a: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b="1" dirty="0">
                <a:solidFill>
                  <a:srgbClr val="CC7832"/>
                </a:solidFill>
              </a:rPr>
              <a:t>case </a:t>
            </a:r>
            <a:r>
              <a:rPr lang="en-US" sz="1400" dirty="0"/>
              <a:t>c &lt;- result{err: err}: </a:t>
            </a:r>
            <a:r>
              <a:rPr lang="en-US" sz="1400" dirty="0">
                <a:solidFill>
                  <a:srgbClr val="808080"/>
                </a:solidFill>
              </a:rPr>
              <a:t/>
            </a:r>
            <a:br>
              <a:rPr lang="en-US" sz="1400" dirty="0">
                <a:solidFill>
                  <a:srgbClr val="808080"/>
                </a:solidFill>
              </a:rPr>
            </a:br>
            <a:r>
              <a:rPr lang="en-US" sz="1400" dirty="0">
                <a:solidFill>
                  <a:srgbClr val="808080"/>
                </a:solidFill>
              </a:rPr>
              <a:t>      </a:t>
            </a:r>
            <a:r>
              <a:rPr lang="en-US" sz="1400" b="1" dirty="0">
                <a:solidFill>
                  <a:srgbClr val="CC7832"/>
                </a:solidFill>
              </a:rPr>
              <a:t>case </a:t>
            </a:r>
            <a:r>
              <a:rPr lang="en-US" sz="1400" dirty="0"/>
              <a:t>&lt;-</a:t>
            </a:r>
            <a:r>
              <a:rPr lang="en-US" sz="1400" dirty="0" err="1"/>
              <a:t>ctx.</a:t>
            </a:r>
            <a:r>
              <a:rPr lang="en-US" sz="1400" dirty="0" err="1">
                <a:solidFill>
                  <a:srgbClr val="FFC66D"/>
                </a:solidFill>
              </a:rPr>
              <a:t>Done</a:t>
            </a:r>
            <a:r>
              <a:rPr lang="en-US" sz="1400" dirty="0"/>
              <a:t>():</a:t>
            </a:r>
            <a:br>
              <a:rPr lang="en-US" sz="1400" dirty="0"/>
            </a:br>
            <a:r>
              <a:rPr lang="en-US" sz="1400" dirty="0"/>
              <a:t>      }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b="1" dirty="0">
                <a:solidFill>
                  <a:srgbClr val="CC7832"/>
                </a:solidFill>
              </a:rPr>
              <a:t>return</a:t>
            </a:r>
            <a:br>
              <a:rPr lang="en-US" sz="1400" b="1" dirty="0">
                <a:solidFill>
                  <a:srgbClr val="CC7832"/>
                </a:solidFill>
              </a:rPr>
            </a:br>
            <a:r>
              <a:rPr lang="en-US" sz="1400" b="1" dirty="0">
                <a:solidFill>
                  <a:srgbClr val="CC7832"/>
                </a:solidFill>
              </a:rPr>
              <a:t>   </a:t>
            </a: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b="1" dirty="0">
                <a:solidFill>
                  <a:srgbClr val="CC7832"/>
                </a:solidFill>
              </a:rPr>
              <a:t>for </a:t>
            </a: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  res</a:t>
            </a:r>
            <a:r>
              <a:rPr lang="en-US" sz="1400" dirty="0">
                <a:solidFill>
                  <a:srgbClr val="CC7832"/>
                </a:solidFill>
              </a:rPr>
              <a:t>, </a:t>
            </a:r>
            <a:r>
              <a:rPr lang="en-US" sz="1400" dirty="0"/>
              <a:t>err := </a:t>
            </a:r>
            <a:r>
              <a:rPr lang="en-US" sz="1400" dirty="0" err="1"/>
              <a:t>stream.</a:t>
            </a:r>
            <a:r>
              <a:rPr lang="en-US" sz="1400" dirty="0" err="1">
                <a:solidFill>
                  <a:srgbClr val="FFC66D"/>
                </a:solidFill>
              </a:rPr>
              <a:t>Recv</a:t>
            </a:r>
            <a:r>
              <a:rPr lang="en-US" sz="1400" dirty="0"/>
              <a:t>() </a:t>
            </a:r>
            <a:r>
              <a:rPr lang="en-US" sz="1400" dirty="0">
                <a:solidFill>
                  <a:srgbClr val="808080"/>
                </a:solidFill>
              </a:rPr>
              <a:t/>
            </a:r>
            <a:br>
              <a:rPr lang="en-US" sz="1400" dirty="0">
                <a:solidFill>
                  <a:srgbClr val="808080"/>
                </a:solidFill>
              </a:rPr>
            </a:br>
            <a:r>
              <a:rPr lang="en-US" sz="1400" dirty="0">
                <a:solidFill>
                  <a:srgbClr val="808080"/>
                </a:solidFill>
              </a:rPr>
              <a:t>      </a:t>
            </a:r>
            <a:r>
              <a:rPr lang="en-US" sz="1400" b="1" dirty="0">
                <a:solidFill>
                  <a:srgbClr val="CC7832"/>
                </a:solidFill>
              </a:rPr>
              <a:t>select </a:t>
            </a: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b="1" dirty="0">
                <a:solidFill>
                  <a:srgbClr val="CC7832"/>
                </a:solidFill>
              </a:rPr>
              <a:t>case </a:t>
            </a:r>
            <a:r>
              <a:rPr lang="en-US" sz="1400" dirty="0"/>
              <a:t>c &lt;- result{res</a:t>
            </a:r>
            <a:r>
              <a:rPr lang="en-US" sz="1400" dirty="0">
                <a:solidFill>
                  <a:srgbClr val="CC7832"/>
                </a:solidFill>
              </a:rPr>
              <a:t>, </a:t>
            </a:r>
            <a:r>
              <a:rPr lang="en-US" sz="1400" dirty="0"/>
              <a:t>err}: </a:t>
            </a:r>
            <a:r>
              <a:rPr lang="en-US" sz="1400" dirty="0">
                <a:solidFill>
                  <a:srgbClr val="808080"/>
                </a:solidFill>
              </a:rPr>
              <a:t/>
            </a:r>
            <a:br>
              <a:rPr lang="en-US" sz="1400" dirty="0">
                <a:solidFill>
                  <a:srgbClr val="808080"/>
                </a:solidFill>
              </a:rPr>
            </a:br>
            <a:r>
              <a:rPr lang="en-US" sz="1400" dirty="0">
                <a:solidFill>
                  <a:srgbClr val="808080"/>
                </a:solidFill>
              </a:rPr>
              <a:t>         </a:t>
            </a:r>
            <a:r>
              <a:rPr lang="en-US" sz="1400" b="1" dirty="0">
                <a:solidFill>
                  <a:srgbClr val="CC7832"/>
                </a:solidFill>
              </a:rPr>
              <a:t>if </a:t>
            </a:r>
            <a:r>
              <a:rPr lang="en-US" sz="1400" dirty="0"/>
              <a:t>err != nil {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b="1" dirty="0">
                <a:solidFill>
                  <a:srgbClr val="CC7832"/>
                </a:solidFill>
              </a:rPr>
              <a:t>return</a:t>
            </a:r>
            <a:br>
              <a:rPr lang="en-US" sz="1400" b="1" dirty="0">
                <a:solidFill>
                  <a:srgbClr val="CC7832"/>
                </a:solidFill>
              </a:rPr>
            </a:br>
            <a:r>
              <a:rPr lang="en-US" sz="1400" b="1" dirty="0">
                <a:solidFill>
                  <a:srgbClr val="CC7832"/>
                </a:solidFill>
              </a:rPr>
              <a:t>         </a:t>
            </a: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b="1" dirty="0">
                <a:solidFill>
                  <a:srgbClr val="CC7832"/>
                </a:solidFill>
              </a:rPr>
              <a:t>case </a:t>
            </a:r>
            <a:r>
              <a:rPr lang="en-US" sz="1400" dirty="0"/>
              <a:t>&lt;-</a:t>
            </a:r>
            <a:r>
              <a:rPr lang="en-US" sz="1400" dirty="0" err="1"/>
              <a:t>ctx.</a:t>
            </a:r>
            <a:r>
              <a:rPr lang="en-US" sz="1400" dirty="0" err="1">
                <a:solidFill>
                  <a:srgbClr val="FFC66D"/>
                </a:solidFill>
              </a:rPr>
              <a:t>Done</a:t>
            </a:r>
            <a:r>
              <a:rPr lang="en-US" sz="1400" dirty="0"/>
              <a:t>():</a:t>
            </a:r>
            <a:br>
              <a:rPr lang="en-US" sz="1400" dirty="0"/>
            </a:br>
            <a:r>
              <a:rPr lang="en-US" sz="1400" dirty="0"/>
              <a:t>         </a:t>
            </a:r>
            <a:r>
              <a:rPr lang="en-US" sz="1400" b="1" dirty="0">
                <a:solidFill>
                  <a:srgbClr val="CC7832"/>
                </a:solidFill>
              </a:rPr>
              <a:t>return</a:t>
            </a:r>
            <a:br>
              <a:rPr lang="en-US" sz="1400" b="1" dirty="0">
                <a:solidFill>
                  <a:srgbClr val="CC7832"/>
                </a:solidFill>
              </a:rPr>
            </a:br>
            <a:r>
              <a:rPr lang="en-US" sz="1400" b="1" dirty="0">
                <a:solidFill>
                  <a:srgbClr val="CC7832"/>
                </a:solidFill>
              </a:rPr>
              <a:t>      </a:t>
            </a: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   }</a:t>
            </a:r>
            <a:br>
              <a:rPr lang="en-US" sz="1400" dirty="0"/>
            </a:br>
            <a:r>
              <a:rPr lang="en-US" sz="1400" dirty="0"/>
              <a:t>}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95787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gRPC</a:t>
            </a:r>
            <a:r>
              <a:rPr lang="pl-PL" dirty="0" smtClean="0"/>
              <a:t> </a:t>
            </a:r>
            <a:r>
              <a:rPr lang="mr-IN" dirty="0" smtClean="0"/>
              <a:t>–</a:t>
            </a:r>
            <a:r>
              <a:rPr lang="pl-PL" dirty="0" smtClean="0"/>
              <a:t> </a:t>
            </a:r>
            <a:r>
              <a:rPr lang="pl-PL" dirty="0" err="1" smtClean="0"/>
              <a:t>ecosystem</a:t>
            </a:r>
            <a:r>
              <a:rPr lang="pl-PL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4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gRPC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5621" y="404664"/>
            <a:ext cx="9144001" cy="7718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err="1" smtClean="0"/>
              <a:t>gRPC</a:t>
            </a:r>
            <a:r>
              <a:rPr lang="en-US" dirty="0" smtClean="0"/>
              <a:t> -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421" y="1556792"/>
            <a:ext cx="9386928" cy="4463008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hlinkClick r:id="rId2"/>
              </a:rPr>
              <a:t>grpc-gateway</a:t>
            </a:r>
            <a:r>
              <a:rPr lang="en-US" sz="2800" b="1" dirty="0" smtClean="0"/>
              <a:t> - </a:t>
            </a:r>
            <a:r>
              <a:rPr lang="en-US" sz="2800" dirty="0" err="1"/>
              <a:t>gRPC</a:t>
            </a:r>
            <a:r>
              <a:rPr lang="en-US" sz="2800" dirty="0"/>
              <a:t> to JSON proxy generator following the </a:t>
            </a:r>
            <a:r>
              <a:rPr lang="en-US" sz="2800" dirty="0" err="1"/>
              <a:t>gRPC</a:t>
            </a:r>
            <a:r>
              <a:rPr lang="en-US" sz="2800" dirty="0"/>
              <a:t> HTTP spec</a:t>
            </a:r>
            <a:endParaRPr lang="en-US" sz="2800" b="1" dirty="0"/>
          </a:p>
          <a:p>
            <a:r>
              <a:rPr lang="en-US" sz="2800" b="1" u="sng" dirty="0" smtClean="0">
                <a:hlinkClick r:id="rId3"/>
              </a:rPr>
              <a:t>grpc-prometheus</a:t>
            </a:r>
            <a:r>
              <a:rPr lang="en-US" sz="2800" b="1" dirty="0" smtClean="0"/>
              <a:t> - </a:t>
            </a:r>
            <a:r>
              <a:rPr lang="en-US" sz="2800" dirty="0"/>
              <a:t>Prometheus monitoring for your </a:t>
            </a:r>
            <a:r>
              <a:rPr lang="en-US" sz="2800" dirty="0" err="1"/>
              <a:t>gRPC</a:t>
            </a:r>
            <a:r>
              <a:rPr lang="en-US" sz="2800" dirty="0"/>
              <a:t> </a:t>
            </a:r>
            <a:r>
              <a:rPr lang="en-US" sz="2800" dirty="0" smtClean="0"/>
              <a:t>servers</a:t>
            </a:r>
            <a:r>
              <a:rPr lang="en-US" sz="2800" dirty="0"/>
              <a:t>.</a:t>
            </a:r>
            <a:endParaRPr lang="en-US" sz="2800" b="1" dirty="0"/>
          </a:p>
          <a:p>
            <a:r>
              <a:rPr lang="en-US" sz="2800" b="1" u="sng" dirty="0" smtClean="0">
                <a:hlinkClick r:id="rId4"/>
              </a:rPr>
              <a:t>go-grpc-middleware</a:t>
            </a:r>
            <a:r>
              <a:rPr lang="en-US" sz="2800" b="1" dirty="0" smtClean="0"/>
              <a:t>  - </a:t>
            </a:r>
            <a:r>
              <a:rPr lang="en-US" sz="2800" dirty="0" err="1" smtClean="0"/>
              <a:t>Golang</a:t>
            </a:r>
            <a:r>
              <a:rPr lang="en-US" sz="2800" dirty="0" smtClean="0"/>
              <a:t> </a:t>
            </a:r>
            <a:r>
              <a:rPr lang="en-US" sz="2800" dirty="0" err="1"/>
              <a:t>gRPC</a:t>
            </a:r>
            <a:r>
              <a:rPr lang="en-US" sz="2800" dirty="0"/>
              <a:t> </a:t>
            </a:r>
            <a:r>
              <a:rPr lang="en-US" sz="2800" dirty="0" err="1"/>
              <a:t>Middlewares</a:t>
            </a:r>
            <a:r>
              <a:rPr lang="en-US" sz="2800" dirty="0"/>
              <a:t>: interceptor chaining, </a:t>
            </a:r>
            <a:r>
              <a:rPr lang="en-US" sz="2800" dirty="0" err="1"/>
              <a:t>auth</a:t>
            </a:r>
            <a:r>
              <a:rPr lang="en-US" sz="2800" dirty="0"/>
              <a:t>, logging, retries and more.</a:t>
            </a:r>
            <a:endParaRPr lang="en-US" sz="2800" b="1" dirty="0"/>
          </a:p>
          <a:p>
            <a:r>
              <a:rPr lang="en-US" sz="2800" b="1" u="sng" dirty="0" smtClean="0">
                <a:hlinkClick r:id="rId5"/>
              </a:rPr>
              <a:t>grpc-opentracing</a:t>
            </a:r>
            <a:r>
              <a:rPr lang="en-US" sz="2800" b="1" dirty="0" smtClean="0"/>
              <a:t> - </a:t>
            </a:r>
            <a:r>
              <a:rPr lang="en-US" sz="2800" dirty="0" err="1"/>
              <a:t>OpenTracing</a:t>
            </a:r>
            <a:r>
              <a:rPr lang="en-US" sz="2800" dirty="0"/>
              <a:t> is a set of consistent, expressive, vendor-neutral APIs for distributed tracing and context propagation</a:t>
            </a:r>
            <a:endParaRPr lang="en-US" sz="2800" b="1" dirty="0"/>
          </a:p>
          <a:p>
            <a:r>
              <a:rPr lang="en-US" sz="2800" b="1" u="sng" dirty="0" smtClean="0">
                <a:hlinkClick r:id="rId6"/>
              </a:rPr>
              <a:t>Polyglot</a:t>
            </a:r>
            <a:r>
              <a:rPr lang="en-US" sz="2800" b="1" dirty="0" smtClean="0"/>
              <a:t> - </a:t>
            </a:r>
            <a:r>
              <a:rPr lang="en-US" sz="2800" dirty="0"/>
              <a:t>A universal </a:t>
            </a:r>
            <a:r>
              <a:rPr lang="en-US" sz="2800" dirty="0" err="1"/>
              <a:t>grpc</a:t>
            </a:r>
            <a:r>
              <a:rPr lang="en-US" sz="2800" dirty="0"/>
              <a:t> command line client</a:t>
            </a:r>
            <a:endParaRPr lang="en-US" sz="2800" b="1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092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073" y="395027"/>
            <a:ext cx="6120680" cy="6120680"/>
          </a:xfrm>
          <a:prstGeom prst="rect">
            <a:avLst/>
          </a:prstGeom>
        </p:spPr>
      </p:pic>
      <p:pic>
        <p:nvPicPr>
          <p:cNvPr id="111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72" y="3804337"/>
            <a:ext cx="776038" cy="659632"/>
          </a:xfrm>
          <a:prstGeom prst="rect">
            <a:avLst/>
          </a:prstGeom>
        </p:spPr>
      </p:pic>
      <p:pic>
        <p:nvPicPr>
          <p:cNvPr id="112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3717032"/>
            <a:ext cx="776038" cy="659632"/>
          </a:xfrm>
          <a:prstGeom prst="rect">
            <a:avLst/>
          </a:prstGeom>
        </p:spPr>
      </p:pic>
      <p:pic>
        <p:nvPicPr>
          <p:cNvPr id="113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3380203"/>
            <a:ext cx="776038" cy="659632"/>
          </a:xfrm>
          <a:prstGeom prst="rect">
            <a:avLst/>
          </a:prstGeom>
        </p:spPr>
      </p:pic>
      <p:pic>
        <p:nvPicPr>
          <p:cNvPr id="11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42" y="3548618"/>
            <a:ext cx="776038" cy="659632"/>
          </a:xfrm>
          <a:prstGeom prst="rect">
            <a:avLst/>
          </a:prstGeom>
        </p:spPr>
      </p:pic>
      <p:pic>
        <p:nvPicPr>
          <p:cNvPr id="11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199" y="3218802"/>
            <a:ext cx="776038" cy="659632"/>
          </a:xfrm>
          <a:prstGeom prst="rect">
            <a:avLst/>
          </a:prstGeom>
        </p:spPr>
      </p:pic>
      <p:pic>
        <p:nvPicPr>
          <p:cNvPr id="11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53" y="3232829"/>
            <a:ext cx="776038" cy="65963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17794">
            <a:off x="6563041" y="1697626"/>
            <a:ext cx="1829785" cy="64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522413" y="1556792"/>
            <a:ext cx="9134391" cy="4824536"/>
          </a:xfrm>
        </p:spPr>
        <p:txBody>
          <a:bodyPr>
            <a:noAutofit/>
          </a:bodyPr>
          <a:lstStyle/>
          <a:p>
            <a:pPr fontAlgn="base"/>
            <a:r>
              <a:rPr lang="en-US" sz="3200" dirty="0" smtClean="0"/>
              <a:t>Efficiently </a:t>
            </a:r>
            <a:r>
              <a:rPr lang="en-US" sz="3200" dirty="0"/>
              <a:t>connecting polyglot services in </a:t>
            </a:r>
            <a:r>
              <a:rPr lang="en-US" sz="3200" dirty="0" err="1"/>
              <a:t>microservices</a:t>
            </a:r>
            <a:r>
              <a:rPr lang="en-US" sz="3200" dirty="0"/>
              <a:t> style </a:t>
            </a:r>
            <a:r>
              <a:rPr lang="en-US" sz="3200" dirty="0" smtClean="0"/>
              <a:t>architecture </a:t>
            </a:r>
            <a:r>
              <a:rPr lang="mr-IN" sz="3200" dirty="0" smtClean="0"/>
              <a:t>–</a:t>
            </a:r>
            <a:r>
              <a:rPr lang="en-US" sz="3200" dirty="0" smtClean="0"/>
              <a:t> implementations in </a:t>
            </a:r>
            <a:r>
              <a:rPr lang="en-US" sz="3200" dirty="0" smtClean="0"/>
              <a:t>(</a:t>
            </a:r>
            <a:r>
              <a:rPr lang="en-US" sz="3200" b="1" dirty="0" smtClean="0"/>
              <a:t>Java</a:t>
            </a:r>
            <a:r>
              <a:rPr lang="en-US" sz="3200" dirty="0"/>
              <a:t>, </a:t>
            </a:r>
            <a:r>
              <a:rPr lang="en-US" sz="3200" b="1" dirty="0"/>
              <a:t>Go</a:t>
            </a:r>
            <a:r>
              <a:rPr lang="en-US" sz="3200" dirty="0"/>
              <a:t>, </a:t>
            </a:r>
            <a:r>
              <a:rPr lang="en-US" sz="3200" b="1" dirty="0"/>
              <a:t>C</a:t>
            </a:r>
            <a:r>
              <a:rPr lang="en-US" sz="3200" dirty="0"/>
              <a:t>, C++, </a:t>
            </a:r>
            <a:r>
              <a:rPr lang="en-US" sz="3200" dirty="0" err="1"/>
              <a:t>Node.js</a:t>
            </a:r>
            <a:r>
              <a:rPr lang="en-US" sz="3200" dirty="0"/>
              <a:t>, Python, Ruby, Objective-C, PHP, </a:t>
            </a:r>
            <a:r>
              <a:rPr lang="en-US" sz="3200" dirty="0" err="1"/>
              <a:t>i</a:t>
            </a:r>
            <a:r>
              <a:rPr lang="en-US" sz="3200" dirty="0"/>
              <a:t> C#)</a:t>
            </a:r>
            <a:endParaRPr lang="en-US" sz="3200" dirty="0"/>
          </a:p>
          <a:p>
            <a:pPr fontAlgn="base"/>
            <a:r>
              <a:rPr lang="en-US" sz="3200" dirty="0"/>
              <a:t>Connecting mobile devices, browser clients to backend services</a:t>
            </a:r>
          </a:p>
          <a:p>
            <a:pPr fontAlgn="base"/>
            <a:r>
              <a:rPr lang="en-US" sz="3200" dirty="0"/>
              <a:t>Generating efficient client libraries</a:t>
            </a:r>
          </a:p>
          <a:p>
            <a:pPr fontAlgn="base"/>
            <a:r>
              <a:rPr lang="en-US" sz="3200" dirty="0" smtClean="0"/>
              <a:t>Creating low </a:t>
            </a:r>
            <a:r>
              <a:rPr lang="en-US" sz="3200" dirty="0"/>
              <a:t>latency, highly scalable, distributed systems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522413" y="476672"/>
            <a:ext cx="586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Use </a:t>
            </a:r>
            <a:r>
              <a:rPr lang="en-US" sz="3600" b="1" dirty="0" err="1" smtClean="0"/>
              <a:t>gRPC</a:t>
            </a:r>
            <a:r>
              <a:rPr lang="en-US" sz="3600" b="1" dirty="0" smtClean="0"/>
              <a:t> when: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7621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10147366" cy="2819400"/>
          </a:xfrm>
        </p:spPr>
        <p:txBody>
          <a:bodyPr>
            <a:noAutofit/>
          </a:bodyPr>
          <a:lstStyle/>
          <a:p>
            <a:r>
              <a:rPr lang="en-US" sz="5400" dirty="0" err="1" smtClean="0"/>
              <a:t>gRPC</a:t>
            </a:r>
            <a:r>
              <a:rPr lang="en-US" sz="5400" dirty="0" smtClean="0"/>
              <a:t> is the answer to most of the </a:t>
            </a:r>
            <a:r>
              <a:rPr lang="en-US" sz="5400" dirty="0" err="1" smtClean="0"/>
              <a:t>microservices</a:t>
            </a:r>
            <a:r>
              <a:rPr lang="en-US" sz="5400" dirty="0" smtClean="0"/>
              <a:t> problems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8148" y="2060848"/>
            <a:ext cx="8692399" cy="2819400"/>
          </a:xfrm>
        </p:spPr>
        <p:txBody>
          <a:bodyPr/>
          <a:lstStyle/>
          <a:p>
            <a:r>
              <a:rPr lang="en-US" smtClean="0"/>
              <a:t>= </a:t>
            </a:r>
            <a:r>
              <a:rPr lang="en-US" dirty="0" smtClean="0"/>
              <a:t>RPC on steroids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1049258"/>
            <a:ext cx="7826152" cy="277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1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7" y="-791005"/>
            <a:ext cx="11923088" cy="7649005"/>
          </a:xfrm>
        </p:spPr>
      </p:pic>
      <p:sp>
        <p:nvSpPr>
          <p:cNvPr id="3" name="TextBox 2"/>
          <p:cNvSpPr txBox="1"/>
          <p:nvPr/>
        </p:nvSpPr>
        <p:spPr>
          <a:xfrm>
            <a:off x="6526460" y="6120245"/>
            <a:ext cx="2482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Retrieved from: </a:t>
            </a:r>
            <a:r>
              <a:rPr lang="en-US" sz="1400" dirty="0"/>
              <a:t>https://</a:t>
            </a:r>
            <a:r>
              <a:rPr lang="en-US" sz="1400" dirty="0" err="1"/>
              <a:t>grpc.io</a:t>
            </a:r>
            <a:r>
              <a:rPr lang="en-US" sz="1400" dirty="0"/>
              <a:t>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75792"/>
          </a:xfrm>
        </p:spPr>
        <p:txBody>
          <a:bodyPr/>
          <a:lstStyle/>
          <a:p>
            <a:r>
              <a:rPr lang="en-US" b="1" dirty="0" smtClean="0"/>
              <a:t>RPC		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556792"/>
            <a:ext cx="9134391" cy="4896544"/>
          </a:xfrm>
        </p:spPr>
        <p:txBody>
          <a:bodyPr>
            <a:noAutofit/>
          </a:bodyPr>
          <a:lstStyle/>
          <a:p>
            <a:r>
              <a:rPr lang="en-US" sz="3200" dirty="0" smtClean="0"/>
              <a:t>RPC </a:t>
            </a:r>
            <a:r>
              <a:rPr lang="mr-IN" sz="3200" dirty="0" smtClean="0"/>
              <a:t>–</a:t>
            </a:r>
            <a:r>
              <a:rPr lang="en-US" sz="3200" dirty="0" smtClean="0"/>
              <a:t> Remote Procedure Call</a:t>
            </a:r>
          </a:p>
          <a:p>
            <a:r>
              <a:rPr lang="en-US" sz="3200" dirty="0" smtClean="0"/>
              <a:t>Allows </a:t>
            </a:r>
            <a:r>
              <a:rPr lang="en-US" sz="3200" dirty="0"/>
              <a:t>client and server </a:t>
            </a:r>
            <a:r>
              <a:rPr lang="en-US" sz="3200" dirty="0" smtClean="0"/>
              <a:t>to </a:t>
            </a:r>
            <a:r>
              <a:rPr lang="en-US" sz="3200" dirty="0"/>
              <a:t>communicate </a:t>
            </a:r>
            <a:endParaRPr lang="en-US" sz="3200" dirty="0" smtClean="0"/>
          </a:p>
          <a:p>
            <a:r>
              <a:rPr lang="en-US" sz="3200" dirty="0" smtClean="0"/>
              <a:t>Used in almost all distributed systems</a:t>
            </a:r>
            <a:endParaRPr lang="en-US" sz="3200" dirty="0" smtClean="0"/>
          </a:p>
          <a:p>
            <a:r>
              <a:rPr lang="en-US" sz="3200" dirty="0" smtClean="0"/>
              <a:t>Solves problems: security</a:t>
            </a:r>
            <a:r>
              <a:rPr lang="en-US" sz="3200" dirty="0"/>
              <a:t>, synchronization, and data flow </a:t>
            </a:r>
            <a:r>
              <a:rPr lang="en-US" sz="3200" dirty="0" smtClean="0"/>
              <a:t>handling </a:t>
            </a:r>
            <a:r>
              <a:rPr lang="en-US" sz="3200" dirty="0" err="1" smtClean="0"/>
              <a:t>etc</a:t>
            </a:r>
            <a:endParaRPr lang="en-US" sz="3200" dirty="0" smtClean="0"/>
          </a:p>
          <a:p>
            <a:r>
              <a:rPr lang="en-US" sz="3200" dirty="0" smtClean="0"/>
              <a:t>Examples</a:t>
            </a:r>
            <a:r>
              <a:rPr lang="en-US" sz="3200" dirty="0"/>
              <a:t>: NFS, D-Bus, JSON-RPC, SOAP, Apache Thrift, CORBA, Apache Avro, </a:t>
            </a:r>
            <a:r>
              <a:rPr lang="en-US" sz="3200" dirty="0" err="1"/>
              <a:t>gRPC</a:t>
            </a:r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6192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75792"/>
          </a:xfrm>
        </p:spPr>
        <p:txBody>
          <a:bodyPr/>
          <a:lstStyle/>
          <a:p>
            <a:r>
              <a:rPr lang="en-US" b="1" dirty="0" err="1" smtClean="0"/>
              <a:t>gRPC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556792"/>
            <a:ext cx="9134391" cy="4896544"/>
          </a:xfrm>
        </p:spPr>
        <p:txBody>
          <a:bodyPr>
            <a:noAutofit/>
          </a:bodyPr>
          <a:lstStyle/>
          <a:p>
            <a:r>
              <a:rPr lang="en-US" sz="2800" dirty="0" smtClean="0"/>
              <a:t>RPC framework</a:t>
            </a:r>
          </a:p>
          <a:p>
            <a:r>
              <a:rPr lang="en-US" sz="2800" dirty="0"/>
              <a:t>classic RPC and streaming RPC</a:t>
            </a:r>
          </a:p>
          <a:p>
            <a:r>
              <a:rPr lang="en-US" sz="2800" dirty="0"/>
              <a:t>Multi-language: </a:t>
            </a:r>
            <a:r>
              <a:rPr lang="en-US" sz="2800" b="1" dirty="0"/>
              <a:t>Java</a:t>
            </a:r>
            <a:r>
              <a:rPr lang="en-US" sz="2800" dirty="0"/>
              <a:t>, </a:t>
            </a:r>
            <a:r>
              <a:rPr lang="en-US" sz="2800" b="1" dirty="0"/>
              <a:t>Go</a:t>
            </a:r>
            <a:r>
              <a:rPr lang="en-US" sz="2800" dirty="0"/>
              <a:t>, </a:t>
            </a:r>
            <a:r>
              <a:rPr lang="en-US" sz="2800" b="1" dirty="0"/>
              <a:t>C</a:t>
            </a:r>
            <a:r>
              <a:rPr lang="en-US" sz="2800" dirty="0"/>
              <a:t>, C++, </a:t>
            </a:r>
            <a:r>
              <a:rPr lang="en-US" sz="2800" dirty="0" err="1"/>
              <a:t>Node.js</a:t>
            </a:r>
            <a:r>
              <a:rPr lang="en-US" sz="2800" dirty="0"/>
              <a:t>, Python, Ruby, Objective-C, PHP and C#</a:t>
            </a:r>
          </a:p>
          <a:p>
            <a:r>
              <a:rPr lang="en-US" sz="2800" dirty="0"/>
              <a:t>IDL: </a:t>
            </a:r>
            <a:r>
              <a:rPr lang="en-US" sz="2800" b="1" dirty="0"/>
              <a:t>Protocol</a:t>
            </a:r>
            <a:r>
              <a:rPr lang="en-US" sz="2800" dirty="0"/>
              <a:t> </a:t>
            </a:r>
            <a:r>
              <a:rPr lang="en-US" sz="2800" b="1" dirty="0"/>
              <a:t>Buffers</a:t>
            </a:r>
            <a:r>
              <a:rPr lang="en-US" sz="2800" dirty="0"/>
              <a:t> </a:t>
            </a:r>
            <a:r>
              <a:rPr lang="en-US" sz="2800" b="1" dirty="0" smtClean="0"/>
              <a:t>3, </a:t>
            </a:r>
            <a:r>
              <a:rPr lang="en-US" sz="2800" b="1" dirty="0" err="1" smtClean="0"/>
              <a:t>Flatbuffers</a:t>
            </a:r>
            <a:endParaRPr lang="en-US" sz="2800" b="1" dirty="0"/>
          </a:p>
          <a:p>
            <a:r>
              <a:rPr lang="en-US" sz="2800" dirty="0"/>
              <a:t>Transport: </a:t>
            </a:r>
            <a:r>
              <a:rPr lang="en-US" sz="2800" b="1" dirty="0"/>
              <a:t>HTTP2</a:t>
            </a:r>
            <a:endParaRPr lang="en-US" sz="2800" dirty="0"/>
          </a:p>
          <a:p>
            <a:r>
              <a:rPr lang="en-US" sz="2800" dirty="0" err="1"/>
              <a:t>Auth</a:t>
            </a:r>
            <a:r>
              <a:rPr lang="en-US" sz="2800" dirty="0"/>
              <a:t>: </a:t>
            </a:r>
            <a:r>
              <a:rPr lang="en-US" sz="2800" b="1" dirty="0" smtClean="0"/>
              <a:t>SSL/TLS</a:t>
            </a:r>
          </a:p>
          <a:p>
            <a:r>
              <a:rPr lang="en-US" sz="2800" dirty="0"/>
              <a:t>Open sourced: </a:t>
            </a:r>
            <a:r>
              <a:rPr lang="en-US" sz="2800" b="1" dirty="0" err="1" smtClean="0"/>
              <a:t>github.com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grpc</a:t>
            </a:r>
            <a:r>
              <a:rPr lang="en-US" sz="2800" b="1" dirty="0"/>
              <a:t>/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73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http://purl.org/dc/dcmitype/"/>
    <ds:schemaRef ds:uri="http://schemas.microsoft.com/office/2006/documentManagement/types"/>
    <ds:schemaRef ds:uri="4873beb7-5857-4685-be1f-d57550cc96cc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8639</TotalTime>
  <Words>853</Words>
  <Application>Microsoft Macintosh PowerPoint</Application>
  <PresentationFormat>Custom</PresentationFormat>
  <Paragraphs>177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Corbel</vt:lpstr>
      <vt:lpstr>Mangal</vt:lpstr>
      <vt:lpstr>Arial</vt:lpstr>
      <vt:lpstr>Digital Blue Tunnel 16x9</vt:lpstr>
      <vt:lpstr>Take your microservices to the next level with gRPC</vt:lpstr>
      <vt:lpstr>Whoami</vt:lpstr>
      <vt:lpstr>Agenda </vt:lpstr>
      <vt:lpstr>PowerPoint Presentation</vt:lpstr>
      <vt:lpstr>What is gRPC?</vt:lpstr>
      <vt:lpstr>= RPC on steroids </vt:lpstr>
      <vt:lpstr>PowerPoint Presentation</vt:lpstr>
      <vt:lpstr>RPC  </vt:lpstr>
      <vt:lpstr>gRPC</vt:lpstr>
      <vt:lpstr>gRPC – main usage scenarios</vt:lpstr>
      <vt:lpstr>gRPC – powered by</vt:lpstr>
      <vt:lpstr>gRPC – Go tools</vt:lpstr>
      <vt:lpstr>gRPC – Java tools</vt:lpstr>
      <vt:lpstr>Problems in Microservices world</vt:lpstr>
      <vt:lpstr>Usually it looks like this:</vt:lpstr>
      <vt:lpstr>You need to be this tall to use [micro] services: </vt:lpstr>
      <vt:lpstr>Microservices - problems</vt:lpstr>
      <vt:lpstr>Demo – Search Engine</vt:lpstr>
      <vt:lpstr>Search Engine</vt:lpstr>
      <vt:lpstr>Search Engine – timeline</vt:lpstr>
      <vt:lpstr>Demo - Search Engine</vt:lpstr>
      <vt:lpstr>Protocol Buffers definition file</vt:lpstr>
      <vt:lpstr>How to generate code – Go</vt:lpstr>
      <vt:lpstr>How to generate code – Java</vt:lpstr>
      <vt:lpstr>Generated code - Golang</vt:lpstr>
      <vt:lpstr>Generated code - Java</vt:lpstr>
      <vt:lpstr>Source code – client</vt:lpstr>
      <vt:lpstr>Source code – Java client</vt:lpstr>
      <vt:lpstr>Source code – Java client - sync</vt:lpstr>
      <vt:lpstr>Source code – Java client - async</vt:lpstr>
      <vt:lpstr>Source code - backend</vt:lpstr>
      <vt:lpstr>Source code – Go backend</vt:lpstr>
      <vt:lpstr>Source code – Go backend</vt:lpstr>
      <vt:lpstr>Source code - frontend</vt:lpstr>
      <vt:lpstr>Source code – Go frontend </vt:lpstr>
      <vt:lpstr>Source code – Go frontend </vt:lpstr>
      <vt:lpstr>What is better than a demo?</vt:lpstr>
      <vt:lpstr>Another demo!</vt:lpstr>
      <vt:lpstr>Demo – Streaming Search Engine</vt:lpstr>
      <vt:lpstr>Streaming Search Engine</vt:lpstr>
      <vt:lpstr>Protocol Buffers definition file</vt:lpstr>
      <vt:lpstr>Source code - client</vt:lpstr>
      <vt:lpstr>Source code – Java client - streaming</vt:lpstr>
      <vt:lpstr>Source code – backend – streaming</vt:lpstr>
      <vt:lpstr>Source code – Go backend - streaming</vt:lpstr>
      <vt:lpstr>Source code – frontend – streaming   </vt:lpstr>
      <vt:lpstr>Source code – Go frontend- streaming</vt:lpstr>
      <vt:lpstr>Source code – Go frontend- streaming</vt:lpstr>
      <vt:lpstr>gRPC – ecosystem </vt:lpstr>
      <vt:lpstr>gRPC - ecosystem</vt:lpstr>
      <vt:lpstr>PowerPoint Presentation</vt:lpstr>
      <vt:lpstr>Summary</vt:lpstr>
      <vt:lpstr>PowerPoint Presentation</vt:lpstr>
      <vt:lpstr>gRPC is the answer to most of the microservices problems</vt:lpstr>
      <vt:lpstr>Thank you!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Dyminski, Mateusz (Nokia - PL/Wroclaw)</dc:creator>
  <cp:lastModifiedBy>Dyminski, Mateusz (Nokia - PL/Wroclaw)</cp:lastModifiedBy>
  <cp:revision>54</cp:revision>
  <dcterms:created xsi:type="dcterms:W3CDTF">2017-11-07T10:40:10Z</dcterms:created>
  <dcterms:modified xsi:type="dcterms:W3CDTF">2017-11-13T22:40:41Z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