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4" r:id="rId20"/>
    <p:sldId id="275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3" r:id="rId30"/>
    <p:sldId id="289" r:id="rId31"/>
    <p:sldId id="290" r:id="rId32"/>
    <p:sldId id="291" r:id="rId33"/>
    <p:sldId id="292" r:id="rId34"/>
    <p:sldId id="293" r:id="rId35"/>
    <p:sldId id="284" r:id="rId36"/>
    <p:sldId id="294" r:id="rId37"/>
    <p:sldId id="296" r:id="rId38"/>
    <p:sldId id="297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/>
    <p:restoredTop sz="94637"/>
  </p:normalViewPr>
  <p:slideViewPr>
    <p:cSldViewPr snapToGrid="0" snapToObjects="1">
      <p:cViewPr varScale="1">
        <p:scale>
          <a:sx n="112" d="100"/>
          <a:sy n="112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FB9-D388-B94B-9282-6B030319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AB007-EB4F-C94A-9787-62D5C019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EB54-43C7-3B4C-8DC0-2636CC45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E148-5D63-A143-B2DA-E626DA1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7FEB-33EB-DF48-8315-3620422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8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5A-8D03-D142-A959-DDE8141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F576-282C-D34A-8C18-1CFC0866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50B6-5E6B-1043-87EE-51891C1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D06E-7082-E14A-B4D3-D4EA7C4C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BD4D-D96E-2944-AEAA-EF865060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6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F176-70E6-D046-908D-587C72E2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E8F5-334D-F04A-8956-CDE3E3EB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01D-E458-EC4F-94F8-3E6FDA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4319-E877-6E43-8B78-8E1F2EA1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A31A-19B6-0C4D-8307-0DF77BB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8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5462-6244-EB48-836A-EF8C9FD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2761-B6B5-C940-81A0-6B5048E1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093E-B510-BE44-B422-461915D2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2296-F83C-D84D-BAD9-CE8F7F1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6561-3652-9742-BD08-BD20AB8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8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4B8-187A-7B46-8794-944D2978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0952-5F7E-354A-8339-0EFB4835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B023-7CB9-A14E-A09C-324E258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244C-73E0-6C4B-810B-E4F9031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2F77-0D85-8C47-AEA1-64B72CC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9CE-BAF9-AC49-B932-8E16A16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A155-4774-2A4B-A756-216A235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84F8-F574-9A40-8701-2CC5DCFE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C373-0B6E-8649-9F28-8E6E68F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17C-EF35-6947-873F-9229ADD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BF55-8D0C-344F-9A8E-C1C2A11A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6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3D8-4E4A-194D-83E8-1565368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4D48-4615-3144-8DD4-1C06B618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ACAE-F745-9A46-932C-FBD2DCE8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E4C8E-EF6E-0A43-9053-4659B5C6D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3B74D-7AFB-CB4D-9C09-FFBC02EC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4975-318E-2F45-81BA-73A56957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E0AB2-3A86-3D4A-A377-4AF875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47D5-41D5-6A44-9A2A-3B4835F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165-534B-C244-8355-CCE3984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FD59A-1D30-854F-942E-DDC2DC3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41E8-AF07-EB41-A86B-D1C23852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5EF6-ECC6-DE49-849A-BE0A81A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A120F-3C4A-7149-8891-94456C4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7BA6-8C6F-7E4D-B6FE-0C45177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9AA0-151E-304E-8F57-0F682405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97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6EC8-6114-A340-A9F2-BE1A0D48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65F8-65CB-6C43-9B16-24FAFFCB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9233-3739-9649-B6F6-D6888132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B6A-E895-C14C-987C-3D907748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5775-17F0-3948-AF72-8867C62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BAD1-EE32-4446-9428-4628960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9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A2-D98F-E94C-BD4E-32BD25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D649-6B37-5D4E-928E-AAB114F1E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F7535-FBA0-CE45-BE32-36FC3612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CBE1-8C0B-2842-ABCC-AFB80343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5E85-1B09-534E-BBA8-8A86776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F45A-B091-BA4C-AEBC-910C376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C6537-4C2A-2E4A-9642-E512E4D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909-FCE4-3047-A757-A2002D56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2FF-791D-1B46-BC17-B31452A0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2FE5-8FB8-574D-A4C9-32472DC451E0}" type="datetimeFigureOut">
              <a:rPr lang="pl-PL" smtClean="0"/>
              <a:t>08.07.2019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477-EAF7-0D4B-86E7-3F58ADF4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77A3-AFA3-684B-84AC-02751A2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5154-9110-7345-9752-F7090F2C08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3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blog/2018/10/09/introducing-volume-snapshot-alpha-for-kubernet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l-PL" err="1">
                <a:latin typeface="Roboto Medium" panose="02000000000000000000" pitchFamily="2" charset="0"/>
                <a:ea typeface="Roboto Medium" panose="02000000000000000000" pitchFamily="2" charset="0"/>
              </a:rPr>
              <a:t>Kubernetes</a:t>
            </a:r>
            <a:r>
              <a:rPr lang="pl-PL">
                <a:latin typeface="Roboto Medium" panose="02000000000000000000" pitchFamily="2" charset="0"/>
                <a:ea typeface="Roboto Medium" panose="02000000000000000000" pitchFamily="2" charset="0"/>
              </a:rPr>
              <a:t> Storage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0958-9D40-B04B-8C45-DF1EEF3A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l-PL" sz="2000" dirty="0">
                <a:latin typeface="Roboto" panose="02000000000000000000" pitchFamily="2" charset="0"/>
                <a:ea typeface="Roboto" panose="02000000000000000000" pitchFamily="2" charset="0"/>
              </a:rPr>
              <a:t>Mateusz Dymiński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00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Not </a:t>
            </a:r>
            <a:r>
              <a:rPr lang="pl-PL" sz="4000" dirty="0" err="1">
                <a:solidFill>
                  <a:schemeClr val="bg1"/>
                </a:solidFill>
              </a:rPr>
              <a:t>portable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across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Kubernetes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clusters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pl-PL" sz="3600" dirty="0" err="1">
                <a:solidFill>
                  <a:schemeClr val="bg1"/>
                </a:solidFill>
              </a:rPr>
              <a:t>PersistentVolume</a:t>
            </a:r>
            <a:r>
              <a:rPr lang="pl-PL" sz="3600" dirty="0">
                <a:solidFill>
                  <a:schemeClr val="bg1"/>
                </a:solidFill>
              </a:rPr>
              <a:t> (PV) </a:t>
            </a:r>
          </a:p>
          <a:p>
            <a:pPr lvl="1"/>
            <a:r>
              <a:rPr lang="pl-PL" sz="3600" dirty="0" err="1">
                <a:solidFill>
                  <a:schemeClr val="bg1"/>
                </a:solidFill>
              </a:rPr>
              <a:t>StorageClass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pl-PL" sz="3600" dirty="0">
                <a:solidFill>
                  <a:schemeClr val="bg1"/>
                </a:solidFill>
              </a:rPr>
              <a:t>Both </a:t>
            </a:r>
            <a:r>
              <a:rPr lang="pl-PL" sz="3600" dirty="0" err="1">
                <a:solidFill>
                  <a:schemeClr val="bg1"/>
                </a:solidFill>
              </a:rPr>
              <a:t>contain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r>
              <a:rPr lang="pl-PL" sz="3600" dirty="0" err="1">
                <a:solidFill>
                  <a:schemeClr val="bg1"/>
                </a:solidFill>
              </a:rPr>
              <a:t>details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r>
              <a:rPr lang="pl-PL" sz="3600" dirty="0" err="1">
                <a:solidFill>
                  <a:schemeClr val="bg1"/>
                </a:solidFill>
              </a:rPr>
              <a:t>about</a:t>
            </a:r>
            <a:r>
              <a:rPr lang="pl-PL" sz="3600" dirty="0">
                <a:solidFill>
                  <a:schemeClr val="bg1"/>
                </a:solidFill>
              </a:rPr>
              <a:t> the </a:t>
            </a:r>
            <a:r>
              <a:rPr lang="pl-PL" sz="3600" dirty="0" err="1">
                <a:solidFill>
                  <a:schemeClr val="bg1"/>
                </a:solidFill>
              </a:rPr>
              <a:t>storage</a:t>
            </a:r>
            <a:r>
              <a:rPr lang="pl-PL" sz="3600" dirty="0">
                <a:solidFill>
                  <a:schemeClr val="bg1"/>
                </a:solidFill>
              </a:rPr>
              <a:t>: </a:t>
            </a:r>
          </a:p>
          <a:p>
            <a:pPr lvl="2"/>
            <a:r>
              <a:rPr lang="pl-PL" sz="3200" dirty="0">
                <a:solidFill>
                  <a:schemeClr val="bg1"/>
                </a:solidFill>
              </a:rPr>
              <a:t>Volume </a:t>
            </a:r>
            <a:r>
              <a:rPr lang="pl-PL" sz="3200" dirty="0" err="1">
                <a:solidFill>
                  <a:schemeClr val="bg1"/>
                </a:solidFill>
              </a:rPr>
              <a:t>plugin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sz="3200" dirty="0">
                <a:solidFill>
                  <a:schemeClr val="bg1"/>
                </a:solidFill>
              </a:rPr>
              <a:t>IP </a:t>
            </a:r>
            <a:r>
              <a:rPr lang="pl-PL" sz="3200" dirty="0" err="1">
                <a:solidFill>
                  <a:schemeClr val="bg1"/>
                </a:solidFill>
              </a:rPr>
              <a:t>addresses</a:t>
            </a:r>
            <a:r>
              <a:rPr lang="pl-PL" sz="3200" dirty="0">
                <a:solidFill>
                  <a:schemeClr val="bg1"/>
                </a:solidFill>
              </a:rPr>
              <a:t> of </a:t>
            </a:r>
            <a:r>
              <a:rPr lang="pl-PL" sz="3200" dirty="0" err="1">
                <a:solidFill>
                  <a:schemeClr val="bg1"/>
                </a:solidFill>
              </a:rPr>
              <a:t>storage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server</a:t>
            </a:r>
            <a:r>
              <a:rPr lang="pl-PL" sz="3200" dirty="0">
                <a:solidFill>
                  <a:schemeClr val="bg1"/>
                </a:solidFill>
              </a:rPr>
              <a:t>(s). </a:t>
            </a:r>
          </a:p>
          <a:p>
            <a:pPr lvl="2"/>
            <a:r>
              <a:rPr lang="pl-PL" sz="3200" dirty="0" err="1">
                <a:solidFill>
                  <a:schemeClr val="bg1"/>
                </a:solidFill>
              </a:rPr>
              <a:t>Paths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sz="3200" dirty="0" err="1">
                <a:solidFill>
                  <a:schemeClr val="bg1"/>
                </a:solidFill>
              </a:rPr>
              <a:t>Usernames</a:t>
            </a:r>
            <a:r>
              <a:rPr lang="pl-PL" sz="3200" dirty="0">
                <a:solidFill>
                  <a:schemeClr val="bg1"/>
                </a:solidFill>
              </a:rPr>
              <a:t> / </a:t>
            </a:r>
            <a:r>
              <a:rPr lang="pl-PL" sz="3200" dirty="0" err="1">
                <a:solidFill>
                  <a:schemeClr val="bg1"/>
                </a:solidFill>
              </a:rPr>
              <a:t>passwords</a:t>
            </a:r>
            <a:r>
              <a:rPr lang="pl-PL" sz="320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Storage </a:t>
            </a:r>
            <a:r>
              <a:rPr lang="pl-PL" dirty="0" err="1">
                <a:solidFill>
                  <a:schemeClr val="bg1"/>
                </a:solidFill>
              </a:rPr>
              <a:t>Entities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Portability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5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Stateful Pod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Step by Step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17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Pod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mounts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PersistentVolumeClaim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into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container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5078313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apps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Pod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containers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- 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image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mysql:5.6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env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MYSQL_ROOT_PASSWORD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password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volumeMounts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mysql-persistent-storage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mountPath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var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lib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volumes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-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mysql-persistent-storage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persistentVolumeClaim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claimName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mysql-pv-claim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4754880"/>
            <a:ext cx="6309360" cy="193852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96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364173"/>
            <a:ext cx="10497312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PersistentVolumeClaim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request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for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56488" y="2210944"/>
            <a:ext cx="5239512" cy="3170099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PersistentVolumeClaim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mysql-pv-claim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requests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latin typeface="Menlo" panose="020B0609030804020204" pitchFamily="49" charset="0"/>
              </a:rPr>
              <a:t>1Gi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sz="20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sz="2000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sz="2000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E3AD7-9719-C243-AA08-484232D0E4D7}"/>
              </a:ext>
            </a:extLst>
          </p:cNvPr>
          <p:cNvSpPr txBox="1"/>
          <p:nvPr/>
        </p:nvSpPr>
        <p:spPr>
          <a:xfrm>
            <a:off x="6322038" y="2826497"/>
            <a:ext cx="5239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"</a:t>
            </a:r>
            <a:r>
              <a:rPr lang="pl-PL" sz="2000" dirty="0" err="1">
                <a:solidFill>
                  <a:schemeClr val="bg1"/>
                </a:solidFill>
              </a:rPr>
              <a:t>Give</a:t>
            </a:r>
            <a:r>
              <a:rPr lang="pl-PL" sz="2000" dirty="0">
                <a:solidFill>
                  <a:schemeClr val="bg1"/>
                </a:solidFill>
              </a:rPr>
              <a:t> me 1 </a:t>
            </a:r>
            <a:r>
              <a:rPr lang="pl-PL" sz="2000" dirty="0" err="1">
                <a:solidFill>
                  <a:schemeClr val="bg1"/>
                </a:solidFill>
              </a:rPr>
              <a:t>GiB</a:t>
            </a:r>
            <a:r>
              <a:rPr lang="pl-PL" sz="2000" dirty="0">
                <a:solidFill>
                  <a:schemeClr val="bg1"/>
                </a:solidFill>
              </a:rPr>
              <a:t> of </a:t>
            </a:r>
            <a:r>
              <a:rPr lang="pl-PL" sz="2000" dirty="0" err="1">
                <a:solidFill>
                  <a:schemeClr val="bg1"/>
                </a:solidFill>
              </a:rPr>
              <a:t>storage</a:t>
            </a:r>
            <a:r>
              <a:rPr lang="pl-PL" sz="2000" dirty="0">
                <a:solidFill>
                  <a:schemeClr val="bg1"/>
                </a:solidFill>
              </a:rPr>
              <a:t>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"</a:t>
            </a:r>
            <a:r>
              <a:rPr lang="pl-PL" sz="2000" dirty="0" err="1">
                <a:solidFill>
                  <a:schemeClr val="bg1"/>
                </a:solidFill>
              </a:rPr>
              <a:t>That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mountable</a:t>
            </a:r>
            <a:r>
              <a:rPr lang="pl-PL" sz="2000" dirty="0">
                <a:solidFill>
                  <a:schemeClr val="bg1"/>
                </a:solidFill>
              </a:rPr>
              <a:t> to single pod as </a:t>
            </a:r>
            <a:r>
              <a:rPr lang="pl-PL" sz="2000" dirty="0" err="1">
                <a:solidFill>
                  <a:schemeClr val="bg1"/>
                </a:solidFill>
              </a:rPr>
              <a:t>read</a:t>
            </a:r>
            <a:r>
              <a:rPr lang="pl-PL" sz="2000" dirty="0">
                <a:solidFill>
                  <a:schemeClr val="bg1"/>
                </a:solidFill>
              </a:rPr>
              <a:t>/</a:t>
            </a:r>
            <a:r>
              <a:rPr lang="pl-PL" sz="2000" dirty="0" err="1">
                <a:solidFill>
                  <a:schemeClr val="bg1"/>
                </a:solidFill>
              </a:rPr>
              <a:t>write</a:t>
            </a:r>
            <a:r>
              <a:rPr lang="pl-PL" sz="2000" dirty="0">
                <a:solidFill>
                  <a:schemeClr val="bg1"/>
                </a:solidFill>
              </a:rPr>
              <a:t>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"And I </a:t>
            </a:r>
            <a:r>
              <a:rPr lang="pl-PL" sz="2000" dirty="0" err="1">
                <a:solidFill>
                  <a:schemeClr val="bg1"/>
                </a:solidFill>
              </a:rPr>
              <a:t>don't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really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care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about</a:t>
            </a:r>
            <a:r>
              <a:rPr lang="pl-PL" sz="2000" dirty="0">
                <a:solidFill>
                  <a:schemeClr val="bg1"/>
                </a:solidFill>
              </a:rPr>
              <a:t> the </a:t>
            </a:r>
            <a:r>
              <a:rPr lang="pl-PL" sz="2000" dirty="0" err="1">
                <a:solidFill>
                  <a:schemeClr val="bg1"/>
                </a:solidFill>
              </a:rPr>
              <a:t>rest</a:t>
            </a:r>
            <a:r>
              <a:rPr lang="pl-PL" sz="2000" dirty="0">
                <a:solidFill>
                  <a:schemeClr val="bg1"/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1556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364173"/>
            <a:ext cx="10497312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PersistentVolumeClaim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182880" y="2210944"/>
            <a:ext cx="11777472" cy="193899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00B050"/>
                </a:solidFill>
              </a:rPr>
              <a:t>$ </a:t>
            </a:r>
            <a:r>
              <a:rPr lang="pl-PL" sz="2000" dirty="0" err="1">
                <a:solidFill>
                  <a:srgbClr val="00B050"/>
                </a:solidFill>
              </a:rPr>
              <a:t>kubectl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create</a:t>
            </a:r>
            <a:r>
              <a:rPr lang="pl-PL" sz="2000" dirty="0">
                <a:solidFill>
                  <a:srgbClr val="00B050"/>
                </a:solidFill>
              </a:rPr>
              <a:t> -f </a:t>
            </a:r>
            <a:r>
              <a:rPr lang="pl-PL" sz="2000" dirty="0" err="1">
                <a:solidFill>
                  <a:srgbClr val="00B050"/>
                </a:solidFill>
              </a:rPr>
              <a:t>pvc.yaml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</a:p>
          <a:p>
            <a:r>
              <a:rPr lang="pl-PL" sz="2000" dirty="0" err="1">
                <a:solidFill>
                  <a:srgbClr val="00B050"/>
                </a:solidFill>
              </a:rPr>
              <a:t>persistentvolumeclaim</a:t>
            </a:r>
            <a:r>
              <a:rPr lang="pl-PL" sz="2000" dirty="0">
                <a:solidFill>
                  <a:srgbClr val="00B050"/>
                </a:solidFill>
              </a:rPr>
              <a:t>/</a:t>
            </a:r>
            <a:r>
              <a:rPr lang="pl-PL" sz="2000" dirty="0" err="1">
                <a:solidFill>
                  <a:srgbClr val="00B050"/>
                </a:solidFill>
              </a:rPr>
              <a:t>mysql-pv-claim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created</a:t>
            </a:r>
            <a:endParaRPr lang="pl-PL" sz="2000" dirty="0">
              <a:solidFill>
                <a:srgbClr val="00B050"/>
              </a:solidFill>
            </a:endParaRPr>
          </a:p>
          <a:p>
            <a:endParaRPr lang="pl-PL" sz="2000" dirty="0">
              <a:solidFill>
                <a:srgbClr val="00B050"/>
              </a:solidFill>
            </a:endParaRPr>
          </a:p>
          <a:p>
            <a:r>
              <a:rPr lang="pl-PL" sz="2000" dirty="0">
                <a:solidFill>
                  <a:srgbClr val="00B050"/>
                </a:solidFill>
              </a:rPr>
              <a:t>$ </a:t>
            </a:r>
            <a:r>
              <a:rPr lang="pl-PL" sz="2000" dirty="0" err="1">
                <a:solidFill>
                  <a:srgbClr val="00B050"/>
                </a:solidFill>
              </a:rPr>
              <a:t>kubectl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get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 err="1">
                <a:solidFill>
                  <a:srgbClr val="00B050"/>
                </a:solidFill>
              </a:rPr>
              <a:t>pvc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</a:p>
          <a:p>
            <a:r>
              <a:rPr lang="pl-PL" sz="2000" dirty="0">
                <a:solidFill>
                  <a:srgbClr val="00B050"/>
                </a:solidFill>
              </a:rPr>
              <a:t>NAME                    STATUS           VOLUME       CAPACITY       ACCESS       MODES       STORAGECLASS      AGE </a:t>
            </a:r>
          </a:p>
          <a:p>
            <a:r>
              <a:rPr lang="pl-PL" sz="2000" dirty="0">
                <a:solidFill>
                  <a:srgbClr val="00B050"/>
                </a:solidFill>
              </a:rPr>
              <a:t>my-</a:t>
            </a:r>
            <a:r>
              <a:rPr lang="pl-PL" sz="2000" dirty="0" err="1">
                <a:solidFill>
                  <a:srgbClr val="00B050"/>
                </a:solidFill>
              </a:rPr>
              <a:t>mysql</a:t>
            </a:r>
            <a:r>
              <a:rPr lang="pl-PL" sz="2000" dirty="0">
                <a:solidFill>
                  <a:srgbClr val="00B050"/>
                </a:solidFill>
              </a:rPr>
              <a:t>-</a:t>
            </a:r>
            <a:r>
              <a:rPr lang="pl-PL" sz="2000" dirty="0" err="1">
                <a:solidFill>
                  <a:srgbClr val="00B050"/>
                </a:solidFill>
              </a:rPr>
              <a:t>claim</a:t>
            </a:r>
            <a:r>
              <a:rPr lang="pl-PL" sz="2000" dirty="0">
                <a:solidFill>
                  <a:srgbClr val="00B050"/>
                </a:solidFill>
              </a:rPr>
              <a:t>   </a:t>
            </a:r>
            <a:r>
              <a:rPr lang="pl-PL" sz="2000" dirty="0" err="1">
                <a:solidFill>
                  <a:srgbClr val="00B050"/>
                </a:solidFill>
              </a:rPr>
              <a:t>Bound</a:t>
            </a:r>
            <a:r>
              <a:rPr lang="pl-PL" sz="2000" dirty="0">
                <a:solidFill>
                  <a:srgbClr val="00B050"/>
                </a:solidFill>
              </a:rPr>
              <a:t>             pvc-6428      1Gi                  RWO                                standard                  1m</a:t>
            </a:r>
            <a:endParaRPr lang="pl-PL" sz="2000" dirty="0">
              <a:solidFill>
                <a:srgbClr val="00B05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2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3641216"/>
            <a:ext cx="6309360" cy="34556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315200" y="3336340"/>
            <a:ext cx="3713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StorageClass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where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</a:p>
          <a:p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belongs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75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3944878"/>
            <a:ext cx="6309360" cy="55396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251192" y="3960252"/>
            <a:ext cx="2886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Size</a:t>
            </a:r>
            <a:r>
              <a:rPr lang="pl-PL" sz="2800" dirty="0">
                <a:solidFill>
                  <a:schemeClr val="bg1"/>
                </a:solidFill>
              </a:rPr>
              <a:t> of the Volume</a:t>
            </a:r>
          </a:p>
        </p:txBody>
      </p:sp>
    </p:spTree>
    <p:extLst>
      <p:ext uri="{BB962C8B-B14F-4D97-AF65-F5344CB8AC3E}">
        <p14:creationId xmlns:p14="http://schemas.microsoft.com/office/powerpoint/2010/main" val="340372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4502662"/>
            <a:ext cx="6309360" cy="55396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251192" y="3960252"/>
            <a:ext cx="3554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Access </a:t>
            </a:r>
            <a:r>
              <a:rPr lang="pl-PL" sz="2800" dirty="0" err="1">
                <a:solidFill>
                  <a:schemeClr val="bg1"/>
                </a:solidFill>
              </a:rPr>
              <a:t>modes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that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</a:p>
          <a:p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supports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4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5033014"/>
            <a:ext cx="6309360" cy="34880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D25C2-5F25-CA4B-A75E-182E05B1F178}"/>
              </a:ext>
            </a:extLst>
          </p:cNvPr>
          <p:cNvSpPr txBox="1"/>
          <p:nvPr/>
        </p:nvSpPr>
        <p:spPr>
          <a:xfrm>
            <a:off x="7251192" y="3690284"/>
            <a:ext cx="48440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What</a:t>
            </a:r>
            <a:r>
              <a:rPr lang="pl-PL" sz="2800" dirty="0">
                <a:solidFill>
                  <a:schemeClr val="bg1"/>
                </a:solidFill>
              </a:rPr>
              <a:t> to do </a:t>
            </a:r>
            <a:r>
              <a:rPr lang="pl-PL" sz="2800" dirty="0" err="1">
                <a:solidFill>
                  <a:schemeClr val="bg1"/>
                </a:solidFill>
              </a:rPr>
              <a:t>when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</a:p>
          <a:p>
            <a:r>
              <a:rPr lang="pl-PL" sz="2800" dirty="0">
                <a:solidFill>
                  <a:schemeClr val="bg1"/>
                </a:solidFill>
              </a:rPr>
              <a:t>not </a:t>
            </a:r>
            <a:r>
              <a:rPr lang="pl-PL" sz="2800" dirty="0" err="1">
                <a:solidFill>
                  <a:schemeClr val="bg1"/>
                </a:solidFill>
              </a:rPr>
              <a:t>needed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any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longer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  <a:r>
              <a:rPr lang="pl-PL" sz="2800" dirty="0" err="1">
                <a:solidFill>
                  <a:schemeClr val="bg1"/>
                </a:solidFill>
              </a:rPr>
              <a:t>Options</a:t>
            </a:r>
            <a:r>
              <a:rPr lang="pl-PL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Recycle</a:t>
            </a:r>
            <a:r>
              <a:rPr lang="pl-PL" sz="2800" dirty="0">
                <a:solidFill>
                  <a:schemeClr val="bg1"/>
                </a:solidFill>
              </a:rPr>
              <a:t> (</a:t>
            </a:r>
            <a:r>
              <a:rPr lang="pl-PL" sz="2800" dirty="0" err="1">
                <a:solidFill>
                  <a:schemeClr val="bg1"/>
                </a:solidFill>
              </a:rPr>
              <a:t>deprecated</a:t>
            </a:r>
            <a:r>
              <a:rPr lang="pl-PL" sz="2800" dirty="0">
                <a:solidFill>
                  <a:schemeClr val="bg1"/>
                </a:solidFill>
              </a:rPr>
              <a:t>),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Retain</a:t>
            </a:r>
            <a:r>
              <a:rPr lang="pl-PL" sz="28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Delete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8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4247317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PersistentVolume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task-pv-volume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labels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local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spec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cheap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capacity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10Gi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accessModes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   -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ReadWriteOnce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persistentVolumeReclaimPolicy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Retain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hostPath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mnt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/data"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3018C-ED2E-1A41-9297-31F56597F2CC}"/>
              </a:ext>
            </a:extLst>
          </p:cNvPr>
          <p:cNvSpPr/>
          <p:nvPr/>
        </p:nvSpPr>
        <p:spPr>
          <a:xfrm>
            <a:off x="838200" y="5303520"/>
            <a:ext cx="6309360" cy="6335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B0083-582B-6B4B-B9A3-8C2C586F129C}"/>
              </a:ext>
            </a:extLst>
          </p:cNvPr>
          <p:cNvSpPr txBox="1"/>
          <p:nvPr/>
        </p:nvSpPr>
        <p:spPr>
          <a:xfrm>
            <a:off x="7269480" y="5303520"/>
            <a:ext cx="281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Pointer to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0C75-D96A-AF47-A3F7-222ECE7028D3}"/>
              </a:ext>
            </a:extLst>
          </p:cNvPr>
          <p:cNvSpPr txBox="1"/>
          <p:nvPr/>
        </p:nvSpPr>
        <p:spPr>
          <a:xfrm>
            <a:off x="778509" y="6078458"/>
            <a:ext cx="918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AWS EBS, </a:t>
            </a:r>
            <a:r>
              <a:rPr lang="pl-PL" dirty="0" err="1">
                <a:solidFill>
                  <a:schemeClr val="bg1"/>
                </a:solidFill>
              </a:rPr>
              <a:t>Azure</a:t>
            </a:r>
            <a:r>
              <a:rPr lang="pl-PL" dirty="0">
                <a:solidFill>
                  <a:schemeClr val="bg1"/>
                </a:solidFill>
              </a:rPr>
              <a:t> DD, </a:t>
            </a:r>
            <a:r>
              <a:rPr lang="pl-PL" dirty="0" err="1">
                <a:solidFill>
                  <a:schemeClr val="bg1"/>
                </a:solidFill>
              </a:rPr>
              <a:t>Ceph</a:t>
            </a:r>
            <a:r>
              <a:rPr lang="pl-PL" dirty="0">
                <a:solidFill>
                  <a:schemeClr val="bg1"/>
                </a:solidFill>
              </a:rPr>
              <a:t> FS &amp; RBD, CSI, FC, </a:t>
            </a:r>
            <a:r>
              <a:rPr lang="pl-PL" dirty="0" err="1">
                <a:solidFill>
                  <a:schemeClr val="bg1"/>
                </a:solidFill>
              </a:rPr>
              <a:t>Flex</a:t>
            </a:r>
            <a:r>
              <a:rPr lang="pl-PL" dirty="0">
                <a:solidFill>
                  <a:schemeClr val="bg1"/>
                </a:solidFill>
              </a:rPr>
              <a:t>, GCE PD, </a:t>
            </a:r>
            <a:r>
              <a:rPr lang="pl-PL" dirty="0" err="1">
                <a:solidFill>
                  <a:schemeClr val="bg1"/>
                </a:solidFill>
              </a:rPr>
              <a:t>Gluster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iSCSI</a:t>
            </a:r>
            <a:r>
              <a:rPr lang="pl-PL" dirty="0">
                <a:solidFill>
                  <a:schemeClr val="bg1"/>
                </a:solidFill>
              </a:rPr>
              <a:t>, NFS, </a:t>
            </a:r>
            <a:r>
              <a:rPr lang="pl-PL" dirty="0" err="1">
                <a:solidFill>
                  <a:schemeClr val="bg1"/>
                </a:solidFill>
              </a:rPr>
              <a:t>OpenStack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Cinder</a:t>
            </a:r>
            <a:r>
              <a:rPr lang="pl-PL" dirty="0">
                <a:solidFill>
                  <a:schemeClr val="bg1"/>
                </a:solidFill>
              </a:rPr>
              <a:t>, </a:t>
            </a:r>
          </a:p>
          <a:p>
            <a:r>
              <a:rPr lang="pl-PL" dirty="0" err="1">
                <a:solidFill>
                  <a:schemeClr val="bg1"/>
                </a:solidFill>
              </a:rPr>
              <a:t>Photon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Quobyte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StorageOS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vSphere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6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Containers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are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stateless</a:t>
            </a:r>
            <a:endParaRPr lang="pl-PL" sz="4000" dirty="0">
              <a:solidFill>
                <a:schemeClr val="bg1"/>
              </a:solidFill>
            </a:endParaRPr>
          </a:p>
          <a:p>
            <a:pPr lvl="1"/>
            <a:r>
              <a:rPr lang="pl-PL" sz="4000" dirty="0" err="1">
                <a:solidFill>
                  <a:schemeClr val="bg1"/>
                </a:solidFill>
              </a:rPr>
              <a:t>Cleared</a:t>
            </a:r>
            <a:r>
              <a:rPr lang="pl-PL" sz="4000" dirty="0">
                <a:solidFill>
                  <a:schemeClr val="bg1"/>
                </a:solidFill>
              </a:rPr>
              <a:t> on </a:t>
            </a:r>
            <a:r>
              <a:rPr lang="pl-PL" sz="4000" dirty="0" err="1">
                <a:solidFill>
                  <a:schemeClr val="bg1"/>
                </a:solidFill>
              </a:rPr>
              <a:t>exit</a:t>
            </a:r>
            <a:endParaRPr lang="pl-PL" sz="4000" dirty="0">
              <a:solidFill>
                <a:schemeClr val="bg1"/>
              </a:solidFill>
            </a:endParaRPr>
          </a:p>
          <a:p>
            <a:pPr lvl="1"/>
            <a:r>
              <a:rPr lang="pl-PL" sz="4000" dirty="0" err="1">
                <a:solidFill>
                  <a:schemeClr val="bg1"/>
                </a:solidFill>
              </a:rPr>
              <a:t>Unless</a:t>
            </a:r>
            <a:r>
              <a:rPr lang="pl-PL" sz="4000" dirty="0">
                <a:solidFill>
                  <a:schemeClr val="bg1"/>
                </a:solidFill>
              </a:rPr>
              <a:t> a </a:t>
            </a:r>
            <a:r>
              <a:rPr lang="pl-PL" sz="4000" dirty="0" err="1">
                <a:solidFill>
                  <a:schemeClr val="bg1"/>
                </a:solidFill>
              </a:rPr>
              <a:t>persistent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volume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is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used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282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97526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Collection of </a:t>
            </a:r>
            <a:r>
              <a:rPr lang="pl-PL" sz="2800" dirty="0" err="1">
                <a:solidFill>
                  <a:schemeClr val="bg1"/>
                </a:solidFill>
              </a:rPr>
              <a:t>PersistentVolumes</a:t>
            </a:r>
            <a:r>
              <a:rPr lang="pl-PL" sz="2800" dirty="0">
                <a:solidFill>
                  <a:schemeClr val="bg1"/>
                </a:solidFill>
              </a:rPr>
              <a:t> with the same </a:t>
            </a:r>
            <a:r>
              <a:rPr lang="pl-PL" sz="2800" dirty="0" err="1">
                <a:solidFill>
                  <a:schemeClr val="bg1"/>
                </a:solidFill>
              </a:rPr>
              <a:t>characteristics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Usually</a:t>
            </a:r>
            <a:r>
              <a:rPr lang="pl-PL" sz="2800" dirty="0">
                <a:solidFill>
                  <a:schemeClr val="bg1"/>
                </a:solidFill>
              </a:rPr>
              <a:t> admin </a:t>
            </a:r>
            <a:r>
              <a:rPr lang="pl-PL" sz="2800" dirty="0" err="1">
                <a:solidFill>
                  <a:schemeClr val="bg1"/>
                </a:solidFill>
              </a:rPr>
              <a:t>territory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Global, not </a:t>
            </a:r>
            <a:r>
              <a:rPr lang="pl-PL" sz="2800" dirty="0" err="1">
                <a:solidFill>
                  <a:schemeClr val="bg1"/>
                </a:solidFill>
              </a:rPr>
              <a:t>namespaced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25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63225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Who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dynamically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provisions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volumes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hardcoded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volume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plugin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external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provisioner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 of CSI driver.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5C677-F2F8-624C-BD4C-C3E2375DA074}"/>
              </a:ext>
            </a:extLst>
          </p:cNvPr>
          <p:cNvSpPr/>
          <p:nvPr/>
        </p:nvSpPr>
        <p:spPr>
          <a:xfrm>
            <a:off x="827532" y="2840895"/>
            <a:ext cx="8817864" cy="32293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34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6149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Parameters</a:t>
            </a:r>
            <a:r>
              <a:rPr lang="pl-PL" sz="2800" dirty="0">
                <a:solidFill>
                  <a:schemeClr val="bg1"/>
                </a:solidFill>
              </a:rPr>
              <a:t> for </a:t>
            </a:r>
            <a:r>
              <a:rPr lang="pl-PL" sz="2800" dirty="0" err="1">
                <a:solidFill>
                  <a:schemeClr val="bg1"/>
                </a:solidFill>
              </a:rPr>
              <a:t>dynamic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provisioning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Depend</a:t>
            </a:r>
            <a:r>
              <a:rPr lang="pl-PL" sz="2800" dirty="0">
                <a:solidFill>
                  <a:schemeClr val="bg1"/>
                </a:solidFill>
              </a:rPr>
              <a:t> on the </a:t>
            </a:r>
            <a:r>
              <a:rPr lang="pl-PL" sz="2800" dirty="0" err="1">
                <a:solidFill>
                  <a:schemeClr val="bg1"/>
                </a:solidFill>
              </a:rPr>
              <a:t>provisioner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5C677-F2F8-624C-BD4C-C3E2375DA074}"/>
              </a:ext>
            </a:extLst>
          </p:cNvPr>
          <p:cNvSpPr/>
          <p:nvPr/>
        </p:nvSpPr>
        <p:spPr>
          <a:xfrm>
            <a:off x="838200" y="3691286"/>
            <a:ext cx="8817864" cy="86077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747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StorageClass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3132-214B-5347-9F95-B944A43CB5EF}"/>
              </a:ext>
            </a:extLst>
          </p:cNvPr>
          <p:cNvSpPr txBox="1"/>
          <p:nvPr/>
        </p:nvSpPr>
        <p:spPr>
          <a:xfrm>
            <a:off x="838200" y="1689736"/>
            <a:ext cx="8817864" cy="2862322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kind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StorageClass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apiVersion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storage.k8s.io/v1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metadata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slow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provisioner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kubernetes.io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gce-pd</a:t>
            </a:r>
            <a:endParaRPr lang="pl-PL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annotations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storageclass.kubernetes.io</a:t>
            </a:r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/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is-default-class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true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parameters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 err="1">
                <a:solidFill>
                  <a:srgbClr val="CE9178"/>
                </a:solidFill>
                <a:latin typeface="Menlo" panose="020B0609030804020204" pitchFamily="49" charset="0"/>
              </a:rPr>
              <a:t>pd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-standard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pl-PL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pl-PL" dirty="0" err="1">
                <a:solidFill>
                  <a:srgbClr val="569CD6"/>
                </a:solidFill>
                <a:latin typeface="Menlo" panose="020B0609030804020204" pitchFamily="49" charset="0"/>
              </a:rPr>
              <a:t>zone</a:t>
            </a:r>
            <a:r>
              <a:rPr lang="pl-PL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pl-PL" dirty="0">
                <a:solidFill>
                  <a:srgbClr val="CE9178"/>
                </a:solidFill>
                <a:latin typeface="Menlo" panose="020B0609030804020204" pitchFamily="49" charset="0"/>
              </a:rPr>
              <a:t>us-east1-d</a:t>
            </a:r>
            <a:endParaRPr lang="pl-PL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2492-74FE-8144-877A-AA9F061BF276}"/>
              </a:ext>
            </a:extLst>
          </p:cNvPr>
          <p:cNvSpPr txBox="1"/>
          <p:nvPr/>
        </p:nvSpPr>
        <p:spPr>
          <a:xfrm>
            <a:off x="838200" y="4622070"/>
            <a:ext cx="8513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One </a:t>
            </a:r>
            <a:r>
              <a:rPr lang="pl-PL" sz="2800" dirty="0" err="1">
                <a:solidFill>
                  <a:schemeClr val="bg1"/>
                </a:solidFill>
              </a:rPr>
              <a:t>StorageClass</a:t>
            </a:r>
            <a:r>
              <a:rPr lang="pl-PL" sz="2800" dirty="0">
                <a:solidFill>
                  <a:schemeClr val="bg1"/>
                </a:solidFill>
              </a:rPr>
              <a:t> in the </a:t>
            </a:r>
            <a:r>
              <a:rPr lang="pl-PL" sz="2800" dirty="0" err="1">
                <a:solidFill>
                  <a:schemeClr val="bg1"/>
                </a:solidFill>
              </a:rPr>
              <a:t>cluster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can</a:t>
            </a:r>
            <a:r>
              <a:rPr lang="pl-PL" sz="2800" dirty="0">
                <a:solidFill>
                  <a:schemeClr val="bg1"/>
                </a:solidFill>
              </a:rPr>
              <a:t> be </a:t>
            </a:r>
            <a:r>
              <a:rPr lang="pl-PL" sz="2800" dirty="0" err="1">
                <a:solidFill>
                  <a:schemeClr val="bg1"/>
                </a:solidFill>
              </a:rPr>
              <a:t>default</a:t>
            </a:r>
            <a:r>
              <a:rPr lang="pl-PL" sz="2800" dirty="0">
                <a:solidFill>
                  <a:schemeClr val="bg1"/>
                </a:solidFill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PVC </a:t>
            </a:r>
            <a:r>
              <a:rPr lang="pl-PL" sz="2800" dirty="0" err="1">
                <a:solidFill>
                  <a:schemeClr val="bg1"/>
                </a:solidFill>
              </a:rPr>
              <a:t>without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any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StorageClass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gets</a:t>
            </a:r>
            <a:r>
              <a:rPr lang="pl-PL" sz="2800" dirty="0">
                <a:solidFill>
                  <a:schemeClr val="bg1"/>
                </a:solidFill>
              </a:rPr>
              <a:t> the </a:t>
            </a:r>
            <a:r>
              <a:rPr lang="pl-PL" sz="2800" dirty="0" err="1">
                <a:solidFill>
                  <a:schemeClr val="bg1"/>
                </a:solidFill>
              </a:rPr>
              <a:t>default</a:t>
            </a:r>
            <a:r>
              <a:rPr lang="pl-PL" sz="2800" dirty="0">
                <a:solidFill>
                  <a:schemeClr val="bg1"/>
                </a:solidFill>
              </a:rPr>
              <a:t> one.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5C677-F2F8-624C-BD4C-C3E2375DA074}"/>
              </a:ext>
            </a:extLst>
          </p:cNvPr>
          <p:cNvSpPr/>
          <p:nvPr/>
        </p:nvSpPr>
        <p:spPr>
          <a:xfrm>
            <a:off x="838200" y="3120897"/>
            <a:ext cx="8817864" cy="57327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7660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8678" y="3109853"/>
            <a:ext cx="6783302" cy="2889114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PersistentVolume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lifecycle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871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Dynamic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Provisioning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828D0A4-9422-574D-A7E1-59020185D27C}"/>
              </a:ext>
            </a:extLst>
          </p:cNvPr>
          <p:cNvSpPr/>
          <p:nvPr/>
        </p:nvSpPr>
        <p:spPr>
          <a:xfrm>
            <a:off x="1426464" y="1690688"/>
            <a:ext cx="1143000" cy="106070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Admin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B72BE6E-9928-3D4E-82BA-D0F066E16DD6}"/>
              </a:ext>
            </a:extLst>
          </p:cNvPr>
          <p:cNvSpPr/>
          <p:nvPr/>
        </p:nvSpPr>
        <p:spPr>
          <a:xfrm>
            <a:off x="1426464" y="5053584"/>
            <a:ext cx="1060704" cy="1060704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1A6F92-965B-5245-97D0-944AB5656C16}"/>
              </a:ext>
            </a:extLst>
          </p:cNvPr>
          <p:cNvSpPr/>
          <p:nvPr/>
        </p:nvSpPr>
        <p:spPr>
          <a:xfrm>
            <a:off x="4069080" y="3451860"/>
            <a:ext cx="1898904" cy="837248"/>
          </a:xfrm>
          <a:prstGeom prst="roundRect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 Class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1247F10-2FEC-F54A-939F-371F44FE4607}"/>
              </a:ext>
            </a:extLst>
          </p:cNvPr>
          <p:cNvSpPr/>
          <p:nvPr/>
        </p:nvSpPr>
        <p:spPr>
          <a:xfrm>
            <a:off x="7808976" y="1690688"/>
            <a:ext cx="2386584" cy="101498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A32807-416E-094D-AB7B-7E49FCB3D936}"/>
              </a:ext>
            </a:extLst>
          </p:cNvPr>
          <p:cNvSpPr/>
          <p:nvPr/>
        </p:nvSpPr>
        <p:spPr>
          <a:xfrm>
            <a:off x="8430768" y="3420428"/>
            <a:ext cx="1143000" cy="8686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</a:t>
            </a:r>
            <a:endParaRPr lang="pl-PL" dirty="0"/>
          </a:p>
          <a:p>
            <a:pPr algn="ctr"/>
            <a:r>
              <a:rPr lang="pl-PL" dirty="0"/>
              <a:t>Volume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29D46D-B39F-214C-A733-FDA07F9A33BA}"/>
              </a:ext>
            </a:extLst>
          </p:cNvPr>
          <p:cNvSpPr/>
          <p:nvPr/>
        </p:nvSpPr>
        <p:spPr>
          <a:xfrm>
            <a:off x="7731252" y="5167312"/>
            <a:ext cx="2542032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PersistentVolumeClaim</a:t>
            </a:r>
            <a:endParaRPr lang="pl-P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FB475-7F40-9349-B88D-323F8E6ACD2B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5018532" y="4289108"/>
            <a:ext cx="2712720" cy="130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6A8D4-CDC6-FB47-99BA-4E2D23AB4BC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018532" y="2198180"/>
            <a:ext cx="2790444" cy="125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B83DC-250D-2E4A-B88C-56EAB537A60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967984" y="3854768"/>
            <a:ext cx="2462784" cy="15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F6CB0-CBC3-FB49-B577-B09298414F25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V="1">
            <a:off x="9002268" y="2705672"/>
            <a:ext cx="0" cy="71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E73EB1-E99D-1348-BA3D-EAB35CDB820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9002268" y="4289108"/>
            <a:ext cx="0" cy="87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B0D44-2865-834C-8B55-EE2AF83B793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487168" y="5583936"/>
            <a:ext cx="5244084" cy="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58D2FB-AFE7-5540-8681-5F580B5039BD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2569464" y="2221040"/>
            <a:ext cx="2449068" cy="1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6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Manual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Provisioning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828D0A4-9422-574D-A7E1-59020185D27C}"/>
              </a:ext>
            </a:extLst>
          </p:cNvPr>
          <p:cNvSpPr/>
          <p:nvPr/>
        </p:nvSpPr>
        <p:spPr>
          <a:xfrm>
            <a:off x="1426464" y="1690688"/>
            <a:ext cx="1143000" cy="106070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Admin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B72BE6E-9928-3D4E-82BA-D0F066E16DD6}"/>
              </a:ext>
            </a:extLst>
          </p:cNvPr>
          <p:cNvSpPr/>
          <p:nvPr/>
        </p:nvSpPr>
        <p:spPr>
          <a:xfrm>
            <a:off x="1426464" y="5053584"/>
            <a:ext cx="1060704" cy="1060704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1A6F92-965B-5245-97D0-944AB5656C16}"/>
              </a:ext>
            </a:extLst>
          </p:cNvPr>
          <p:cNvSpPr/>
          <p:nvPr/>
        </p:nvSpPr>
        <p:spPr>
          <a:xfrm>
            <a:off x="4069080" y="3451860"/>
            <a:ext cx="1898904" cy="837248"/>
          </a:xfrm>
          <a:prstGeom prst="roundRect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 Class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1247F10-2FEC-F54A-939F-371F44FE4607}"/>
              </a:ext>
            </a:extLst>
          </p:cNvPr>
          <p:cNvSpPr/>
          <p:nvPr/>
        </p:nvSpPr>
        <p:spPr>
          <a:xfrm>
            <a:off x="7808976" y="1690688"/>
            <a:ext cx="2386584" cy="101498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A32807-416E-094D-AB7B-7E49FCB3D936}"/>
              </a:ext>
            </a:extLst>
          </p:cNvPr>
          <p:cNvSpPr/>
          <p:nvPr/>
        </p:nvSpPr>
        <p:spPr>
          <a:xfrm>
            <a:off x="8430768" y="3420428"/>
            <a:ext cx="1143000" cy="8686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</a:t>
            </a:r>
            <a:endParaRPr lang="pl-PL" dirty="0"/>
          </a:p>
          <a:p>
            <a:pPr algn="ctr"/>
            <a:r>
              <a:rPr lang="pl-PL" dirty="0"/>
              <a:t>Volume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29D46D-B39F-214C-A733-FDA07F9A33BA}"/>
              </a:ext>
            </a:extLst>
          </p:cNvPr>
          <p:cNvSpPr/>
          <p:nvPr/>
        </p:nvSpPr>
        <p:spPr>
          <a:xfrm>
            <a:off x="7731252" y="5167312"/>
            <a:ext cx="2542032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PersistentVolumeClaim</a:t>
            </a:r>
            <a:endParaRPr lang="pl-P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FB475-7F40-9349-B88D-323F8E6ACD2B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5018532" y="4289108"/>
            <a:ext cx="2712720" cy="130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6A8D4-CDC6-FB47-99BA-4E2D23AB4BC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018532" y="2198180"/>
            <a:ext cx="2790444" cy="125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B83DC-250D-2E4A-B88C-56EAB537A60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967984" y="3854768"/>
            <a:ext cx="2462784" cy="15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F6CB0-CBC3-FB49-B577-B09298414F25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V="1">
            <a:off x="9002268" y="2705672"/>
            <a:ext cx="0" cy="71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E73EB1-E99D-1348-BA3D-EAB35CDB820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9002268" y="4289108"/>
            <a:ext cx="0" cy="87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B0D44-2865-834C-8B55-EE2AF83B793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487168" y="5583936"/>
            <a:ext cx="5244084" cy="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58D2FB-AFE7-5540-8681-5F580B5039BD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2569464" y="2221040"/>
            <a:ext cx="2449068" cy="1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9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Release</a:t>
            </a:r>
            <a:endParaRPr lang="pl-PL" dirty="0">
              <a:solidFill>
                <a:schemeClr val="bg1"/>
              </a:solidFill>
              <a:latin typeface="Calibri Light" panose="020F0302020204030204" pitchFamily="34" charset="0"/>
              <a:ea typeface="Roboto Medium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828D0A4-9422-574D-A7E1-59020185D27C}"/>
              </a:ext>
            </a:extLst>
          </p:cNvPr>
          <p:cNvSpPr/>
          <p:nvPr/>
        </p:nvSpPr>
        <p:spPr>
          <a:xfrm>
            <a:off x="1426464" y="1690688"/>
            <a:ext cx="1143000" cy="106070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Admin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B72BE6E-9928-3D4E-82BA-D0F066E16DD6}"/>
              </a:ext>
            </a:extLst>
          </p:cNvPr>
          <p:cNvSpPr/>
          <p:nvPr/>
        </p:nvSpPr>
        <p:spPr>
          <a:xfrm>
            <a:off x="1426464" y="5053584"/>
            <a:ext cx="1060704" cy="1060704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1A6F92-965B-5245-97D0-944AB5656C16}"/>
              </a:ext>
            </a:extLst>
          </p:cNvPr>
          <p:cNvSpPr/>
          <p:nvPr/>
        </p:nvSpPr>
        <p:spPr>
          <a:xfrm>
            <a:off x="4069080" y="3451860"/>
            <a:ext cx="1898904" cy="837248"/>
          </a:xfrm>
          <a:prstGeom prst="roundRect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 Class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1247F10-2FEC-F54A-939F-371F44FE4607}"/>
              </a:ext>
            </a:extLst>
          </p:cNvPr>
          <p:cNvSpPr/>
          <p:nvPr/>
        </p:nvSpPr>
        <p:spPr>
          <a:xfrm>
            <a:off x="7808976" y="1690688"/>
            <a:ext cx="2386584" cy="101498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Storage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A32807-416E-094D-AB7B-7E49FCB3D936}"/>
              </a:ext>
            </a:extLst>
          </p:cNvPr>
          <p:cNvSpPr/>
          <p:nvPr/>
        </p:nvSpPr>
        <p:spPr>
          <a:xfrm>
            <a:off x="8430768" y="3420428"/>
            <a:ext cx="1143000" cy="8686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</a:t>
            </a:r>
            <a:endParaRPr lang="pl-PL" dirty="0"/>
          </a:p>
          <a:p>
            <a:pPr algn="ctr"/>
            <a:r>
              <a:rPr lang="pl-PL" dirty="0"/>
              <a:t>Volume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29D46D-B39F-214C-A733-FDA07F9A33BA}"/>
              </a:ext>
            </a:extLst>
          </p:cNvPr>
          <p:cNvSpPr/>
          <p:nvPr/>
        </p:nvSpPr>
        <p:spPr>
          <a:xfrm>
            <a:off x="7731252" y="5167312"/>
            <a:ext cx="2542032" cy="850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PersistentVolumeClaim</a:t>
            </a:r>
            <a:endParaRPr lang="pl-P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FB475-7F40-9349-B88D-323F8E6ACD2B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5018532" y="4289108"/>
            <a:ext cx="2712720" cy="130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6A8D4-CDC6-FB47-99BA-4E2D23AB4BC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018532" y="2198180"/>
            <a:ext cx="2790444" cy="125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B83DC-250D-2E4A-B88C-56EAB537A60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967984" y="3854768"/>
            <a:ext cx="2462784" cy="15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F6CB0-CBC3-FB49-B577-B09298414F25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V="1">
            <a:off x="9002268" y="2705672"/>
            <a:ext cx="0" cy="71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E73EB1-E99D-1348-BA3D-EAB35CDB820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9002268" y="4289108"/>
            <a:ext cx="0" cy="87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B0D44-2865-834C-8B55-EE2AF83B793C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2487168" y="5583936"/>
            <a:ext cx="5244084" cy="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58D2FB-AFE7-5540-8681-5F580B5039BD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2569464" y="2221040"/>
            <a:ext cx="2449068" cy="1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8CFDEF-924B-A940-8533-551B9DBAC46E}"/>
              </a:ext>
            </a:extLst>
          </p:cNvPr>
          <p:cNvCxnSpPr>
            <a:cxnSpLocks/>
          </p:cNvCxnSpPr>
          <p:nvPr/>
        </p:nvCxnSpPr>
        <p:spPr>
          <a:xfrm>
            <a:off x="7342632" y="5053584"/>
            <a:ext cx="3422904" cy="106070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218AB5-FB0A-9841-995F-8554F64AA5A4}"/>
              </a:ext>
            </a:extLst>
          </p:cNvPr>
          <p:cNvCxnSpPr>
            <a:cxnSpLocks/>
          </p:cNvCxnSpPr>
          <p:nvPr/>
        </p:nvCxnSpPr>
        <p:spPr>
          <a:xfrm flipV="1">
            <a:off x="7360920" y="5019580"/>
            <a:ext cx="3319272" cy="118919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9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PVC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: </a:t>
            </a:r>
            <a:r>
              <a:rPr lang="pl-PL" dirty="0" err="1">
                <a:solidFill>
                  <a:schemeClr val="bg1"/>
                </a:solidFill>
              </a:rPr>
              <a:t>persistentVolumeReclaimPolicy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executed</a:t>
            </a:r>
            <a:r>
              <a:rPr lang="pl-PL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Recycle</a:t>
            </a:r>
            <a:r>
              <a:rPr lang="pl-PL" dirty="0">
                <a:solidFill>
                  <a:schemeClr val="bg1"/>
                </a:solidFill>
              </a:rPr>
              <a:t> (</a:t>
            </a:r>
            <a:r>
              <a:rPr lang="pl-PL" dirty="0" err="1">
                <a:solidFill>
                  <a:schemeClr val="bg1"/>
                </a:solidFill>
              </a:rPr>
              <a:t>deprecated</a:t>
            </a:r>
            <a:r>
              <a:rPr lang="pl-PL" dirty="0">
                <a:solidFill>
                  <a:schemeClr val="bg1"/>
                </a:solidFill>
              </a:rPr>
              <a:t>): </a:t>
            </a:r>
          </a:p>
          <a:p>
            <a:pPr lvl="2"/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data from the </a:t>
            </a:r>
            <a:r>
              <a:rPr lang="pl-PL" dirty="0" err="1">
                <a:solidFill>
                  <a:schemeClr val="bg1"/>
                </a:solidFill>
              </a:rPr>
              <a:t>volume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removed</a:t>
            </a:r>
            <a:r>
              <a:rPr lang="pl-PL" dirty="0">
                <a:solidFill>
                  <a:schemeClr val="bg1"/>
                </a:solidFill>
              </a:rPr>
              <a:t> ("</a:t>
            </a:r>
            <a:r>
              <a:rPr lang="pl-PL" dirty="0" err="1">
                <a:solidFill>
                  <a:schemeClr val="bg1"/>
                </a:solidFill>
              </a:rPr>
              <a:t>rm</a:t>
            </a:r>
            <a:r>
              <a:rPr lang="pl-PL" dirty="0">
                <a:solidFill>
                  <a:schemeClr val="bg1"/>
                </a:solidFill>
              </a:rPr>
              <a:t> -</a:t>
            </a:r>
            <a:r>
              <a:rPr lang="pl-PL" dirty="0" err="1">
                <a:solidFill>
                  <a:schemeClr val="bg1"/>
                </a:solidFill>
              </a:rPr>
              <a:t>rf</a:t>
            </a:r>
            <a:r>
              <a:rPr lang="pl-PL" dirty="0">
                <a:solidFill>
                  <a:schemeClr val="bg1"/>
                </a:solidFill>
              </a:rPr>
              <a:t> *").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PV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Available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PVCs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Delete</a:t>
            </a:r>
            <a:r>
              <a:rPr lang="pl-PL" dirty="0">
                <a:solidFill>
                  <a:schemeClr val="bg1"/>
                </a:solidFill>
              </a:rPr>
              <a:t>: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Volume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 in the </a:t>
            </a:r>
            <a:r>
              <a:rPr lang="pl-PL" dirty="0" err="1">
                <a:solidFill>
                  <a:schemeClr val="bg1"/>
                </a:solidFill>
              </a:rPr>
              <a:t>storage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backend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PV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 err="1">
                <a:solidFill>
                  <a:schemeClr val="bg1"/>
                </a:solidFill>
              </a:rPr>
              <a:t>Usually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dynamically-provisioned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volumes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Retain</a:t>
            </a:r>
            <a:r>
              <a:rPr lang="pl-PL" dirty="0">
                <a:solidFill>
                  <a:schemeClr val="bg1"/>
                </a:solidFill>
              </a:rPr>
              <a:t>: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PV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kept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Released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No PVC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bind to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pl-PL" dirty="0">
                <a:solidFill>
                  <a:schemeClr val="bg1"/>
                </a:solidFill>
              </a:rPr>
              <a:t>Admin </a:t>
            </a:r>
            <a:r>
              <a:rPr lang="pl-PL" dirty="0" err="1">
                <a:solidFill>
                  <a:schemeClr val="bg1"/>
                </a:solidFill>
              </a:rPr>
              <a:t>should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manually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prune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Released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volumes</a:t>
            </a:r>
            <a:r>
              <a:rPr lang="pl-PL" dirty="0">
                <a:solidFill>
                  <a:schemeClr val="bg1"/>
                </a:solidFill>
              </a:rPr>
              <a:t>. In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cases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user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can't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access</a:t>
            </a:r>
            <a:r>
              <a:rPr lang="pl-PL" dirty="0">
                <a:solidFill>
                  <a:schemeClr val="bg1"/>
                </a:solidFill>
              </a:rPr>
              <a:t> the data!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PersistentVolume</a:t>
            </a:r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Release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8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Stateful applications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20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CB9-3396-BA40-9437-5A265B71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Database in 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5DF3-4079-B045-AAF4-6E1498E3C7BD}"/>
              </a:ext>
            </a:extLst>
          </p:cNvPr>
          <p:cNvSpPr txBox="1"/>
          <p:nvPr/>
        </p:nvSpPr>
        <p:spPr>
          <a:xfrm>
            <a:off x="838200" y="1689736"/>
            <a:ext cx="6309360" cy="3970318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lstStyle/>
          <a:p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apps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/v1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Pod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containers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mysql:5.6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env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-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MYSQL_ROOT_PASSWORD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ports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-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containerPort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3306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pl-PL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l-PL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pl-PL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</a:t>
            </a:r>
            <a:endParaRPr lang="pl-PL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387B6-741D-FF4E-9569-4EFA569EEB5C}"/>
              </a:ext>
            </a:extLst>
          </p:cNvPr>
          <p:cNvSpPr txBox="1"/>
          <p:nvPr/>
        </p:nvSpPr>
        <p:spPr>
          <a:xfrm>
            <a:off x="7808976" y="3198317"/>
            <a:ext cx="3243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/>
                </a:solidFill>
              </a:rPr>
              <a:t>All</a:t>
            </a:r>
            <a:r>
              <a:rPr lang="pl-PL" sz="2800" dirty="0">
                <a:solidFill>
                  <a:schemeClr val="bg1"/>
                </a:solidFill>
              </a:rPr>
              <a:t> the data </a:t>
            </a:r>
            <a:r>
              <a:rPr lang="pl-PL" sz="2800" dirty="0" err="1">
                <a:solidFill>
                  <a:schemeClr val="bg1"/>
                </a:solidFill>
              </a:rPr>
              <a:t>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lost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</a:p>
          <a:p>
            <a:r>
              <a:rPr lang="pl-PL" sz="2800" dirty="0" err="1">
                <a:solidFill>
                  <a:schemeClr val="bg1"/>
                </a:solidFill>
              </a:rPr>
              <a:t>when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container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ends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5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Runs</a:t>
            </a:r>
            <a:r>
              <a:rPr lang="pl-PL" dirty="0">
                <a:solidFill>
                  <a:schemeClr val="bg1"/>
                </a:solidFill>
              </a:rPr>
              <a:t> X </a:t>
            </a:r>
            <a:r>
              <a:rPr lang="pl-PL" dirty="0" err="1">
                <a:solidFill>
                  <a:schemeClr val="bg1"/>
                </a:solidFill>
              </a:rPr>
              <a:t>replicas</a:t>
            </a:r>
            <a:r>
              <a:rPr lang="pl-PL" dirty="0">
                <a:solidFill>
                  <a:schemeClr val="bg1"/>
                </a:solidFill>
              </a:rPr>
              <a:t> of a single Pod </a:t>
            </a:r>
            <a:r>
              <a:rPr lang="pl-PL" dirty="0" err="1">
                <a:solidFill>
                  <a:schemeClr val="bg1"/>
                </a:solidFill>
              </a:rPr>
              <a:t>template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 err="1">
                <a:solidFill>
                  <a:schemeClr val="bg1"/>
                </a:solidFill>
              </a:rPr>
              <a:t>When</a:t>
            </a:r>
            <a:r>
              <a:rPr lang="pl-PL" dirty="0">
                <a:solidFill>
                  <a:schemeClr val="bg1"/>
                </a:solidFill>
              </a:rPr>
              <a:t> a pod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, Deployment </a:t>
            </a:r>
            <a:r>
              <a:rPr lang="pl-PL" dirty="0" err="1">
                <a:solidFill>
                  <a:schemeClr val="bg1"/>
                </a:solidFill>
              </a:rPr>
              <a:t>automatically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one. </a:t>
            </a:r>
          </a:p>
          <a:p>
            <a:r>
              <a:rPr lang="pl-PL" dirty="0">
                <a:solidFill>
                  <a:schemeClr val="bg1"/>
                </a:solidFill>
              </a:rPr>
              <a:t>Scalable </a:t>
            </a:r>
            <a:r>
              <a:rPr lang="pl-PL" dirty="0" err="1">
                <a:solidFill>
                  <a:schemeClr val="bg1"/>
                </a:solidFill>
              </a:rPr>
              <a:t>up</a:t>
            </a:r>
            <a:r>
              <a:rPr lang="pl-PL" dirty="0">
                <a:solidFill>
                  <a:schemeClr val="bg1"/>
                </a:solidFill>
              </a:rPr>
              <a:t> &amp; down. </a:t>
            </a:r>
          </a:p>
          <a:p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pods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share</a:t>
            </a:r>
            <a:r>
              <a:rPr lang="pl-PL" dirty="0">
                <a:solidFill>
                  <a:schemeClr val="bg1"/>
                </a:solidFill>
              </a:rPr>
              <a:t> the same PVC!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Deployment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7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2276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Deployment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4F14E4-E548-9441-9EFC-E398F736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57839"/>
            <a:ext cx="9665183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B0FE62-9BFB-5B43-A97E-CF3BEBB58046}"/>
              </a:ext>
            </a:extLst>
          </p:cNvPr>
          <p:cNvSpPr txBox="1"/>
          <p:nvPr/>
        </p:nvSpPr>
        <p:spPr>
          <a:xfrm>
            <a:off x="838199" y="6241058"/>
            <a:ext cx="735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Source: </a:t>
            </a:r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Storage 101 - Jan </a:t>
            </a:r>
            <a:r>
              <a:rPr lang="pl-PL" dirty="0" err="1">
                <a:solidFill>
                  <a:schemeClr val="bg1"/>
                </a:solidFill>
              </a:rPr>
              <a:t>Šafránek</a:t>
            </a:r>
            <a:r>
              <a:rPr lang="pl-PL" dirty="0">
                <a:solidFill>
                  <a:schemeClr val="bg1"/>
                </a:solidFill>
              </a:rPr>
              <a:t>, Red </a:t>
            </a:r>
            <a:r>
              <a:rPr lang="pl-PL" dirty="0" err="1">
                <a:solidFill>
                  <a:schemeClr val="bg1"/>
                </a:solidFill>
              </a:rPr>
              <a:t>Hat</a:t>
            </a:r>
            <a:r>
              <a:rPr lang="pl-PL" dirty="0">
                <a:solidFill>
                  <a:schemeClr val="bg1"/>
                </a:solidFill>
              </a:rPr>
              <a:t> &amp; David </a:t>
            </a:r>
            <a:r>
              <a:rPr lang="pl-PL" dirty="0" err="1">
                <a:solidFill>
                  <a:schemeClr val="bg1"/>
                </a:solidFill>
              </a:rPr>
              <a:t>Zhu</a:t>
            </a:r>
            <a:r>
              <a:rPr lang="pl-PL" dirty="0">
                <a:solidFill>
                  <a:schemeClr val="bg1"/>
                </a:solidFill>
              </a:rPr>
              <a:t>, Google</a:t>
            </a:r>
          </a:p>
        </p:txBody>
      </p:sp>
    </p:spTree>
    <p:extLst>
      <p:ext uri="{BB962C8B-B14F-4D97-AF65-F5344CB8AC3E}">
        <p14:creationId xmlns:p14="http://schemas.microsoft.com/office/powerpoint/2010/main" val="89195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4"/>
            <a:ext cx="10515600" cy="831184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Deployment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0FE62-9BFB-5B43-A97E-CF3BEBB58046}"/>
              </a:ext>
            </a:extLst>
          </p:cNvPr>
          <p:cNvSpPr txBox="1"/>
          <p:nvPr/>
        </p:nvSpPr>
        <p:spPr>
          <a:xfrm>
            <a:off x="838199" y="6488668"/>
            <a:ext cx="575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Source: </a:t>
            </a:r>
            <a:r>
              <a:rPr lang="pl-PL" sz="1400" dirty="0" err="1">
                <a:solidFill>
                  <a:schemeClr val="bg1"/>
                </a:solidFill>
              </a:rPr>
              <a:t>Kubernetes</a:t>
            </a:r>
            <a:r>
              <a:rPr lang="pl-PL" sz="1400" dirty="0">
                <a:solidFill>
                  <a:schemeClr val="bg1"/>
                </a:solidFill>
              </a:rPr>
              <a:t> Storage 101 - Jan </a:t>
            </a:r>
            <a:r>
              <a:rPr lang="pl-PL" sz="1400" dirty="0" err="1">
                <a:solidFill>
                  <a:schemeClr val="bg1"/>
                </a:solidFill>
              </a:rPr>
              <a:t>Šafránek</a:t>
            </a:r>
            <a:r>
              <a:rPr lang="pl-PL" sz="1400" dirty="0">
                <a:solidFill>
                  <a:schemeClr val="bg1"/>
                </a:solidFill>
              </a:rPr>
              <a:t>, Red </a:t>
            </a:r>
            <a:r>
              <a:rPr lang="pl-PL" sz="1400" dirty="0" err="1">
                <a:solidFill>
                  <a:schemeClr val="bg1"/>
                </a:solidFill>
              </a:rPr>
              <a:t>Hat</a:t>
            </a:r>
            <a:r>
              <a:rPr lang="pl-PL" sz="1400" dirty="0">
                <a:solidFill>
                  <a:schemeClr val="bg1"/>
                </a:solidFill>
              </a:rPr>
              <a:t> &amp; David </a:t>
            </a:r>
            <a:r>
              <a:rPr lang="pl-PL" sz="1400" dirty="0" err="1">
                <a:solidFill>
                  <a:schemeClr val="bg1"/>
                </a:solidFill>
              </a:rPr>
              <a:t>Zhu</a:t>
            </a:r>
            <a:r>
              <a:rPr lang="pl-PL" sz="1400" dirty="0">
                <a:solidFill>
                  <a:schemeClr val="bg1"/>
                </a:solidFill>
              </a:rPr>
              <a:t>, Google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189A61-2F3E-0E4A-9195-7B62CF44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93" y="967145"/>
            <a:ext cx="969559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D21B9-BD72-F146-B119-D4610113449B}"/>
              </a:ext>
            </a:extLst>
          </p:cNvPr>
          <p:cNvSpPr txBox="1"/>
          <p:nvPr/>
        </p:nvSpPr>
        <p:spPr>
          <a:xfrm>
            <a:off x="886877" y="5426522"/>
            <a:ext cx="9695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All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three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pods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can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overwrite</a:t>
            </a:r>
            <a:r>
              <a:rPr lang="pl-PL" sz="2800" dirty="0">
                <a:solidFill>
                  <a:schemeClr val="bg1"/>
                </a:solidFill>
              </a:rPr>
              <a:t> data of </a:t>
            </a:r>
            <a:r>
              <a:rPr lang="pl-PL" sz="2800" dirty="0" err="1">
                <a:solidFill>
                  <a:schemeClr val="bg1"/>
                </a:solidFill>
              </a:rPr>
              <a:t>each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other</a:t>
            </a:r>
            <a:r>
              <a:rPr lang="pl-PL" sz="2800" dirty="0">
                <a:solidFill>
                  <a:schemeClr val="bg1"/>
                </a:solidFill>
              </a:rPr>
              <a:t>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</a:rPr>
              <a:t>Most </a:t>
            </a:r>
            <a:r>
              <a:rPr lang="pl-PL" sz="2800" dirty="0" err="1">
                <a:solidFill>
                  <a:schemeClr val="bg1"/>
                </a:solidFill>
              </a:rPr>
              <a:t>applications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crash</a:t>
            </a:r>
            <a:r>
              <a:rPr lang="pl-PL" sz="2800" dirty="0">
                <a:solidFill>
                  <a:schemeClr val="bg1"/>
                </a:solidFill>
              </a:rPr>
              <a:t> / </a:t>
            </a:r>
            <a:r>
              <a:rPr lang="pl-PL" sz="2800" dirty="0" err="1">
                <a:solidFill>
                  <a:schemeClr val="bg1"/>
                </a:solidFill>
              </a:rPr>
              <a:t>refuse</a:t>
            </a:r>
            <a:r>
              <a:rPr lang="pl-PL" sz="2800" dirty="0">
                <a:solidFill>
                  <a:schemeClr val="bg1"/>
                </a:solidFill>
              </a:rPr>
              <a:t> to </a:t>
            </a:r>
            <a:r>
              <a:rPr lang="pl-PL" sz="2800" dirty="0" err="1">
                <a:solidFill>
                  <a:schemeClr val="bg1"/>
                </a:solidFill>
              </a:rPr>
              <a:t>work</a:t>
            </a:r>
            <a:r>
              <a:rPr lang="pl-PL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Runs</a:t>
            </a:r>
            <a:r>
              <a:rPr lang="pl-PL" dirty="0">
                <a:solidFill>
                  <a:schemeClr val="bg1"/>
                </a:solidFill>
              </a:rPr>
              <a:t> X </a:t>
            </a:r>
            <a:r>
              <a:rPr lang="pl-PL" dirty="0" err="1">
                <a:solidFill>
                  <a:schemeClr val="bg1"/>
                </a:solidFill>
              </a:rPr>
              <a:t>replicas</a:t>
            </a:r>
            <a:r>
              <a:rPr lang="pl-PL" dirty="0">
                <a:solidFill>
                  <a:schemeClr val="bg1"/>
                </a:solidFill>
              </a:rPr>
              <a:t> of a single Pod </a:t>
            </a:r>
            <a:r>
              <a:rPr lang="pl-PL" dirty="0" err="1">
                <a:solidFill>
                  <a:schemeClr val="bg1"/>
                </a:solidFill>
              </a:rPr>
              <a:t>template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dirty="0" err="1">
                <a:solidFill>
                  <a:schemeClr val="bg1"/>
                </a:solidFill>
              </a:rPr>
              <a:t>Each</a:t>
            </a:r>
            <a:r>
              <a:rPr lang="pl-PL" dirty="0">
                <a:solidFill>
                  <a:schemeClr val="bg1"/>
                </a:solidFill>
              </a:rPr>
              <a:t> pod </a:t>
            </a:r>
            <a:r>
              <a:rPr lang="pl-PL" dirty="0" err="1">
                <a:solidFill>
                  <a:schemeClr val="bg1"/>
                </a:solidFill>
              </a:rPr>
              <a:t>gets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own</a:t>
            </a:r>
            <a:r>
              <a:rPr lang="pl-PL" dirty="0">
                <a:solidFill>
                  <a:schemeClr val="bg1"/>
                </a:solidFill>
              </a:rPr>
              <a:t> PVC(s) from a PVC </a:t>
            </a:r>
            <a:r>
              <a:rPr lang="pl-PL" dirty="0" err="1">
                <a:solidFill>
                  <a:schemeClr val="bg1"/>
                </a:solidFill>
              </a:rPr>
              <a:t>template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 err="1">
                <a:solidFill>
                  <a:schemeClr val="bg1"/>
                </a:solidFill>
              </a:rPr>
              <a:t>When</a:t>
            </a:r>
            <a:r>
              <a:rPr lang="pl-PL" dirty="0">
                <a:solidFill>
                  <a:schemeClr val="bg1"/>
                </a:solidFill>
              </a:rPr>
              <a:t> a pod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deleted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StatefulSet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automatically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one.</a:t>
            </a:r>
          </a:p>
          <a:p>
            <a:r>
              <a:rPr lang="pl-PL" dirty="0" err="1">
                <a:solidFill>
                  <a:schemeClr val="bg1"/>
                </a:solidFill>
              </a:rPr>
              <a:t>Each</a:t>
            </a:r>
            <a:r>
              <a:rPr lang="pl-PL" dirty="0">
                <a:solidFill>
                  <a:schemeClr val="bg1"/>
                </a:solidFill>
              </a:rPr>
              <a:t> pod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stable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identity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r>
              <a:rPr lang="pl-PL" dirty="0">
                <a:solidFill>
                  <a:schemeClr val="bg1"/>
                </a:solidFill>
              </a:rPr>
              <a:t>Scalable </a:t>
            </a:r>
            <a:r>
              <a:rPr lang="pl-PL" dirty="0" err="1">
                <a:solidFill>
                  <a:schemeClr val="bg1"/>
                </a:solidFill>
              </a:rPr>
              <a:t>up</a:t>
            </a:r>
            <a:r>
              <a:rPr lang="pl-PL" dirty="0">
                <a:solidFill>
                  <a:schemeClr val="bg1"/>
                </a:solidFill>
              </a:rPr>
              <a:t> &amp; down.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StatefulSet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3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StatefulSet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57C9F-1ADC-4B44-83F4-D5D6A5FC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20" y="1353566"/>
            <a:ext cx="874772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D733B-81A0-094B-B743-EEBC482C14B4}"/>
              </a:ext>
            </a:extLst>
          </p:cNvPr>
          <p:cNvSpPr txBox="1"/>
          <p:nvPr/>
        </p:nvSpPr>
        <p:spPr>
          <a:xfrm>
            <a:off x="887020" y="5751576"/>
            <a:ext cx="8826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The </a:t>
            </a:r>
            <a:r>
              <a:rPr lang="pl-PL" sz="2800" dirty="0" err="1">
                <a:solidFill>
                  <a:schemeClr val="bg1"/>
                </a:solidFill>
              </a:rPr>
              <a:t>pods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must</a:t>
            </a:r>
            <a:r>
              <a:rPr lang="pl-PL" sz="2800" dirty="0">
                <a:solidFill>
                  <a:schemeClr val="bg1"/>
                </a:solidFill>
              </a:rPr>
              <a:t> be </a:t>
            </a:r>
            <a:r>
              <a:rPr lang="pl-PL" sz="2800" dirty="0" err="1">
                <a:solidFill>
                  <a:schemeClr val="bg1"/>
                </a:solidFill>
              </a:rPr>
              <a:t>aware</a:t>
            </a:r>
            <a:r>
              <a:rPr lang="pl-PL" sz="2800" dirty="0">
                <a:solidFill>
                  <a:schemeClr val="bg1"/>
                </a:solidFill>
              </a:rPr>
              <a:t> of the </a:t>
            </a:r>
            <a:r>
              <a:rPr lang="pl-PL" sz="2800" dirty="0" err="1">
                <a:solidFill>
                  <a:schemeClr val="bg1"/>
                </a:solidFill>
              </a:rPr>
              <a:t>other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StatefulSet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members</a:t>
            </a:r>
            <a:r>
              <a:rPr lang="pl-PL" sz="28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C9A29-20EC-FD4C-9ABC-5A84CF41A289}"/>
              </a:ext>
            </a:extLst>
          </p:cNvPr>
          <p:cNvSpPr txBox="1"/>
          <p:nvPr/>
        </p:nvSpPr>
        <p:spPr>
          <a:xfrm>
            <a:off x="838200" y="6338986"/>
            <a:ext cx="575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Source: </a:t>
            </a:r>
            <a:r>
              <a:rPr lang="pl-PL" sz="1400" dirty="0" err="1">
                <a:solidFill>
                  <a:schemeClr val="bg1"/>
                </a:solidFill>
              </a:rPr>
              <a:t>Kubernetes</a:t>
            </a:r>
            <a:r>
              <a:rPr lang="pl-PL" sz="1400" dirty="0">
                <a:solidFill>
                  <a:schemeClr val="bg1"/>
                </a:solidFill>
              </a:rPr>
              <a:t> Storage 101 - Jan </a:t>
            </a:r>
            <a:r>
              <a:rPr lang="pl-PL" sz="1400" dirty="0" err="1">
                <a:solidFill>
                  <a:schemeClr val="bg1"/>
                </a:solidFill>
              </a:rPr>
              <a:t>Šafránek</a:t>
            </a:r>
            <a:r>
              <a:rPr lang="pl-PL" sz="1400" dirty="0">
                <a:solidFill>
                  <a:schemeClr val="bg1"/>
                </a:solidFill>
              </a:rPr>
              <a:t>, Red </a:t>
            </a:r>
            <a:r>
              <a:rPr lang="pl-PL" sz="1400" dirty="0" err="1">
                <a:solidFill>
                  <a:schemeClr val="bg1"/>
                </a:solidFill>
              </a:rPr>
              <a:t>Hat</a:t>
            </a:r>
            <a:r>
              <a:rPr lang="pl-PL" sz="1400" dirty="0">
                <a:solidFill>
                  <a:schemeClr val="bg1"/>
                </a:solidFill>
              </a:rPr>
              <a:t> &amp; David </a:t>
            </a:r>
            <a:r>
              <a:rPr lang="pl-PL" sz="1400" dirty="0" err="1">
                <a:solidFill>
                  <a:schemeClr val="bg1"/>
                </a:solidFill>
              </a:rPr>
              <a:t>Zhu</a:t>
            </a:r>
            <a:r>
              <a:rPr lang="pl-PL" sz="1400" dirty="0">
                <a:solidFill>
                  <a:schemeClr val="bg1"/>
                </a:solidFill>
              </a:rPr>
              <a:t>, Google</a:t>
            </a:r>
          </a:p>
        </p:txBody>
      </p:sp>
    </p:spTree>
    <p:extLst>
      <p:ext uri="{BB962C8B-B14F-4D97-AF65-F5344CB8AC3E}">
        <p14:creationId xmlns:p14="http://schemas.microsoft.com/office/powerpoint/2010/main" val="910161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Storage features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54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Unused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local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disks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can</a:t>
            </a:r>
            <a:r>
              <a:rPr lang="pl-PL" sz="3200" dirty="0">
                <a:solidFill>
                  <a:schemeClr val="bg1"/>
                </a:solidFill>
              </a:rPr>
              <a:t> be </a:t>
            </a:r>
            <a:r>
              <a:rPr lang="pl-PL" sz="3200" dirty="0" err="1">
                <a:solidFill>
                  <a:schemeClr val="bg1"/>
                </a:solidFill>
              </a:rPr>
              <a:t>used</a:t>
            </a:r>
            <a:r>
              <a:rPr lang="pl-PL" sz="3200" dirty="0">
                <a:solidFill>
                  <a:schemeClr val="bg1"/>
                </a:solidFill>
              </a:rPr>
              <a:t> as </a:t>
            </a:r>
            <a:r>
              <a:rPr lang="pl-PL" sz="3200" dirty="0" err="1">
                <a:solidFill>
                  <a:schemeClr val="bg1"/>
                </a:solidFill>
              </a:rPr>
              <a:t>PVs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200" dirty="0">
                <a:solidFill>
                  <a:schemeClr val="bg1"/>
                </a:solidFill>
              </a:rPr>
              <a:t>Extra </a:t>
            </a:r>
            <a:r>
              <a:rPr lang="pl-PL" sz="3200" dirty="0" err="1">
                <a:solidFill>
                  <a:schemeClr val="bg1"/>
                </a:solidFill>
              </a:rPr>
              <a:t>speed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200" dirty="0">
                <a:solidFill>
                  <a:schemeClr val="bg1"/>
                </a:solidFill>
              </a:rPr>
              <a:t>Lower </a:t>
            </a:r>
            <a:r>
              <a:rPr lang="pl-PL" sz="3200" dirty="0" err="1">
                <a:solidFill>
                  <a:schemeClr val="bg1"/>
                </a:solidFill>
              </a:rPr>
              <a:t>reliability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200" dirty="0">
                <a:solidFill>
                  <a:schemeClr val="bg1"/>
                </a:solidFill>
              </a:rPr>
              <a:t>No pod </a:t>
            </a:r>
            <a:r>
              <a:rPr lang="pl-PL" sz="3200" dirty="0" err="1">
                <a:solidFill>
                  <a:schemeClr val="bg1"/>
                </a:solidFill>
              </a:rPr>
              <a:t>scheduling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flexibility</a:t>
            </a:r>
            <a:r>
              <a:rPr lang="pl-PL" sz="3200" dirty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LocalVolumes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82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Only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expansion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is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supported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2800" dirty="0">
                <a:solidFill>
                  <a:schemeClr val="bg1"/>
                </a:solidFill>
              </a:rPr>
              <a:t>Offline. </a:t>
            </a:r>
          </a:p>
          <a:p>
            <a:pPr lvl="1"/>
            <a:r>
              <a:rPr lang="pl-PL" sz="2800" dirty="0">
                <a:solidFill>
                  <a:schemeClr val="bg1"/>
                </a:solidFill>
              </a:rPr>
              <a:t>Online (</a:t>
            </a:r>
            <a:r>
              <a:rPr lang="pl-PL" sz="2800" dirty="0" err="1">
                <a:solidFill>
                  <a:schemeClr val="bg1"/>
                </a:solidFill>
              </a:rPr>
              <a:t>alpha</a:t>
            </a:r>
            <a:r>
              <a:rPr lang="pl-PL" sz="2800" dirty="0">
                <a:solidFill>
                  <a:schemeClr val="bg1"/>
                </a:solidFill>
              </a:rPr>
              <a:t>).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Resize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3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60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Alpha</a:t>
            </a:r>
            <a:r>
              <a:rPr lang="pl-PL" sz="3200" dirty="0">
                <a:solidFill>
                  <a:schemeClr val="bg1"/>
                </a:solidFill>
              </a:rPr>
              <a:t>. </a:t>
            </a:r>
          </a:p>
          <a:p>
            <a:r>
              <a:rPr lang="pl-PL" sz="3200" dirty="0">
                <a:solidFill>
                  <a:schemeClr val="bg1"/>
                </a:solidFill>
              </a:rPr>
              <a:t>Part of CSI.</a:t>
            </a:r>
          </a:p>
          <a:p>
            <a:r>
              <a:rPr lang="pl-PL" sz="3200" dirty="0" err="1">
                <a:solidFill>
                  <a:schemeClr val="bg1"/>
                </a:solidFill>
              </a:rPr>
              <a:t>Can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 dirty="0" err="1">
                <a:solidFill>
                  <a:schemeClr val="bg1"/>
                </a:solidFill>
              </a:rPr>
              <a:t>take</a:t>
            </a:r>
            <a:r>
              <a:rPr lang="pl-PL" sz="3200" dirty="0">
                <a:solidFill>
                  <a:schemeClr val="bg1"/>
                </a:solidFill>
              </a:rPr>
              <a:t> a </a:t>
            </a:r>
            <a:r>
              <a:rPr lang="pl-PL" sz="3200" dirty="0" err="1">
                <a:solidFill>
                  <a:schemeClr val="bg1"/>
                </a:solidFill>
              </a:rPr>
              <a:t>snapshot</a:t>
            </a:r>
            <a:r>
              <a:rPr lang="pl-PL" sz="3200" dirty="0">
                <a:solidFill>
                  <a:schemeClr val="bg1"/>
                </a:solidFill>
              </a:rPr>
              <a:t> of PVC. </a:t>
            </a:r>
          </a:p>
          <a:p>
            <a:r>
              <a:rPr lang="pl-PL" sz="3200" dirty="0">
                <a:solidFill>
                  <a:schemeClr val="bg1"/>
                </a:solidFill>
              </a:rPr>
              <a:t>PVC </a:t>
            </a:r>
            <a:r>
              <a:rPr lang="pl-PL" sz="3200" dirty="0" err="1">
                <a:solidFill>
                  <a:schemeClr val="bg1"/>
                </a:solidFill>
              </a:rPr>
              <a:t>can</a:t>
            </a:r>
            <a:r>
              <a:rPr lang="pl-PL" sz="3200" dirty="0">
                <a:solidFill>
                  <a:schemeClr val="bg1"/>
                </a:solidFill>
              </a:rPr>
              <a:t> be </a:t>
            </a:r>
            <a:r>
              <a:rPr lang="pl-PL" sz="3200" dirty="0" err="1">
                <a:solidFill>
                  <a:schemeClr val="bg1"/>
                </a:solidFill>
              </a:rPr>
              <a:t>provisioned</a:t>
            </a:r>
            <a:r>
              <a:rPr lang="pl-PL" sz="3200" dirty="0">
                <a:solidFill>
                  <a:schemeClr val="bg1"/>
                </a:solidFill>
              </a:rPr>
              <a:t> from a </a:t>
            </a:r>
            <a:r>
              <a:rPr lang="pl-PL" sz="3200" dirty="0" err="1">
                <a:solidFill>
                  <a:schemeClr val="bg1"/>
                </a:solidFill>
              </a:rPr>
              <a:t>snapshot</a:t>
            </a:r>
            <a:r>
              <a:rPr lang="pl-PL" sz="3200" dirty="0">
                <a:solidFill>
                  <a:schemeClr val="bg1"/>
                </a:solidFill>
              </a:rPr>
              <a:t>.</a:t>
            </a:r>
          </a:p>
          <a:p>
            <a:r>
              <a:rPr lang="pl-PL" sz="3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pl-PL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pl-PL" dirty="0">
                <a:hlinkClick r:id="rId2"/>
              </a:rPr>
              <a:t>https://kubernetes.io/blog/2018/10/09/introducing-volume-snapshot-alpha-for-kubernetes/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Calibri Light" panose="020F0302020204030204" pitchFamily="34" charset="0"/>
                <a:ea typeface="Roboto Medium" panose="02000000000000000000" pitchFamily="2" charset="0"/>
                <a:cs typeface="Calibri Light" panose="020F0302020204030204" pitchFamily="34" charset="0"/>
              </a:rPr>
              <a:t>Snapshots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E30-27AE-5A48-8C08-DED19B25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Kubernetes Storage Entities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19FA-4E28-1B4F-B8A4-DFC5418D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2" r="1242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70B20E3-8693-574C-9D11-AAEAED2A3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62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Mounts </a:t>
            </a:r>
            <a:r>
              <a:rPr lang="en-US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PersistentVolumeClaim</a:t>
            </a:r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into container(s)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Application </a:t>
            </a:r>
            <a:r>
              <a:rPr lang="pl-PL" sz="4000" dirty="0" err="1">
                <a:solidFill>
                  <a:schemeClr val="bg1"/>
                </a:solidFill>
              </a:rPr>
              <a:t>request</a:t>
            </a:r>
            <a:r>
              <a:rPr lang="pl-PL" sz="4000" dirty="0">
                <a:solidFill>
                  <a:schemeClr val="bg1"/>
                </a:solidFill>
              </a:rPr>
              <a:t> for </a:t>
            </a:r>
            <a:r>
              <a:rPr lang="pl-PL" sz="4000" dirty="0" err="1">
                <a:solidFill>
                  <a:schemeClr val="bg1"/>
                </a:solidFill>
              </a:rPr>
              <a:t>storage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</a:t>
            </a:r>
            <a:r>
              <a:rPr lang="pl-PL" sz="4000" dirty="0" err="1">
                <a:solidFill>
                  <a:schemeClr val="bg1"/>
                </a:solidFill>
              </a:rPr>
              <a:t>user</a:t>
            </a:r>
            <a:r>
              <a:rPr lang="pl-PL" sz="4000" dirty="0">
                <a:solidFill>
                  <a:schemeClr val="bg1"/>
                </a:solidFill>
              </a:rPr>
              <a:t> / </a:t>
            </a:r>
            <a:r>
              <a:rPr lang="pl-PL" sz="4000" dirty="0" err="1">
                <a:solidFill>
                  <a:schemeClr val="bg1"/>
                </a:solidFill>
              </a:rPr>
              <a:t>devops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Binds</a:t>
            </a:r>
            <a:r>
              <a:rPr lang="pl-PL" sz="4000" dirty="0">
                <a:solidFill>
                  <a:schemeClr val="bg1"/>
                </a:solidFill>
              </a:rPr>
              <a:t> to single PV.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Usable</a:t>
            </a:r>
            <a:r>
              <a:rPr lang="pl-PL" sz="4000" dirty="0">
                <a:solidFill>
                  <a:schemeClr val="bg1"/>
                </a:solidFill>
              </a:rPr>
              <a:t> in </a:t>
            </a:r>
            <a:r>
              <a:rPr lang="pl-PL" sz="4000" dirty="0" err="1">
                <a:solidFill>
                  <a:schemeClr val="bg1"/>
                </a:solidFill>
              </a:rPr>
              <a:t>Pods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PersistentVolumeClaim</a:t>
            </a:r>
            <a:r>
              <a:rPr lang="pl-PL" dirty="0">
                <a:solidFill>
                  <a:schemeClr val="bg1"/>
                </a:solidFill>
              </a:rPr>
              <a:t> (PVC) </a:t>
            </a:r>
          </a:p>
        </p:txBody>
      </p:sp>
    </p:spTree>
    <p:extLst>
      <p:ext uri="{BB962C8B-B14F-4D97-AF65-F5344CB8AC3E}">
        <p14:creationId xmlns:p14="http://schemas.microsoft.com/office/powerpoint/2010/main" val="257243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Pointer to </a:t>
            </a:r>
            <a:r>
              <a:rPr lang="pl-PL" sz="4000" dirty="0" err="1">
                <a:solidFill>
                  <a:schemeClr val="bg1"/>
                </a:solidFill>
              </a:rPr>
              <a:t>physical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storage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Binds</a:t>
            </a:r>
            <a:r>
              <a:rPr lang="pl-PL" sz="4000" dirty="0">
                <a:solidFill>
                  <a:schemeClr val="bg1"/>
                </a:solidFill>
              </a:rPr>
              <a:t> to single PVC.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admin ("</a:t>
            </a:r>
            <a:r>
              <a:rPr lang="pl-PL" sz="4000" dirty="0" err="1">
                <a:solidFill>
                  <a:schemeClr val="bg1"/>
                </a:solidFill>
              </a:rPr>
              <a:t>pre-provisioning</a:t>
            </a:r>
            <a:r>
              <a:rPr lang="pl-PL" sz="4000" dirty="0">
                <a:solidFill>
                  <a:schemeClr val="bg1"/>
                </a:solidFill>
              </a:rPr>
              <a:t>").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</a:t>
            </a:r>
            <a:r>
              <a:rPr lang="pl-PL" sz="4000" dirty="0" err="1">
                <a:solidFill>
                  <a:schemeClr val="bg1"/>
                </a:solidFill>
              </a:rPr>
              <a:t>Kubernetes</a:t>
            </a:r>
            <a:r>
              <a:rPr lang="pl-PL" sz="4000" dirty="0">
                <a:solidFill>
                  <a:schemeClr val="bg1"/>
                </a:solidFill>
              </a:rPr>
              <a:t> on </a:t>
            </a:r>
            <a:r>
              <a:rPr lang="pl-PL" sz="4000" dirty="0" err="1">
                <a:solidFill>
                  <a:schemeClr val="bg1"/>
                </a:solidFill>
              </a:rPr>
              <a:t>demand</a:t>
            </a:r>
            <a:r>
              <a:rPr lang="pl-PL" sz="4000" dirty="0">
                <a:solidFill>
                  <a:schemeClr val="bg1"/>
                </a:solidFill>
              </a:rPr>
              <a:t> ("</a:t>
            </a:r>
            <a:r>
              <a:rPr lang="pl-PL" sz="4000" dirty="0" err="1">
                <a:solidFill>
                  <a:schemeClr val="bg1"/>
                </a:solidFill>
              </a:rPr>
              <a:t>dynamic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provisioning</a:t>
            </a:r>
            <a:r>
              <a:rPr lang="pl-PL" sz="4000" dirty="0">
                <a:solidFill>
                  <a:schemeClr val="bg1"/>
                </a:solidFill>
              </a:rPr>
              <a:t>").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PersistentVolume</a:t>
            </a:r>
            <a:r>
              <a:rPr lang="pl-PL" dirty="0">
                <a:solidFill>
                  <a:schemeClr val="bg1"/>
                </a:solidFill>
              </a:rPr>
              <a:t> (PV) </a:t>
            </a:r>
          </a:p>
        </p:txBody>
      </p:sp>
    </p:spTree>
    <p:extLst>
      <p:ext uri="{BB962C8B-B14F-4D97-AF65-F5344CB8AC3E}">
        <p14:creationId xmlns:p14="http://schemas.microsoft.com/office/powerpoint/2010/main" val="328984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Collection of </a:t>
            </a:r>
            <a:r>
              <a:rPr lang="pl-PL" sz="4000" dirty="0" err="1">
                <a:solidFill>
                  <a:schemeClr val="bg1"/>
                </a:solidFill>
              </a:rPr>
              <a:t>PersistentVolumes</a:t>
            </a:r>
            <a:r>
              <a:rPr lang="pl-PL" sz="4000" dirty="0">
                <a:solidFill>
                  <a:schemeClr val="bg1"/>
                </a:solidFill>
              </a:rPr>
              <a:t> with the same </a:t>
            </a:r>
            <a:r>
              <a:rPr lang="pl-PL" sz="4000" dirty="0" err="1">
                <a:solidFill>
                  <a:schemeClr val="bg1"/>
                </a:solidFill>
              </a:rPr>
              <a:t>characteristics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600" dirty="0">
                <a:solidFill>
                  <a:schemeClr val="bg1"/>
                </a:solidFill>
              </a:rPr>
              <a:t>"Fast", "</a:t>
            </a:r>
            <a:r>
              <a:rPr lang="pl-PL" sz="3600" dirty="0" err="1">
                <a:solidFill>
                  <a:schemeClr val="bg1"/>
                </a:solidFill>
              </a:rPr>
              <a:t>Cheap</a:t>
            </a:r>
            <a:r>
              <a:rPr lang="pl-PL" sz="3600" dirty="0">
                <a:solidFill>
                  <a:schemeClr val="bg1"/>
                </a:solidFill>
              </a:rPr>
              <a:t>", "</a:t>
            </a:r>
            <a:r>
              <a:rPr lang="pl-PL" sz="3600" dirty="0" err="1">
                <a:solidFill>
                  <a:schemeClr val="bg1"/>
                </a:solidFill>
              </a:rPr>
              <a:t>Replicated</a:t>
            </a:r>
            <a:r>
              <a:rPr lang="pl-PL" sz="3600" dirty="0">
                <a:solidFill>
                  <a:schemeClr val="bg1"/>
                </a:solidFill>
              </a:rPr>
              <a:t>", ...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Parameters</a:t>
            </a:r>
            <a:r>
              <a:rPr lang="pl-PL" sz="4000" dirty="0">
                <a:solidFill>
                  <a:schemeClr val="bg1"/>
                </a:solidFill>
              </a:rPr>
              <a:t> for </a:t>
            </a:r>
            <a:r>
              <a:rPr lang="pl-PL" sz="4000" dirty="0" err="1">
                <a:solidFill>
                  <a:schemeClr val="bg1"/>
                </a:solidFill>
              </a:rPr>
              <a:t>dynamic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provisioning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r>
              <a:rPr lang="pl-PL" sz="4000" dirty="0" err="1">
                <a:solidFill>
                  <a:schemeClr val="bg1"/>
                </a:solidFill>
              </a:rPr>
              <a:t>Created</a:t>
            </a:r>
            <a:r>
              <a:rPr lang="pl-PL" sz="4000" dirty="0">
                <a:solidFill>
                  <a:schemeClr val="bg1"/>
                </a:solidFill>
              </a:rPr>
              <a:t> by admin. </a:t>
            </a:r>
            <a:r>
              <a:rPr lang="pl-PL" sz="4000" dirty="0" err="1">
                <a:solidFill>
                  <a:schemeClr val="bg1"/>
                </a:solidFill>
              </a:rPr>
              <a:t>Subject</a:t>
            </a:r>
            <a:r>
              <a:rPr lang="pl-PL" sz="4000" dirty="0">
                <a:solidFill>
                  <a:schemeClr val="bg1"/>
                </a:solidFill>
              </a:rPr>
              <a:t> of </a:t>
            </a:r>
            <a:r>
              <a:rPr lang="pl-PL" sz="4000" dirty="0" err="1">
                <a:solidFill>
                  <a:schemeClr val="bg1"/>
                </a:solidFill>
              </a:rPr>
              <a:t>quota</a:t>
            </a:r>
            <a:r>
              <a:rPr lang="pl-PL" sz="4000" dirty="0">
                <a:solidFill>
                  <a:schemeClr val="bg1"/>
                </a:solidFill>
              </a:rPr>
              <a:t> per </a:t>
            </a:r>
            <a:r>
              <a:rPr lang="pl-PL" sz="4000" dirty="0" err="1">
                <a:solidFill>
                  <a:schemeClr val="bg1"/>
                </a:solidFill>
              </a:rPr>
              <a:t>namespace</a:t>
            </a:r>
            <a:r>
              <a:rPr lang="pl-PL" sz="4000" dirty="0">
                <a:solidFill>
                  <a:schemeClr val="bg1"/>
                </a:solidFill>
              </a:rPr>
              <a:t>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StorageClass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83DE-E8AE-C64D-B42B-49F505F8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Portable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across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Kubernetes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clusters</a:t>
            </a:r>
            <a:r>
              <a:rPr lang="pl-PL" sz="4000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pl-PL" sz="3600" dirty="0">
                <a:solidFill>
                  <a:schemeClr val="bg1"/>
                </a:solidFill>
              </a:rPr>
              <a:t>Pod </a:t>
            </a:r>
          </a:p>
          <a:p>
            <a:pPr lvl="1"/>
            <a:r>
              <a:rPr lang="pl-PL" sz="3600" dirty="0" err="1">
                <a:solidFill>
                  <a:schemeClr val="bg1"/>
                </a:solidFill>
              </a:rPr>
              <a:t>PersistentVolumeClaim</a:t>
            </a:r>
            <a:r>
              <a:rPr lang="pl-PL" sz="3600" dirty="0">
                <a:solidFill>
                  <a:schemeClr val="bg1"/>
                </a:solidFill>
              </a:rPr>
              <a:t> (PVC)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35B20-E271-244A-8E6B-E391F540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Kubernetes</a:t>
            </a:r>
            <a:r>
              <a:rPr lang="pl-PL" dirty="0">
                <a:solidFill>
                  <a:schemeClr val="bg1"/>
                </a:solidFill>
              </a:rPr>
              <a:t> Storage </a:t>
            </a:r>
            <a:r>
              <a:rPr lang="pl-PL" dirty="0" err="1">
                <a:solidFill>
                  <a:schemeClr val="bg1"/>
                </a:solidFill>
              </a:rPr>
              <a:t>Entities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Portability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7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1392</Words>
  <Application>Microsoft Macintosh PowerPoint</Application>
  <PresentationFormat>Widescreen</PresentationFormat>
  <Paragraphs>317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Menlo</vt:lpstr>
      <vt:lpstr>Roboto</vt:lpstr>
      <vt:lpstr>Roboto Medium</vt:lpstr>
      <vt:lpstr>Office Theme</vt:lpstr>
      <vt:lpstr>Kubernetes Storage 101</vt:lpstr>
      <vt:lpstr>PowerPoint Presentation</vt:lpstr>
      <vt:lpstr>Database in Pod</vt:lpstr>
      <vt:lpstr>Kubernetes Storage Entities</vt:lpstr>
      <vt:lpstr>Pod</vt:lpstr>
      <vt:lpstr>PersistentVolumeClaim (PVC) </vt:lpstr>
      <vt:lpstr>PersistentVolume (PV) </vt:lpstr>
      <vt:lpstr>StorageClass</vt:lpstr>
      <vt:lpstr>Kubernetes Storage Entities Portability</vt:lpstr>
      <vt:lpstr>Kubernetes Storage Entities Portability</vt:lpstr>
      <vt:lpstr>Stateful Pod Step by Step</vt:lpstr>
      <vt:lpstr>Pod mounts PersistentVolumeClaim into container(s)</vt:lpstr>
      <vt:lpstr>PersistentVolumeClaim = request for storage</vt:lpstr>
      <vt:lpstr>PersistentVolumeClaim</vt:lpstr>
      <vt:lpstr>PersistentVolume</vt:lpstr>
      <vt:lpstr>PersistentVolume</vt:lpstr>
      <vt:lpstr>PersistentVolume</vt:lpstr>
      <vt:lpstr>PersistentVolume</vt:lpstr>
      <vt:lpstr>PersistentVolume</vt:lpstr>
      <vt:lpstr>StorageClass</vt:lpstr>
      <vt:lpstr>StorageClass</vt:lpstr>
      <vt:lpstr>StorageClass</vt:lpstr>
      <vt:lpstr>StorageClass</vt:lpstr>
      <vt:lpstr>PersistentVolume lifecycle</vt:lpstr>
      <vt:lpstr>PersistentVolume – Dynamic Provisioning</vt:lpstr>
      <vt:lpstr>PersistentVolume – Manual Provisioning</vt:lpstr>
      <vt:lpstr>PersistentVolume – Release</vt:lpstr>
      <vt:lpstr>PersistentVolume – Release</vt:lpstr>
      <vt:lpstr>Stateful applications</vt:lpstr>
      <vt:lpstr>Deployment</vt:lpstr>
      <vt:lpstr>Deployment</vt:lpstr>
      <vt:lpstr>Deployment</vt:lpstr>
      <vt:lpstr>StatefulSet</vt:lpstr>
      <vt:lpstr>StatefulSet</vt:lpstr>
      <vt:lpstr>Storage features</vt:lpstr>
      <vt:lpstr>LocalVolumes</vt:lpstr>
      <vt:lpstr>Resize</vt:lpstr>
      <vt:lpstr>Snapshots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Storage 101</dc:title>
  <dc:creator>Dyminski, Mateusz (Nokia - PL/Wroclaw)</dc:creator>
  <cp:lastModifiedBy>Dyminski, Mateusz (Nokia - PL/Wroclaw)</cp:lastModifiedBy>
  <cp:revision>20</cp:revision>
  <dcterms:created xsi:type="dcterms:W3CDTF">2019-07-03T20:13:01Z</dcterms:created>
  <dcterms:modified xsi:type="dcterms:W3CDTF">2019-07-08T16:30:53Z</dcterms:modified>
</cp:coreProperties>
</file>