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9"/>
  </p:notesMasterIdLst>
  <p:sldIdLst>
    <p:sldId id="256" r:id="rId2"/>
    <p:sldId id="267" r:id="rId3"/>
    <p:sldId id="260" r:id="rId4"/>
    <p:sldId id="272" r:id="rId5"/>
    <p:sldId id="259" r:id="rId6"/>
    <p:sldId id="261" r:id="rId7"/>
    <p:sldId id="270" r:id="rId8"/>
    <p:sldId id="262" r:id="rId9"/>
    <p:sldId id="271" r:id="rId10"/>
    <p:sldId id="263" r:id="rId11"/>
    <p:sldId id="264" r:id="rId12"/>
    <p:sldId id="273" r:id="rId13"/>
    <p:sldId id="275" r:id="rId14"/>
    <p:sldId id="283" r:id="rId15"/>
    <p:sldId id="277" r:id="rId16"/>
    <p:sldId id="293" r:id="rId17"/>
    <p:sldId id="294" r:id="rId18"/>
    <p:sldId id="292" r:id="rId19"/>
    <p:sldId id="295" r:id="rId20"/>
    <p:sldId id="274" r:id="rId21"/>
    <p:sldId id="286" r:id="rId22"/>
    <p:sldId id="285" r:id="rId23"/>
    <p:sldId id="288" r:id="rId24"/>
    <p:sldId id="280" r:id="rId25"/>
    <p:sldId id="289" r:id="rId26"/>
    <p:sldId id="281" r:id="rId27"/>
    <p:sldId id="265" r:id="rId28"/>
  </p:sldIdLst>
  <p:sldSz cx="12192000" cy="6858000"/>
  <p:notesSz cx="6858000" cy="93345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4D354-7DBC-4352-8D6E-BDAE707169F6}" v="123" dt="2020-05-17T20:26:32.839"/>
    <p1510:client id="{188F5CCC-39AD-9363-BC98-FFF9B30E6491}" v="194" dt="2020-05-17T20:50:37.801"/>
    <p1510:client id="{5042C09D-AF0B-1D22-3544-6370909958CE}" v="712" dt="2020-05-18T00:40:03.369"/>
    <p1510:client id="{A01EA46A-73E3-63F2-4EAB-8F0563CFE7E1}" v="1615" dt="2020-05-18T00:28:55.780"/>
    <p1510:client id="{CD983A0D-7CEB-82A0-9D6B-DB95A45EB976}" v="46" dt="2020-05-17T21:16:08.480"/>
    <p1510:client id="{DC402DCA-589C-46D7-EEC7-F6C56EB95F0E}" v="3168" dt="2020-05-17T15:59:44.469"/>
    <p1510:client id="{EB0B185A-E7B8-0D16-288D-C356192D404A}" v="14" dt="2020-05-17T21:25:53.476"/>
    <p1510:client id="{EDE77810-C21F-B4C7-2042-BCEC605DD68D}" v="40" dt="2020-05-17T20:29:15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61661-DBF2-444D-811D-046A45AF35B5}" type="datetimeFigureOut">
              <a:rPr lang="pl-PL"/>
              <a:t>17.05.2020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149600" y="117475"/>
            <a:ext cx="558800" cy="314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9263"/>
            <a:ext cx="5486400" cy="368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87413"/>
            <a:ext cx="2971800" cy="46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87413"/>
            <a:ext cx="2971800" cy="46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37CB4-4347-4E2A-81A2-3F50601B7CE8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333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Zrobic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bardziej</a:t>
            </a:r>
            <a:r>
              <a:rPr lang="en-US">
                <a:cs typeface="Calibri"/>
              </a:rPr>
              <a:t> po </a:t>
            </a:r>
            <a:r>
              <a:rPr lang="en-US" err="1">
                <a:cs typeface="Calibri"/>
              </a:rPr>
              <a:t>polsku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37CB4-4347-4E2A-81A2-3F50601B7CE8}" type="slidenum">
              <a:rPr lang="pl-PL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391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5/17/2020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2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4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5/17/2020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5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5/17/2020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9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5/17/2020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9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0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0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0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0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5/17/2020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0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818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mplifiers/transistor_as_an_amplifier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euszkojro/uczelnia/blob/master/elektrotechnika/prezentacja/%22npn.png%22" TargetMode="External"/><Relationship Id="rId2" Type="http://schemas.openxmlformats.org/officeDocument/2006/relationships/hyperlink" Target="https://github.com/mateuszkojro/uczelnia/blob/master/elektrotechnika/prezentacja/%22pnp.png%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0">
            <a:extLst>
              <a:ext uri="{FF2B5EF4-FFF2-40B4-BE49-F238E27FC236}">
                <a16:creationId xmlns:a16="http://schemas.microsoft.com/office/drawing/2014/main" id="{D41D456B-D410-4B9A-B4A8-32858C525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81192" y="1009398"/>
            <a:ext cx="6400798" cy="4586182"/>
          </a:xfrm>
        </p:spPr>
        <p:txBody>
          <a:bodyPr anchor="ctr">
            <a:normAutofit/>
          </a:bodyPr>
          <a:lstStyle/>
          <a:p>
            <a:r>
              <a:rPr lang="pl-PL" sz="6000">
                <a:solidFill>
                  <a:srgbClr val="FFFFFF"/>
                </a:solidFill>
              </a:rPr>
              <a:t>Elektortechnika prezentacja zaliczeniowa</a:t>
            </a:r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41967BFE-D591-4422-9648-EC369FB5D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0" y="457201"/>
            <a:ext cx="6400800" cy="94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582E51-231C-453B-87BB-1DBCED8CF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988808" y="1005841"/>
            <a:ext cx="3749040" cy="4589740"/>
          </a:xfrm>
        </p:spPr>
        <p:txBody>
          <a:bodyPr anchor="ctr">
            <a:normAutofit/>
          </a:bodyPr>
          <a:lstStyle/>
          <a:p>
            <a:r>
              <a:rPr lang="pl-PL" sz="3200">
                <a:solidFill>
                  <a:srgbClr val="FFFFFF"/>
                </a:solidFill>
              </a:rPr>
              <a:t>Mateusz Kojro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6F700B-68A4-40BC-B2C6-BD6385C5E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8808" y="455422"/>
            <a:ext cx="3749040" cy="94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087777D-CB52-4B89-994C-FEE63C57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EFF"/>
                </a:solidFill>
              </a:rPr>
              <a:t>Wzmacniacz w układzie wspólnego kolektora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B5F035-617B-4B65-A6C5-50E9D1A6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Tzw. wtórnik napięcia. Produkuje napięcie wyjściowe na obciążeniu emitera które jest w fazie z napięciem Wejściowym. Nie podnosi napięcia, używany kiedy wejście o wysokiej impedancji musi być podpięte do wyjścia o niskiej wymagając wysokiego wzrostu natężenia. Nazwa bierze się z faktu ze kolektor tranzystora jest efektywnie uziemiony przez zasilacz. Napięcie wyjściowe odbierane jest pomiędzy kolektorem a emiterem wiec kolektor jest wspólny dla wejścia i wyjścia. Napięcie nie jest wzmacniane  charakteryzuje się natomiast dużym wzmocnieniem prądowym.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7709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5CDF5C-45B7-401E-8D31-5FE129EB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pl-PL" sz="4000">
                <a:solidFill>
                  <a:schemeClr val="tx1">
                    <a:lumMod val="85000"/>
                    <a:lumOff val="15000"/>
                  </a:schemeClr>
                </a:solidFill>
              </a:rPr>
              <a:t>Porównanie  wzmacniaczy  tranzystorowych</a:t>
            </a:r>
          </a:p>
        </p:txBody>
      </p:sp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06806AD0-2E37-4DFC-A650-29CAF56FD10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69808245"/>
              </p:ext>
            </p:extLst>
          </p:nvPr>
        </p:nvGraphicFramePr>
        <p:xfrm>
          <a:off x="1293962" y="1710905"/>
          <a:ext cx="8985477" cy="3501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159">
                  <a:extLst>
                    <a:ext uri="{9D8B030D-6E8A-4147-A177-3AD203B41FA5}">
                      <a16:colId xmlns:a16="http://schemas.microsoft.com/office/drawing/2014/main" val="678768411"/>
                    </a:ext>
                  </a:extLst>
                </a:gridCol>
                <a:gridCol w="2995159">
                  <a:extLst>
                    <a:ext uri="{9D8B030D-6E8A-4147-A177-3AD203B41FA5}">
                      <a16:colId xmlns:a16="http://schemas.microsoft.com/office/drawing/2014/main" val="3547740029"/>
                    </a:ext>
                  </a:extLst>
                </a:gridCol>
                <a:gridCol w="2995159">
                  <a:extLst>
                    <a:ext uri="{9D8B030D-6E8A-4147-A177-3AD203B41FA5}">
                      <a16:colId xmlns:a16="http://schemas.microsoft.com/office/drawing/2014/main" val="373084718"/>
                    </a:ext>
                  </a:extLst>
                </a:gridCol>
              </a:tblGrid>
              <a:tr h="598211">
                <a:tc>
                  <a:txBody>
                    <a:bodyPr/>
                    <a:lstStyle/>
                    <a:p>
                      <a:r>
                        <a:rPr lang="pl-PL" dirty="0"/>
                        <a:t>Charakterystyka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Wspólny emiter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Wspólny kolektor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496302"/>
                  </a:ext>
                </a:extLst>
              </a:tr>
              <a:tr h="967694">
                <a:tc>
                  <a:txBody>
                    <a:bodyPr/>
                    <a:lstStyle/>
                    <a:p>
                      <a:r>
                        <a:rPr lang="pl-PL" dirty="0"/>
                        <a:t>Wzmocnienie napięcia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Wzrasta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Nie </a:t>
                      </a:r>
                      <a:r>
                        <a:rPr lang="pl-PL" dirty="0" err="1"/>
                        <a:t>wystepuje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20206"/>
                  </a:ext>
                </a:extLst>
              </a:tr>
              <a:tr h="9676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Wzmocnienie prądu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Wzrasta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Wzrasta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006593"/>
                  </a:ext>
                </a:extLst>
              </a:tr>
              <a:tr h="967694">
                <a:tc>
                  <a:txBody>
                    <a:bodyPr/>
                    <a:lstStyle/>
                    <a:p>
                      <a:r>
                        <a:rPr lang="pl-PL" dirty="0"/>
                        <a:t>Polaryzacja wyjścia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Odwrócona względem wejścia</a:t>
                      </a:r>
                      <a:endParaRPr lang="pl-PL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Taka jak </a:t>
                      </a:r>
                      <a:r>
                        <a:rPr lang="pl-PL" dirty="0" err="1"/>
                        <a:t>wejscia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70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84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087777D-CB52-4B89-994C-FEE63C57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1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Pasmo przenoszenia wzmacniacza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3767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41BDA66-40AC-466D-986E-260AE8397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EFF"/>
                </a:solidFill>
              </a:rPr>
              <a:t>Definicja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D922E6-F250-490C-A4DF-93A5DFD63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Pasmo przenoszenia określa zakres częstotliwości, które są przenoszone przez dane urządzenie bezstratnie. Wyobraźmy sobie sygnał od 1 </a:t>
            </a:r>
            <a:r>
              <a:rPr lang="pl-PL" dirty="0" err="1">
                <a:ea typeface="+mn-lt"/>
                <a:cs typeface="+mn-lt"/>
              </a:rPr>
              <a:t>Hz</a:t>
            </a:r>
            <a:r>
              <a:rPr lang="pl-PL" dirty="0">
                <a:ea typeface="+mn-lt"/>
                <a:cs typeface="+mn-lt"/>
              </a:rPr>
              <a:t> do 100 kHz, w którym wszystkie częstotliwości mają ten sam poziom. Po przejściu przez wzmacniacz  okazuje się, że taki sygnał nie zostanie przeniesiony w całości. Wzmacniacze przenoszą bez strat sygnał analogowy w określonym przedziale częstotliwości, to jest w ich pasmie przenoszenia. W sprzęcie audio na przykład granice tego pasma określone są jako częstotliwość której poziom jest 3 </a:t>
            </a:r>
            <a:r>
              <a:rPr lang="pl-PL" dirty="0" err="1">
                <a:ea typeface="+mn-lt"/>
                <a:cs typeface="+mn-lt"/>
              </a:rPr>
              <a:t>dB</a:t>
            </a:r>
            <a:r>
              <a:rPr lang="pl-PL" dirty="0">
                <a:ea typeface="+mn-lt"/>
                <a:cs typeface="+mn-lt"/>
              </a:rPr>
              <a:t> niższy od średniego norma dla takich urządzeń mówi ze powinny mieć pasmo przenoszenia od 20Hz do 20kHz lub szersze co ma zapewnić odpowiednie odtwarzanie w zakresie słyszalnym dla człowieka.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83370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41BDA66-40AC-466D-986E-260AE8397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EFF"/>
                </a:solidFill>
              </a:rPr>
              <a:t>Definicja</a:t>
            </a:r>
          </a:p>
        </p:txBody>
      </p:sp>
      <p:pic>
        <p:nvPicPr>
          <p:cNvPr id="4" name="Obraz 4" descr="Obraz zawierający tekst&#10;&#10;Opis wygenerowany przy bardzo wysokim poziomie pewności">
            <a:extLst>
              <a:ext uri="{FF2B5EF4-FFF2-40B4-BE49-F238E27FC236}">
                <a16:creationId xmlns:a16="http://schemas.microsoft.com/office/drawing/2014/main" id="{B205C173-066F-46A3-A737-315CAB5FB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4935" y="1992581"/>
            <a:ext cx="6725899" cy="2911606"/>
          </a:xfrm>
        </p:spPr>
      </p:pic>
    </p:spTree>
    <p:extLst>
      <p:ext uri="{BB962C8B-B14F-4D97-AF65-F5344CB8AC3E}">
        <p14:creationId xmlns:p14="http://schemas.microsoft.com/office/powerpoint/2010/main" val="2338608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C27036C-D9AD-423E-9403-D006E92EF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err="1">
                <a:solidFill>
                  <a:srgbClr val="FFFFFF"/>
                </a:solidFill>
              </a:rPr>
              <a:t>Oporność</a:t>
            </a:r>
            <a:r>
              <a:rPr lang="en-US" sz="6600">
                <a:solidFill>
                  <a:srgbClr val="FFFFFF"/>
                </a:solidFill>
              </a:rPr>
              <a:t> </a:t>
            </a:r>
            <a:r>
              <a:rPr lang="en-US" sz="6600" err="1">
                <a:solidFill>
                  <a:srgbClr val="FFFFFF"/>
                </a:solidFill>
              </a:rPr>
              <a:t>wejściowa</a:t>
            </a:r>
            <a:r>
              <a:rPr lang="en-US" sz="6600">
                <a:solidFill>
                  <a:srgbClr val="FFFFFF"/>
                </a:solidFill>
              </a:rPr>
              <a:t> I </a:t>
            </a:r>
            <a:r>
              <a:rPr lang="en-US" sz="6600" err="1">
                <a:solidFill>
                  <a:srgbClr val="FFFFFF"/>
                </a:solidFill>
              </a:rPr>
              <a:t>wyjściowa</a:t>
            </a:r>
            <a:endParaRPr lang="en-US" sz="6600" b="0" kern="1200" cap="all" err="1">
              <a:solidFill>
                <a:srgbClr val="FFFFFF">
                  <a:alpha val="90000"/>
                </a:srgbClr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4836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41BDA66-40AC-466D-986E-260AE8397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l-PL" err="1">
                <a:solidFill>
                  <a:srgbClr val="FFFEFF"/>
                </a:solidFill>
              </a:rPr>
              <a:t>Opornosc</a:t>
            </a:r>
            <a:r>
              <a:rPr lang="pl-PL">
                <a:solidFill>
                  <a:srgbClr val="FFFEFF"/>
                </a:solidFill>
              </a:rPr>
              <a:t> </a:t>
            </a:r>
            <a:r>
              <a:rPr lang="pl-PL" err="1">
                <a:solidFill>
                  <a:srgbClr val="FFFEFF"/>
                </a:solidFill>
              </a:rPr>
              <a:t>wejsciowa</a:t>
            </a:r>
            <a:endParaRPr lang="pl-PL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D922E6-F250-490C-A4DF-93A5DFD63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37465" indent="0">
              <a:lnSpc>
                <a:spcPct val="100000"/>
              </a:lnSpc>
              <a:buNone/>
            </a:pPr>
            <a:r>
              <a:rPr lang="pl-PL" dirty="0">
                <a:ea typeface="+mn-lt"/>
                <a:cs typeface="+mn-lt"/>
              </a:rPr>
              <a:t>Oporność wejściowa wzmacniacza określa obciążenie źródła sygnału przez wzmacniacz. Impedancja wejściowa wzmacniacza powinna być na tyle duża, żeby prąd pobierany ze źródła sygnału był pomijalnie mały.</a:t>
            </a:r>
            <a:endParaRPr lang="pl-PL" dirty="0"/>
          </a:p>
          <a:p>
            <a:pPr marL="37465" indent="0">
              <a:lnSpc>
                <a:spcPct val="100000"/>
              </a:lnSpc>
              <a:buNone/>
            </a:pPr>
            <a:endParaRPr lang="pl-PL"/>
          </a:p>
          <a:p>
            <a:pPr marL="0" indent="0">
              <a:buNone/>
            </a:pPr>
            <a:endParaRPr lang="pl-PL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6179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41BDA66-40AC-466D-986E-260AE8397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61" y="975325"/>
            <a:ext cx="3568661" cy="1269713"/>
          </a:xfrm>
        </p:spPr>
        <p:txBody>
          <a:bodyPr>
            <a:normAutofit fontScale="90000"/>
          </a:bodyPr>
          <a:lstStyle/>
          <a:p>
            <a:r>
              <a:rPr lang="pl-PL" sz="4100" err="1"/>
              <a:t>Opornosc</a:t>
            </a:r>
            <a:r>
              <a:rPr lang="pl-PL" sz="4100"/>
              <a:t> </a:t>
            </a:r>
            <a:r>
              <a:rPr lang="pl-PL" sz="4100" err="1"/>
              <a:t>wejsciowa</a:t>
            </a:r>
            <a:r>
              <a:rPr lang="pl-PL" sz="4100"/>
              <a:t> - pomiar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D922E6-F250-490C-A4DF-93A5DFD63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 marL="37465" indent="0">
              <a:buNone/>
            </a:pPr>
            <a:endParaRPr lang="pl-PL"/>
          </a:p>
          <a:p>
            <a:pPr marL="0" indent="0">
              <a:buNone/>
            </a:pPr>
            <a:endParaRPr lang="pl-PL">
              <a:ea typeface="+mn-lt"/>
              <a:cs typeface="+mn-lt"/>
            </a:endParaRPr>
          </a:p>
        </p:txBody>
      </p:sp>
      <p:pic>
        <p:nvPicPr>
          <p:cNvPr id="4" name="Obraz 4" descr="Obraz zawierający zegar&#10;&#10;Opis wygenerowany przy bardzo wysokim poziomie pewności">
            <a:extLst>
              <a:ext uri="{FF2B5EF4-FFF2-40B4-BE49-F238E27FC236}">
                <a16:creationId xmlns:a16="http://schemas.microsoft.com/office/drawing/2014/main" id="{6494D5E0-1621-465B-9D03-524D90BC2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98" y="2518090"/>
            <a:ext cx="4923726" cy="2547098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49BAAA97-C573-4AF1-B23B-CCA820FA494C}"/>
              </a:ext>
            </a:extLst>
          </p:cNvPr>
          <p:cNvSpPr txBox="1"/>
          <p:nvPr/>
        </p:nvSpPr>
        <p:spPr>
          <a:xfrm>
            <a:off x="5673305" y="497456"/>
            <a:ext cx="546051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pl-PL"/>
              <a:t>Zwieramy opornik Rg</a:t>
            </a:r>
          </a:p>
          <a:p>
            <a:pPr marL="342900" indent="-342900">
              <a:buAutoNum type="arabicPeriod"/>
            </a:pPr>
            <a:r>
              <a:rPr lang="pl-PL"/>
              <a:t>Podajemy na wejście sygnał średniej </a:t>
            </a:r>
            <a:r>
              <a:rPr lang="pl-PL" err="1"/>
              <a:t>czestotliwości</a:t>
            </a:r>
          </a:p>
          <a:p>
            <a:pPr marL="342900" indent="-342900">
              <a:buAutoNum type="arabicPeriod"/>
            </a:pPr>
            <a:r>
              <a:rPr lang="pl-PL"/>
              <a:t>Mierzymy wartość napięcia Uwy1</a:t>
            </a:r>
          </a:p>
          <a:p>
            <a:pPr marL="342900" indent="-342900">
              <a:buAutoNum type="arabicPeriod"/>
            </a:pPr>
            <a:r>
              <a:rPr lang="pl-PL"/>
              <a:t>Zwieramy rezystor Rg podajemy taki sam sygnał</a:t>
            </a:r>
          </a:p>
          <a:p>
            <a:pPr marL="342900" indent="-342900">
              <a:buAutoNum type="arabicPeriod"/>
            </a:pPr>
            <a:r>
              <a:rPr lang="pl-PL"/>
              <a:t>Mierzymy </a:t>
            </a:r>
            <a:r>
              <a:rPr lang="pl-PL" err="1"/>
              <a:t>wyjscie</a:t>
            </a:r>
            <a:r>
              <a:rPr lang="pl-PL"/>
              <a:t> Uwy2</a:t>
            </a:r>
          </a:p>
          <a:p>
            <a:pPr marL="342900" indent="-342900">
              <a:buAutoNum type="arabicPeriod"/>
            </a:pPr>
            <a:r>
              <a:rPr lang="pl-PL"/>
              <a:t>Następnie możemy obliczyć:</a:t>
            </a:r>
          </a:p>
        </p:txBody>
      </p:sp>
      <p:pic>
        <p:nvPicPr>
          <p:cNvPr id="6" name="Obraz 6" descr="Obraz zawierający zegar&#10;&#10;Opis wygenerowany przy bardzo wysokim poziomie pewności">
            <a:extLst>
              <a:ext uri="{FF2B5EF4-FFF2-40B4-BE49-F238E27FC236}">
                <a16:creationId xmlns:a16="http://schemas.microsoft.com/office/drawing/2014/main" id="{53A50AF1-374B-4329-BE64-307F20C7B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304" y="3034484"/>
            <a:ext cx="5460522" cy="145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57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41BDA66-40AC-466D-986E-260AE8397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l-PL" err="1">
                <a:solidFill>
                  <a:srgbClr val="FFFEFF"/>
                </a:solidFill>
              </a:rPr>
              <a:t>Opornosc</a:t>
            </a:r>
            <a:r>
              <a:rPr lang="pl-PL">
                <a:solidFill>
                  <a:srgbClr val="FFFEFF"/>
                </a:solidFill>
              </a:rPr>
              <a:t> </a:t>
            </a:r>
            <a:r>
              <a:rPr lang="pl-PL" err="1">
                <a:solidFill>
                  <a:srgbClr val="FFFEFF"/>
                </a:solidFill>
              </a:rPr>
              <a:t>wyjsciowa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D922E6-F250-490C-A4DF-93A5DFD63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37465" indent="0">
              <a:lnSpc>
                <a:spcPct val="100000"/>
              </a:lnSpc>
              <a:buNone/>
            </a:pPr>
            <a:r>
              <a:rPr lang="pl-PL">
                <a:ea typeface="+mn-lt"/>
                <a:cs typeface="+mn-lt"/>
              </a:rPr>
              <a:t>Oporność wyjściowa wzmacniacza natomiast określa straty energii powstałe w wyniku jego działania w postaci np. energii cieplnej wydzielanej przez wzmacniacz. Impedancja wyjściowa powinna być możliwie najmniejsza.</a:t>
            </a:r>
          </a:p>
          <a:p>
            <a:pPr marL="37465" indent="0">
              <a:lnSpc>
                <a:spcPct val="100000"/>
              </a:lnSpc>
              <a:buNone/>
            </a:pPr>
            <a:endParaRPr lang="pl-PL"/>
          </a:p>
          <a:p>
            <a:pPr marL="305435" indent="-305435">
              <a:lnSpc>
                <a:spcPct val="100000"/>
              </a:lnSpc>
              <a:buFont typeface="Wingdings 2"/>
              <a:buChar char=""/>
            </a:pPr>
            <a:endParaRPr lang="pl-PL">
              <a:ea typeface="+mn-lt"/>
              <a:cs typeface="+mn-lt"/>
            </a:endParaRPr>
          </a:p>
          <a:p>
            <a:pPr marL="37465" indent="0">
              <a:lnSpc>
                <a:spcPct val="100000"/>
              </a:lnSpc>
              <a:buNone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8251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41BDA66-40AC-466D-986E-260AE8397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61" y="975325"/>
            <a:ext cx="3568661" cy="1269713"/>
          </a:xfrm>
        </p:spPr>
        <p:txBody>
          <a:bodyPr>
            <a:normAutofit fontScale="90000"/>
          </a:bodyPr>
          <a:lstStyle/>
          <a:p>
            <a:r>
              <a:rPr lang="pl-PL" sz="4100" dirty="0" err="1"/>
              <a:t>Opornosc</a:t>
            </a:r>
            <a:r>
              <a:rPr lang="pl-PL" sz="4100" dirty="0"/>
              <a:t> wyjściowa - pomiar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D922E6-F250-490C-A4DF-93A5DFD63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 marL="37465" indent="0">
              <a:buNone/>
            </a:pPr>
            <a:endParaRPr lang="pl-PL"/>
          </a:p>
          <a:p>
            <a:pPr marL="0" indent="0">
              <a:buNone/>
            </a:pPr>
            <a:endParaRPr lang="pl-PL">
              <a:ea typeface="+mn-lt"/>
              <a:cs typeface="+mn-lt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9BAAA97-C573-4AF1-B23B-CCA820FA494C}"/>
              </a:ext>
            </a:extLst>
          </p:cNvPr>
          <p:cNvSpPr txBox="1"/>
          <p:nvPr/>
        </p:nvSpPr>
        <p:spPr>
          <a:xfrm>
            <a:off x="5601418" y="583721"/>
            <a:ext cx="629440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pl-PL" dirty="0"/>
              <a:t>Podłączamy obciążenie </a:t>
            </a:r>
            <a:r>
              <a:rPr lang="pl-PL" dirty="0" err="1"/>
              <a:t>Rl</a:t>
            </a:r>
            <a:endParaRPr lang="pl-PL" dirty="0"/>
          </a:p>
          <a:p>
            <a:pPr marL="342900" indent="-342900">
              <a:buAutoNum type="arabicPeriod"/>
            </a:pPr>
            <a:r>
              <a:rPr lang="pl-PL" dirty="0"/>
              <a:t>Podajemy na wejście sygnał o średniej częstotliwości</a:t>
            </a:r>
          </a:p>
          <a:p>
            <a:pPr marL="342900" indent="-342900">
              <a:buAutoNum type="arabicPeriod"/>
            </a:pPr>
            <a:r>
              <a:rPr lang="pl-PL" dirty="0"/>
              <a:t>Mierzymy napięcie na wyjściu Uwy1</a:t>
            </a:r>
          </a:p>
          <a:p>
            <a:pPr marL="342900" indent="-342900">
              <a:buAutoNum type="arabicPeriod"/>
            </a:pPr>
            <a:r>
              <a:rPr lang="pl-PL" dirty="0"/>
              <a:t>Odłączamy </a:t>
            </a:r>
            <a:r>
              <a:rPr lang="pl-PL" dirty="0" err="1"/>
              <a:t>Rl</a:t>
            </a:r>
            <a:r>
              <a:rPr lang="pl-PL" dirty="0"/>
              <a:t> </a:t>
            </a:r>
          </a:p>
          <a:p>
            <a:pPr marL="342900" indent="-342900">
              <a:buAutoNum type="arabicPeriod"/>
            </a:pPr>
            <a:r>
              <a:rPr lang="pl-PL" dirty="0"/>
              <a:t>Mierzymy napięcie na wyjściu dla tego samego sygnału  - Uwy2</a:t>
            </a:r>
          </a:p>
        </p:txBody>
      </p:sp>
      <p:pic>
        <p:nvPicPr>
          <p:cNvPr id="7" name="Obraz 7" descr="Obraz zawierający zegar&#10;&#10;Opis wygenerowany przy bardzo wysokim poziomie pewności">
            <a:extLst>
              <a:ext uri="{FF2B5EF4-FFF2-40B4-BE49-F238E27FC236}">
                <a16:creationId xmlns:a16="http://schemas.microsoft.com/office/drawing/2014/main" id="{E215BD20-9796-4148-88A7-865AB78CD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3002970"/>
            <a:ext cx="5618670" cy="2318551"/>
          </a:xfrm>
          <a:prstGeom prst="rect">
            <a:avLst/>
          </a:prstGeom>
        </p:spPr>
      </p:pic>
      <p:pic>
        <p:nvPicPr>
          <p:cNvPr id="8" name="Obraz 8" descr="Obraz zawierający rysunek&#10;&#10;Opis wygenerowany przy bardzo wysokim poziomie pewności">
            <a:extLst>
              <a:ext uri="{FF2B5EF4-FFF2-40B4-BE49-F238E27FC236}">
                <a16:creationId xmlns:a16="http://schemas.microsoft.com/office/drawing/2014/main" id="{3AC1B4A3-8511-49AD-9047-FB49F6C83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49" y="3332918"/>
            <a:ext cx="5287992" cy="198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1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6E2A5DE-FD90-4D5F-A162-73B73B3B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EFF"/>
                </a:solidFill>
              </a:rPr>
              <a:t>Budowa</a:t>
            </a:r>
          </a:p>
        </p:txBody>
      </p:sp>
      <p:pic>
        <p:nvPicPr>
          <p:cNvPr id="4" name="Obraz 4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B912B6ED-5047-43E0-BB1C-2D860253A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6348" y="1797245"/>
            <a:ext cx="7589268" cy="3260066"/>
          </a:xfrm>
        </p:spPr>
      </p:pic>
    </p:spTree>
    <p:extLst>
      <p:ext uri="{BB962C8B-B14F-4D97-AF65-F5344CB8AC3E}">
        <p14:creationId xmlns:p14="http://schemas.microsoft.com/office/powerpoint/2010/main" val="3347031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A6BF712-B287-43A8-8AB1-9A657921E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err="1">
                <a:solidFill>
                  <a:srgbClr val="FFFFFF"/>
                </a:solidFill>
              </a:rPr>
              <a:t>Wzmacniacze</a:t>
            </a:r>
            <a:r>
              <a:rPr lang="en-US" sz="6600">
                <a:solidFill>
                  <a:srgbClr val="FFFFFF"/>
                </a:solidFill>
              </a:rPr>
              <a:t> </a:t>
            </a:r>
            <a:r>
              <a:rPr lang="en-US" sz="6600" err="1">
                <a:solidFill>
                  <a:srgbClr val="FFFFFF"/>
                </a:solidFill>
              </a:rPr>
              <a:t>operacyjne</a:t>
            </a:r>
            <a:endParaRPr lang="en-US" sz="6600" b="0" kern="1200" cap="all" err="1">
              <a:solidFill>
                <a:srgbClr val="FFFFFF">
                  <a:alpha val="90000"/>
                </a:srgb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2891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83C4580-4B0C-426F-9704-D1B7A5E65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EFF"/>
                </a:solidFill>
              </a:rPr>
              <a:t>definicja</a:t>
            </a:r>
            <a:endParaRPr lang="pl-PL"/>
          </a:p>
        </p:txBody>
      </p:sp>
      <p:pic>
        <p:nvPicPr>
          <p:cNvPr id="4" name="Grafika 4">
            <a:extLst>
              <a:ext uri="{FF2B5EF4-FFF2-40B4-BE49-F238E27FC236}">
                <a16:creationId xmlns:a16="http://schemas.microsoft.com/office/drawing/2014/main" id="{68B619E7-ECC5-4602-8ABC-E9B0BB30F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9578" y="1992238"/>
            <a:ext cx="3544018" cy="2999476"/>
          </a:xfrm>
        </p:spPr>
      </p:pic>
    </p:spTree>
    <p:extLst>
      <p:ext uri="{BB962C8B-B14F-4D97-AF65-F5344CB8AC3E}">
        <p14:creationId xmlns:p14="http://schemas.microsoft.com/office/powerpoint/2010/main" val="4126182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83C4580-4B0C-426F-9704-D1B7A5E65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EFF"/>
                </a:solidFill>
              </a:rPr>
              <a:t>definicja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80DC02-9294-4726-8729-566EC6DA0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/>
              <a:t>To wzmacniacz zbudowany z wielu stopni wzmacniaczy zbudowanych z dwóch tranzystorów pracujących w układzie wspólnego emitera (wzmacniacz różnicowy) charakteryzuje się bardzo dużym różnicowym wzmocnieniem napięciowym najczęściej stosowany z układem ujemnego sprzężenia zwrotnego używanym do sterowania otrzymując lepsze parametry wyjściowe (kształt sygnału, stabilność)</a:t>
            </a:r>
          </a:p>
        </p:txBody>
      </p:sp>
    </p:spTree>
    <p:extLst>
      <p:ext uri="{BB962C8B-B14F-4D97-AF65-F5344CB8AC3E}">
        <p14:creationId xmlns:p14="http://schemas.microsoft.com/office/powerpoint/2010/main" val="4224953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859E9E3-68ED-4314-B48D-7D3E4C65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EFF"/>
                </a:solidFill>
              </a:rPr>
              <a:t>Układ odwracający</a:t>
            </a:r>
          </a:p>
        </p:txBody>
      </p:sp>
      <p:pic>
        <p:nvPicPr>
          <p:cNvPr id="7" name="Obraz 8">
            <a:extLst>
              <a:ext uri="{FF2B5EF4-FFF2-40B4-BE49-F238E27FC236}">
                <a16:creationId xmlns:a16="http://schemas.microsoft.com/office/drawing/2014/main" id="{40D5D1E5-6855-4EBA-9DEB-8760758A3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6511" y="-463335"/>
            <a:ext cx="8803614" cy="8355400"/>
          </a:xfrm>
        </p:spPr>
      </p:pic>
    </p:spTree>
    <p:extLst>
      <p:ext uri="{BB962C8B-B14F-4D97-AF65-F5344CB8AC3E}">
        <p14:creationId xmlns:p14="http://schemas.microsoft.com/office/powerpoint/2010/main" val="4060777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859E9E3-68ED-4314-B48D-7D3E4C65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EFF"/>
                </a:solidFill>
              </a:rPr>
              <a:t>Układ odwracający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DEEBFD-8D1F-46C0-BCE2-AFA2D3EEE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l-PL">
                <a:ea typeface="+mn-lt"/>
                <a:cs typeface="+mn-lt"/>
              </a:rPr>
              <a:t>Na rysunku przedstawiono najczęściej realizowaną konfigurację wzmacniacza odwracającego.</a:t>
            </a:r>
            <a:endParaRPr lang="pl-PL"/>
          </a:p>
          <a:p>
            <a:pPr marL="0" indent="0">
              <a:lnSpc>
                <a:spcPct val="100000"/>
              </a:lnSpc>
              <a:buNone/>
            </a:pPr>
            <a:r>
              <a:rPr lang="pl-PL">
                <a:ea typeface="+mn-lt"/>
                <a:cs typeface="+mn-lt"/>
              </a:rPr>
              <a:t>Zakładając, że wzmacniacz operacyjny ma właściwości idealne, to rezystancja wejściowa </a:t>
            </a:r>
            <a:r>
              <a:rPr lang="pl-PL" err="1">
                <a:ea typeface="+mn-lt"/>
                <a:cs typeface="+mn-lt"/>
              </a:rPr>
              <a:t>Rd</a:t>
            </a:r>
            <a:r>
              <a:rPr lang="pl-PL">
                <a:ea typeface="+mn-lt"/>
                <a:cs typeface="+mn-lt"/>
              </a:rPr>
              <a:t> → ∞ i do wejść wzmacniacza nie wpływają żadne prądy. Dlatego możemy </a:t>
            </a:r>
            <a:r>
              <a:rPr lang="pl-PL" err="1">
                <a:ea typeface="+mn-lt"/>
                <a:cs typeface="+mn-lt"/>
              </a:rPr>
              <a:t>przyjac</a:t>
            </a:r>
            <a:r>
              <a:rPr lang="pl-PL">
                <a:ea typeface="+mn-lt"/>
                <a:cs typeface="+mn-lt"/>
              </a:rPr>
              <a:t> I1 = I2 mamy więc: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pl-PL"/>
          </a:p>
        </p:txBody>
      </p:sp>
      <p:pic>
        <p:nvPicPr>
          <p:cNvPr id="4" name="Obraz 4" descr="Obraz zawierający zegar&#10;&#10;Opis wygenerowany przy bardzo wysokim poziomie pewności">
            <a:extLst>
              <a:ext uri="{FF2B5EF4-FFF2-40B4-BE49-F238E27FC236}">
                <a16:creationId xmlns:a16="http://schemas.microsoft.com/office/drawing/2014/main" id="{78152CA4-624A-4058-BB85-3E853D96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731" y="4087932"/>
            <a:ext cx="2200275" cy="752475"/>
          </a:xfrm>
          <a:prstGeom prst="rect">
            <a:avLst/>
          </a:prstGeom>
        </p:spPr>
      </p:pic>
      <p:pic>
        <p:nvPicPr>
          <p:cNvPr id="5" name="Obraz 5" descr="Obraz zawierający zegar&#10;&#10;Opis wygenerowany przy bardzo wysokim poziomie pewności">
            <a:extLst>
              <a:ext uri="{FF2B5EF4-FFF2-40B4-BE49-F238E27FC236}">
                <a16:creationId xmlns:a16="http://schemas.microsoft.com/office/drawing/2014/main" id="{F7D158EC-8375-44A4-A3FE-FD12BA0B5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808" y="4092694"/>
            <a:ext cx="1228725" cy="742950"/>
          </a:xfrm>
          <a:prstGeom prst="rect">
            <a:avLst/>
          </a:prstGeom>
        </p:spPr>
      </p:pic>
      <p:pic>
        <p:nvPicPr>
          <p:cNvPr id="6" name="Obraz 6" descr="Obraz zawierający zegar&#10;&#10;Opis wygenerowany przy bardzo wysokim poziomie pewności">
            <a:extLst>
              <a:ext uri="{FF2B5EF4-FFF2-40B4-BE49-F238E27FC236}">
                <a16:creationId xmlns:a16="http://schemas.microsoft.com/office/drawing/2014/main" id="{03044E32-B20E-4297-8DF3-A2A3CB8FC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789" y="4093684"/>
            <a:ext cx="19431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6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81BAD73-B28F-4936-9252-64712A34D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EFF"/>
                </a:solidFill>
              </a:rPr>
              <a:t>Układ nieodwracający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C053FE-BAA5-43B9-9F1A-D3139E123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305435" indent="-305435">
              <a:lnSpc>
                <a:spcPct val="100000"/>
              </a:lnSpc>
            </a:pPr>
            <a:endParaRPr lang="en-US"/>
          </a:p>
        </p:txBody>
      </p:sp>
      <p:pic>
        <p:nvPicPr>
          <p:cNvPr id="4" name="Obraz 7">
            <a:extLst>
              <a:ext uri="{FF2B5EF4-FFF2-40B4-BE49-F238E27FC236}">
                <a16:creationId xmlns:a16="http://schemas.microsoft.com/office/drawing/2014/main" id="{E4DBAFC7-22B8-4C03-BD6C-F49D7E802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45" y="596921"/>
            <a:ext cx="6864585" cy="769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82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81BAD73-B28F-4936-9252-64712A34D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EFF"/>
                </a:solidFill>
              </a:rPr>
              <a:t>Układ nieodwracający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C053FE-BAA5-43B9-9F1A-D3139E123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305435" indent="-305435">
              <a:lnSpc>
                <a:spcPct val="100000"/>
              </a:lnSpc>
            </a:pPr>
            <a:r>
              <a:rPr lang="en-US">
                <a:ea typeface="+mn-lt"/>
                <a:cs typeface="+mn-lt"/>
              </a:rPr>
              <a:t>W układzie nieodwracającym napięcie doprowadza się do wejścia nieodwracającego, do drugiego wejścia jest doprowadzana przez dzielnik oporowy część napięcia wyjściowego.</a:t>
            </a:r>
          </a:p>
          <a:p>
            <a:pPr marL="305435" indent="-305435">
              <a:lnSpc>
                <a:spcPct val="100000"/>
              </a:lnSpc>
            </a:pPr>
            <a:r>
              <a:rPr lang="en-US">
                <a:ea typeface="+mn-lt"/>
                <a:cs typeface="+mn-lt"/>
              </a:rPr>
              <a:t>Różnica napięć między wejściami wzmacniacza operacyjnego jest w tym układzie bardzo mała, a rezystancja wejściowa układu rzeczywistego jest bardzo duża. W układach ze sprzężeniem bezpośrednim większe znaczenie niż rezystancja wejściowa ma wejściowy prąd polaryzujący i spadek napięcia, jaki daje on na rezystancji źródła sygnału.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4091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6E2A5DE-FD90-4D5F-A162-73B73B3B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EFF"/>
                </a:solidFill>
              </a:rPr>
              <a:t>źródła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6937AC-35CC-4F21-9E2F-D4E0211D6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 lnSpcReduction="10000"/>
          </a:bodyPr>
          <a:lstStyle/>
          <a:p>
            <a:pPr marL="305435" indent="-305435">
              <a:buFont typeface="Wingdings 2"/>
              <a:buChar char=""/>
            </a:pPr>
            <a:endParaRPr lang="pl-PL">
              <a:ea typeface="+mn-lt"/>
              <a:cs typeface="+mn-lt"/>
            </a:endParaRPr>
          </a:p>
          <a:p>
            <a:pPr marL="305435" indent="-305435">
              <a:buFont typeface="Wingdings 2"/>
              <a:buChar char=""/>
            </a:pPr>
            <a:r>
              <a:rPr lang="pl-PL">
                <a:ea typeface="+mn-lt"/>
                <a:cs typeface="+mn-lt"/>
              </a:rPr>
              <a:t>"Elektronika łatwiejsza niż przypuszczasz – technika cyfrowa" - Dieter </a:t>
            </a:r>
            <a:r>
              <a:rPr lang="pl-PL" err="1">
                <a:ea typeface="+mn-lt"/>
                <a:cs typeface="+mn-lt"/>
              </a:rPr>
              <a:t>Nuhrmann</a:t>
            </a:r>
            <a:endParaRPr lang="pl-PL">
              <a:ea typeface="+mn-lt"/>
              <a:cs typeface="+mn-lt"/>
            </a:endParaRPr>
          </a:p>
          <a:p>
            <a:pPr marL="305435" indent="-305435">
              <a:buFont typeface="Wingdings 2"/>
              <a:buChar char=""/>
            </a:pPr>
            <a:r>
              <a:rPr lang="pl-PL">
                <a:ea typeface="+mn-lt"/>
                <a:cs typeface="+mn-lt"/>
              </a:rPr>
              <a:t>https://books.google.pl/books?id=9uJnOYDEo3cC&amp;lpg=PA66&amp;dq=Pasmo%20przenoszenia%20wzmacniacza&amp;hl=pl&amp;pg=PP1#v=onepage&amp;q&amp;f=false</a:t>
            </a:r>
          </a:p>
          <a:p>
            <a:pPr marL="305435" indent="-305435">
              <a:buFont typeface="Wingdings 2"/>
              <a:buChar char=""/>
            </a:pPr>
            <a:r>
              <a:rPr lang="pl-PL">
                <a:ea typeface="+mn-lt"/>
                <a:cs typeface="+mn-lt"/>
              </a:rPr>
              <a:t> https://ea.elportal.pl/bipolarne.html)</a:t>
            </a:r>
            <a:endParaRPr lang="pl-PL"/>
          </a:p>
          <a:p>
            <a:pPr marL="305435" indent="-305435">
              <a:buFont typeface="Wingdings 2"/>
              <a:buChar char=""/>
            </a:pPr>
            <a:r>
              <a:rPr lang="pl-PL">
                <a:ea typeface="+mn-lt"/>
                <a:cs typeface="+mn-lt"/>
              </a:rPr>
              <a:t> https://pl.wikipedia.org/wiki/Tranzystor_bipolarny)</a:t>
            </a:r>
            <a:endParaRPr lang="pl-PL"/>
          </a:p>
          <a:p>
            <a:pPr marL="305435" indent="-305435">
              <a:buFont typeface="Wingdings 2"/>
              <a:buChar char=""/>
            </a:pPr>
            <a:r>
              <a:rPr lang="pl-PL">
                <a:ea typeface="+mn-lt"/>
                <a:cs typeface="+mn-lt"/>
              </a:rPr>
              <a:t> https://www.electronics-tutorials.ws/amplifier/common-collector-amplifier.html</a:t>
            </a:r>
            <a:endParaRPr lang="pl-PL"/>
          </a:p>
          <a:p>
            <a:pPr marL="305435" indent="-305435">
              <a:buFont typeface="Wingdings 2"/>
              <a:buChar char=""/>
            </a:pPr>
            <a:r>
              <a:rPr lang="pl-PL">
                <a:ea typeface="+mn-lt"/>
                <a:cs typeface="+mn-lt"/>
              </a:rPr>
              <a:t> https://www.electronics-tutorials.ws/amplifier/amp_2.html</a:t>
            </a:r>
            <a:endParaRPr lang="pl-PL"/>
          </a:p>
          <a:p>
            <a:pPr marL="305435" indent="-305435">
              <a:buFont typeface="Wingdings 2"/>
              <a:buChar char=""/>
            </a:pPr>
            <a:r>
              <a:rPr lang="pl-PL">
                <a:ea typeface="+mn-lt"/>
                <a:cs typeface="+mn-lt"/>
              </a:rPr>
              <a:t> https://pl.wikipedia.org/wiki/Z%C5%82%C4%85cze_p-n</a:t>
            </a:r>
            <a:endParaRPr lang="pl-PL"/>
          </a:p>
          <a:p>
            <a:pPr marL="305435" indent="-305435">
              <a:buFont typeface="Wingdings 2"/>
              <a:buChar char=""/>
            </a:pPr>
            <a:r>
              <a:rPr lang="pl-PL">
                <a:ea typeface="+mn-lt"/>
                <a:cs typeface="+mn-lt"/>
                <a:hlinkClick r:id="rId2"/>
              </a:rPr>
              <a:t>https://www.tutorialspoint.com/amplifiers/transistor_as_an_amplifier.htm</a:t>
            </a:r>
            <a:endParaRPr lang="pl-PL"/>
          </a:p>
          <a:p>
            <a:pPr marL="305435" indent="-305435">
              <a:buFont typeface="Wingdings 2"/>
              <a:buChar char=""/>
            </a:pPr>
            <a:endParaRPr lang="pl-PL"/>
          </a:p>
          <a:p>
            <a:pPr marL="305435" indent="-305435">
              <a:buFont typeface="Wingdings 2"/>
              <a:buChar char=""/>
            </a:pPr>
            <a:endParaRPr lang="pl-PL"/>
          </a:p>
          <a:p>
            <a:pPr marL="0" indent="0">
              <a:buNone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058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6E2A5DE-FD90-4D5F-A162-73B73B3B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EFF"/>
                </a:solidFill>
              </a:rPr>
              <a:t>Budowa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6937AC-35CC-4F21-9E2F-D4E0211D6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składa się z 3 warstw półprzewodnika o różnym typie przewodnictwa w dwóch możliwych ułożeniach </a:t>
            </a:r>
            <a:r>
              <a:rPr lang="pl-PL" dirty="0" err="1">
                <a:ea typeface="+mn-lt"/>
                <a:cs typeface="+mn-lt"/>
              </a:rPr>
              <a:t>pnp</a:t>
            </a:r>
            <a:r>
              <a:rPr lang="pl-PL" dirty="0">
                <a:ea typeface="+mn-lt"/>
                <a:cs typeface="+mn-lt"/>
              </a:rPr>
              <a:t> i </a:t>
            </a:r>
            <a:r>
              <a:rPr lang="pl-PL" dirty="0" err="1">
                <a:ea typeface="+mn-lt"/>
                <a:cs typeface="+mn-lt"/>
              </a:rPr>
              <a:t>npn</a:t>
            </a:r>
            <a:r>
              <a:rPr lang="pl-PL" dirty="0">
                <a:ea typeface="+mn-lt"/>
                <a:cs typeface="+mn-lt"/>
              </a:rPr>
              <a:t> poszczególne warstwy noszą nazwy </a:t>
            </a:r>
            <a:r>
              <a:rPr lang="pl-PL" dirty="0">
                <a:ea typeface="+mn-lt"/>
                <a:cs typeface="+mn-lt"/>
                <a:hlinkClick r:id="rId2"/>
              </a:rPr>
              <a:t>pnp</a:t>
            </a:r>
            <a:r>
              <a:rPr lang="pl-PL" dirty="0">
                <a:ea typeface="+mn-lt"/>
                <a:cs typeface="+mn-lt"/>
              </a:rPr>
              <a:t>, </a:t>
            </a:r>
            <a:r>
              <a:rPr lang="pl-PL" dirty="0">
                <a:ea typeface="+mn-lt"/>
                <a:cs typeface="+mn-lt"/>
                <a:hlinkClick r:id="rId3"/>
              </a:rPr>
              <a:t>npn</a:t>
            </a:r>
            <a:r>
              <a:rPr lang="pl-PL" dirty="0">
                <a:ea typeface="+mn-lt"/>
                <a:cs typeface="+mn-lt"/>
              </a:rPr>
              <a:t> w stanie aktywnym</a:t>
            </a:r>
          </a:p>
          <a:p>
            <a:pPr marL="305435" indent="-305435"/>
            <a:r>
              <a:rPr lang="pl-PL" dirty="0">
                <a:ea typeface="+mn-lt"/>
                <a:cs typeface="+mn-lt"/>
              </a:rPr>
              <a:t>emiter (E) warstwa silnie domieszkowana </a:t>
            </a:r>
          </a:p>
          <a:p>
            <a:pPr marL="305435" indent="-305435"/>
            <a:r>
              <a:rPr lang="pl-PL" dirty="0">
                <a:ea typeface="+mn-lt"/>
                <a:cs typeface="+mn-lt"/>
              </a:rPr>
              <a:t>baza (B) warstw słabo domieszkowana i cieńsza</a:t>
            </a:r>
          </a:p>
          <a:p>
            <a:pPr marL="305435" indent="-305435"/>
            <a:r>
              <a:rPr lang="pl-PL" dirty="0">
                <a:ea typeface="+mn-lt"/>
                <a:cs typeface="+mn-lt"/>
              </a:rPr>
              <a:t>kolektor ©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tworzą się przez to połączenia p-n (połączenia po​przewodnikowe)</a:t>
            </a:r>
          </a:p>
        </p:txBody>
      </p:sp>
    </p:spTree>
    <p:extLst>
      <p:ext uri="{BB962C8B-B14F-4D97-AF65-F5344CB8AC3E}">
        <p14:creationId xmlns:p14="http://schemas.microsoft.com/office/powerpoint/2010/main" val="337466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6E2A5DE-FD90-4D5F-A162-73B73B3B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EFF"/>
                </a:solidFill>
              </a:rPr>
              <a:t>Zasada działania</a:t>
            </a:r>
          </a:p>
        </p:txBody>
      </p:sp>
      <p:pic>
        <p:nvPicPr>
          <p:cNvPr id="4" name="Obraz 4" descr="Obraz zawierający zegar, monitor, siedzi, ekran&#10;&#10;Opis wygenerowany przy bardzo wysokim poziomie pewności">
            <a:extLst>
              <a:ext uri="{FF2B5EF4-FFF2-40B4-BE49-F238E27FC236}">
                <a16:creationId xmlns:a16="http://schemas.microsoft.com/office/drawing/2014/main" id="{67E02006-C8B3-44D2-A08C-EFBE1489F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4294" y="2115380"/>
            <a:ext cx="7214729" cy="3413629"/>
          </a:xfrm>
        </p:spPr>
      </p:pic>
    </p:spTree>
    <p:extLst>
      <p:ext uri="{BB962C8B-B14F-4D97-AF65-F5344CB8AC3E}">
        <p14:creationId xmlns:p14="http://schemas.microsoft.com/office/powerpoint/2010/main" val="142947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6E2A5DE-FD90-4D5F-A162-73B73B3B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EFF"/>
                </a:solidFill>
              </a:rPr>
              <a:t>Zasada działania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6937AC-35CC-4F21-9E2F-D4E0211D6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Tranzystory w najprostszym ujęciu sterują prądem lub go wzmacniają. Jeżeli do bazy przyłożymy niewielkie względem emitera napięcie to elektrony z emitera zaczną się przemieszczać w stronę bazy, jako że warstwa bazy jest słabo domieszkowana i cienka to to duża część elektronów przemieści się do kolektora mechanizm ten nie jest jednak idealny w związku z czym  przez bazę płynie także nie wielki niepożądany prąd. Używamy natomiast jest prąd kolektora przez który przepływa zdecydowana większość elektronów. Stosunek prądu emitera do prądu bazy nazywamy wzmocnieniem prądowym i oznaczamy grecka beta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680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850BCBC-2B7E-4680-A75E-BD350FCA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EFF"/>
                </a:solidFill>
              </a:rPr>
              <a:t>Wzmacniacze tranzystorowe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B5B4DE-4756-4B51-96AF-BCBD4FECA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Wzmacniacz tranzystorowy to wzmacniacz w którym jako elementy czynne wykorzystywane są tranzystory dzielimy je z względu na to które wyjście tranzystora jest wspólny pomiędzy sygnałem wejściowym a wyjściowym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797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950C93C-B004-40F3-B257-AD87D8D0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EFF"/>
                </a:solidFill>
              </a:rPr>
              <a:t>Wzmacniacz w układzie wspólnego emitera</a:t>
            </a:r>
          </a:p>
        </p:txBody>
      </p:sp>
      <p:pic>
        <p:nvPicPr>
          <p:cNvPr id="4" name="Obraz 4" descr="Obraz zawierający zegar&#10;&#10;Opis wygenerowany przy bardzo wysokim poziomie pewności">
            <a:extLst>
              <a:ext uri="{FF2B5EF4-FFF2-40B4-BE49-F238E27FC236}">
                <a16:creationId xmlns:a16="http://schemas.microsoft.com/office/drawing/2014/main" id="{17BD2847-64DD-446A-9054-83F64785A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4935" y="1530452"/>
            <a:ext cx="6725899" cy="3835864"/>
          </a:xfrm>
        </p:spPr>
      </p:pic>
    </p:spTree>
    <p:extLst>
      <p:ext uri="{BB962C8B-B14F-4D97-AF65-F5344CB8AC3E}">
        <p14:creationId xmlns:p14="http://schemas.microsoft.com/office/powerpoint/2010/main" val="22606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950C93C-B004-40F3-B257-AD87D8D0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EFF"/>
                </a:solidFill>
              </a:rPr>
              <a:t>Wzmacniacz w układzie wspólnego emitera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00B010-05A6-4CD1-85D3-EB5D571CF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Najczęściej używany rodzaj wzmacniacza używa do działania ułożenia dwóch rezystorów tworzących dzielnik napięcia wzmacniane napięcie podawane jest pomiędzy bazę a emiter tranzystora, jako ze sygnał wyjściowy zbierany jest względem emitera polaryzacja na wyjściu takiego układu jest odwrócona. najczęściej wykorzystywany w wzmacniaczach niezbyt wysokich częstotliwości, oferują wysokie wzmocnienie napięciowe i prądowe.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0255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087777D-CB52-4B89-994C-FEE63C57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EFF"/>
                </a:solidFill>
              </a:rPr>
              <a:t>Wzmacniacz w układzie wspólnego kolektora</a:t>
            </a:r>
          </a:p>
        </p:txBody>
      </p:sp>
      <p:pic>
        <p:nvPicPr>
          <p:cNvPr id="4" name="Obraz 4" descr="Obraz zawierający zegar&#10;&#10;Opis wygenerowany przy bardzo wysokim poziomie pewności">
            <a:extLst>
              <a:ext uri="{FF2B5EF4-FFF2-40B4-BE49-F238E27FC236}">
                <a16:creationId xmlns:a16="http://schemas.microsoft.com/office/drawing/2014/main" id="{13DCEA7B-A7DD-4438-8B59-5AEECE930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2573" y="1352626"/>
            <a:ext cx="6016743" cy="4249946"/>
          </a:xfrm>
        </p:spPr>
      </p:pic>
    </p:spTree>
    <p:extLst>
      <p:ext uri="{BB962C8B-B14F-4D97-AF65-F5344CB8AC3E}">
        <p14:creationId xmlns:p14="http://schemas.microsoft.com/office/powerpoint/2010/main" val="41431941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27</Slides>
  <Notes>1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28" baseType="lpstr">
      <vt:lpstr>DividendVTI</vt:lpstr>
      <vt:lpstr>Elektortechnika prezentacja zaliczeniowa</vt:lpstr>
      <vt:lpstr>Budowa</vt:lpstr>
      <vt:lpstr>Budowa</vt:lpstr>
      <vt:lpstr>Zasada działania</vt:lpstr>
      <vt:lpstr>Zasada działania</vt:lpstr>
      <vt:lpstr>Wzmacniacze tranzystorowe</vt:lpstr>
      <vt:lpstr>Wzmacniacz w układzie wspólnego emitera</vt:lpstr>
      <vt:lpstr>Wzmacniacz w układzie wspólnego emitera</vt:lpstr>
      <vt:lpstr>Wzmacniacz w układzie wspólnego kolektora</vt:lpstr>
      <vt:lpstr>Wzmacniacz w układzie wspólnego kolektora</vt:lpstr>
      <vt:lpstr>Porównanie  wzmacniaczy  tranzystorowych</vt:lpstr>
      <vt:lpstr>Pasmo przenoszenia wzmacniacza</vt:lpstr>
      <vt:lpstr>Definicja</vt:lpstr>
      <vt:lpstr>Definicja</vt:lpstr>
      <vt:lpstr>Oporność wejściowa I wyjściowa</vt:lpstr>
      <vt:lpstr>Opornosc wejsciowa</vt:lpstr>
      <vt:lpstr>Opornosc wejsciowa - pomiar</vt:lpstr>
      <vt:lpstr>Opornosc wyjsciowa</vt:lpstr>
      <vt:lpstr>Opornosc wyjściowa - pomiar</vt:lpstr>
      <vt:lpstr>Wzmacniacze operacyjne</vt:lpstr>
      <vt:lpstr>definicja</vt:lpstr>
      <vt:lpstr>definicja</vt:lpstr>
      <vt:lpstr>Układ odwracający</vt:lpstr>
      <vt:lpstr>Układ odwracający</vt:lpstr>
      <vt:lpstr>Układ nieodwracający</vt:lpstr>
      <vt:lpstr>Układ nieodwracający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revision>297</cp:revision>
  <dcterms:created xsi:type="dcterms:W3CDTF">2020-05-17T10:15:35Z</dcterms:created>
  <dcterms:modified xsi:type="dcterms:W3CDTF">2020-05-18T00:40:43Z</dcterms:modified>
</cp:coreProperties>
</file>