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58" r:id="rId4"/>
    <p:sldId id="259" r:id="rId5"/>
    <p:sldId id="271" r:id="rId6"/>
    <p:sldId id="273" r:id="rId7"/>
    <p:sldId id="266" r:id="rId8"/>
    <p:sldId id="265" r:id="rId9"/>
    <p:sldId id="260" r:id="rId10"/>
    <p:sldId id="261" r:id="rId11"/>
    <p:sldId id="262" r:id="rId12"/>
    <p:sldId id="263" r:id="rId13"/>
    <p:sldId id="275" r:id="rId14"/>
    <p:sldId id="274" r:id="rId15"/>
    <p:sldId id="276" r:id="rId16"/>
    <p:sldId id="264"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l-PL" smtClean="0"/>
              <a:t>Kliknij, aby edytować styl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lvl1pPr algn="l">
              <a:defRPr/>
            </a:lvl1pPr>
          </a:lstStyle>
          <a:p>
            <a:fld id="{04718C13-4AD3-4C13-91E1-D8FB2FCECFAF}" type="datetimeFigureOut">
              <a:rPr lang="pl-PL" smtClean="0"/>
              <a:t>19.04.2020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A72C332-BD3C-420E-9702-8126AA0EAAAE}"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92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04718C13-4AD3-4C13-91E1-D8FB2FCECFAF}" type="datetimeFigureOut">
              <a:rPr lang="pl-PL" smtClean="0"/>
              <a:t>19.04.2020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15636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l-PL" smtClean="0"/>
              <a:t>Kliknij, aby edytować styl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04718C13-4AD3-4C13-91E1-D8FB2FCECFAF}" type="datetimeFigureOut">
              <a:rPr lang="pl-PL" smtClean="0"/>
              <a:t>19.04.2020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A72C332-BD3C-420E-9702-8126AA0EAAAE}" type="slidenum">
              <a:rPr lang="pl-PL" smtClean="0"/>
              <a:t>‹#›</a:t>
            </a:fld>
            <a:endParaRPr lang="pl-P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16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04718C13-4AD3-4C13-91E1-D8FB2FCECFAF}" type="datetimeFigureOut">
              <a:rPr lang="pl-PL" smtClean="0"/>
              <a:t>19.04.2020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303278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l-PL" smtClean="0"/>
              <a:t>Kliknij, aby edytować styl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04718C13-4AD3-4C13-91E1-D8FB2FCECFAF}" type="datetimeFigureOut">
              <a:rPr lang="pl-PL" smtClean="0"/>
              <a:t>19.04.2020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A72C332-BD3C-420E-9702-8126AA0EAAAE}"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1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l-PL" smtClean="0"/>
              <a:t>Kliknij, aby edytować styl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04718C13-4AD3-4C13-91E1-D8FB2FCECFAF}" type="datetimeFigureOut">
              <a:rPr lang="pl-PL" smtClean="0"/>
              <a:t>19.04.2020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321792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smtClean="0"/>
              <a:t>Kliknij, aby edytować styl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024128" y="2967788"/>
            <a:ext cx="4754880" cy="334157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smtClean="0"/>
              <a:t>Kliknij, aby edytować style wzorca tekstu</a:t>
            </a:r>
          </a:p>
        </p:txBody>
      </p:sp>
      <p:sp>
        <p:nvSpPr>
          <p:cNvPr id="6" name="Content Placeholder 5"/>
          <p:cNvSpPr>
            <a:spLocks noGrp="1"/>
          </p:cNvSpPr>
          <p:nvPr>
            <p:ph sz="quarter" idx="4"/>
          </p:nvPr>
        </p:nvSpPr>
        <p:spPr>
          <a:xfrm>
            <a:off x="5990888" y="2967788"/>
            <a:ext cx="4754880" cy="334157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04718C13-4AD3-4C13-91E1-D8FB2FCECFAF}" type="datetimeFigureOut">
              <a:rPr lang="pl-PL" smtClean="0"/>
              <a:t>19.04.2020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27830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04718C13-4AD3-4C13-91E1-D8FB2FCECFAF}" type="datetimeFigureOut">
              <a:rPr lang="pl-PL" smtClean="0"/>
              <a:t>19.04.2020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24259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18C13-4AD3-4C13-91E1-D8FB2FCECFAF}" type="datetimeFigureOut">
              <a:rPr lang="pl-PL" smtClean="0"/>
              <a:t>19.04.2020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376034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l-PL" smtClean="0"/>
              <a:t>Kliknij, aby edytować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04718C13-4AD3-4C13-91E1-D8FB2FCECFAF}" type="datetimeFigureOut">
              <a:rPr lang="pl-PL" smtClean="0"/>
              <a:t>19.04.2020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A72C332-BD3C-420E-9702-8126AA0EAAAE}" type="slidenum">
              <a:rPr lang="pl-PL" smtClean="0"/>
              <a:t>‹#›</a:t>
            </a:fld>
            <a:endParaRPr lang="pl-PL"/>
          </a:p>
        </p:txBody>
      </p:sp>
    </p:spTree>
    <p:extLst>
      <p:ext uri="{BB962C8B-B14F-4D97-AF65-F5344CB8AC3E}">
        <p14:creationId xmlns:p14="http://schemas.microsoft.com/office/powerpoint/2010/main" val="189085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04718C13-4AD3-4C13-91E1-D8FB2FCECFAF}" type="datetimeFigureOut">
              <a:rPr lang="pl-PL" smtClean="0"/>
              <a:t>19.04.2020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A72C332-BD3C-420E-9702-8126AA0EAAAE}"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4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718C13-4AD3-4C13-91E1-D8FB2FCECFAF}" type="datetimeFigureOut">
              <a:rPr lang="pl-PL" smtClean="0"/>
              <a:t>19.04.2020</a:t>
            </a:fld>
            <a:endParaRPr lang="pl-P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l-P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72C332-BD3C-420E-9702-8126AA0EAAAE}" type="slidenum">
              <a:rPr lang="pl-PL" smtClean="0"/>
              <a:t>‹#›</a:t>
            </a:fld>
            <a:endParaRPr lang="pl-P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594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wel.dabrowski@uni.lodz.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heap"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pl.wikipedia.org/wiki/Kopiec_(informatyka)" TargetMode="External"/><Relationship Id="rId2" Type="http://schemas.openxmlformats.org/officeDocument/2006/relationships/hyperlink" Target="https://pl.wikipedia.org/wiki/Kolejka_priorytetowa" TargetMode="External"/><Relationship Id="rId1" Type="http://schemas.openxmlformats.org/officeDocument/2006/relationships/slideLayout" Target="../slideLayouts/slideLayout7.xml"/><Relationship Id="rId4" Type="http://schemas.openxmlformats.org/officeDocument/2006/relationships/hyperlink" Target="https://pl.wikipedia.org/wiki/Tablica_(informatyk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algorytm.org/algorytmy-sortowania/sortowanie-przez-wstawianie-insertionsort.html" TargetMode="External"/><Relationship Id="rId2" Type="http://schemas.openxmlformats.org/officeDocument/2006/relationships/hyperlink" Target="http://www.algorytm.org/algorytmy-sortowania/sortowanie-babelkowe-bubblesort.html" TargetMode="External"/><Relationship Id="rId1" Type="http://schemas.openxmlformats.org/officeDocument/2006/relationships/slideLayout" Target="../slideLayouts/slideLayout7.xml"/><Relationship Id="rId4" Type="http://schemas.openxmlformats.org/officeDocument/2006/relationships/hyperlink" Target="http://www.algorytm.org/klasyczne/kopiec-stog.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algorytm.org/klasyczne/drzewo.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Algorytmy i struktury danych II </a:t>
            </a:r>
            <a:r>
              <a:rPr lang="pl-PL" dirty="0" err="1" smtClean="0"/>
              <a:t>Heapsort</a:t>
            </a:r>
            <a:r>
              <a:rPr lang="pl-PL" dirty="0" smtClean="0"/>
              <a:t> – sortowanie </a:t>
            </a:r>
            <a:r>
              <a:rPr lang="pl-PL" dirty="0" err="1" smtClean="0"/>
              <a:t>stogowe</a:t>
            </a:r>
            <a:r>
              <a:rPr lang="pl-PL" dirty="0" smtClean="0"/>
              <a:t> </a:t>
            </a:r>
            <a:endParaRPr lang="pl-PL" dirty="0"/>
          </a:p>
        </p:txBody>
      </p:sp>
      <p:sp>
        <p:nvSpPr>
          <p:cNvPr id="3" name="Podtytuł 2"/>
          <p:cNvSpPr>
            <a:spLocks noGrp="1"/>
          </p:cNvSpPr>
          <p:nvPr>
            <p:ph type="subTitle" idx="1"/>
          </p:nvPr>
        </p:nvSpPr>
        <p:spPr/>
        <p:txBody>
          <a:bodyPr/>
          <a:lstStyle/>
          <a:p>
            <a:pPr>
              <a:defRPr/>
            </a:pPr>
            <a:r>
              <a:rPr lang="pl-PL" dirty="0"/>
              <a:t>Dr Paweł Dąbrowski</a:t>
            </a:r>
          </a:p>
          <a:p>
            <a:pPr>
              <a:defRPr/>
            </a:pPr>
            <a:r>
              <a:rPr lang="pl-PL" dirty="0">
                <a:hlinkClick r:id="rId2"/>
              </a:rPr>
              <a:t>pawel.dabrowski@uni.lodz.pl</a:t>
            </a:r>
            <a:endParaRPr lang="pl-PL" dirty="0"/>
          </a:p>
          <a:p>
            <a:pPr>
              <a:defRPr/>
            </a:pPr>
            <a:r>
              <a:rPr lang="pl-PL"/>
              <a:t>Pokój 530 B  (126 B)</a:t>
            </a:r>
          </a:p>
          <a:p>
            <a:endParaRPr lang="pl-PL" dirty="0"/>
          </a:p>
        </p:txBody>
      </p:sp>
    </p:spTree>
    <p:extLst>
      <p:ext uri="{BB962C8B-B14F-4D97-AF65-F5344CB8AC3E}">
        <p14:creationId xmlns:p14="http://schemas.microsoft.com/office/powerpoint/2010/main" val="41998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2685117" y="1973076"/>
            <a:ext cx="6124575" cy="3638550"/>
          </a:xfrm>
          <a:prstGeom prst="rect">
            <a:avLst/>
          </a:prstGeom>
        </p:spPr>
      </p:pic>
      <p:sp>
        <p:nvSpPr>
          <p:cNvPr id="4" name="Tytuł 3"/>
          <p:cNvSpPr>
            <a:spLocks noGrp="1"/>
          </p:cNvSpPr>
          <p:nvPr>
            <p:ph type="title"/>
          </p:nvPr>
        </p:nvSpPr>
        <p:spPr/>
        <p:txBody>
          <a:bodyPr/>
          <a:lstStyle/>
          <a:p>
            <a:r>
              <a:rPr lang="pl-PL" dirty="0"/>
              <a:t>Przykładowe kopce:</a:t>
            </a:r>
            <a:br>
              <a:rPr lang="pl-PL" dirty="0"/>
            </a:br>
            <a:endParaRPr lang="pl-PL" dirty="0"/>
          </a:p>
        </p:txBody>
      </p:sp>
    </p:spTree>
    <p:extLst>
      <p:ext uri="{BB962C8B-B14F-4D97-AF65-F5344CB8AC3E}">
        <p14:creationId xmlns:p14="http://schemas.microsoft.com/office/powerpoint/2010/main" val="162560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107233" y="618369"/>
            <a:ext cx="9175102" cy="3416320"/>
          </a:xfrm>
          <a:prstGeom prst="rect">
            <a:avLst/>
          </a:prstGeom>
        </p:spPr>
        <p:txBody>
          <a:bodyPr wrap="square">
            <a:spAutoFit/>
          </a:bodyPr>
          <a:lstStyle/>
          <a:p>
            <a:r>
              <a:rPr lang="pl-PL" b="1" dirty="0" smtClean="0"/>
              <a:t>Kopiec zupełny </a:t>
            </a:r>
            <a:r>
              <a:rPr lang="pl-PL" dirty="0" smtClean="0"/>
              <a:t>– to kopiec będący zupełnym drzewem binarnym. </a:t>
            </a:r>
          </a:p>
          <a:p>
            <a:endParaRPr lang="pl-PL" dirty="0"/>
          </a:p>
          <a:p>
            <a:r>
              <a:rPr lang="pl-PL" dirty="0" smtClean="0"/>
              <a:t>Drzewo binarne jest zupełne wtedy gdy wszystkie poziomy z wyjątkiem ostatniego są całkowicie zapełnione a na ostatnim liście są spójnie ułożone od strony lewej do prawej.</a:t>
            </a:r>
          </a:p>
          <a:p>
            <a:endParaRPr lang="pl-PL" dirty="0" smtClean="0"/>
          </a:p>
          <a:p>
            <a:r>
              <a:rPr lang="pl-PL" dirty="0" smtClean="0"/>
              <a:t>Na poziomie i z wyjątkiem ostatniego jest 2</a:t>
            </a:r>
            <a:r>
              <a:rPr lang="pl-PL" baseline="30000" dirty="0" smtClean="0"/>
              <a:t>i</a:t>
            </a:r>
            <a:r>
              <a:rPr lang="pl-PL" dirty="0" smtClean="0"/>
              <a:t> węzłów</a:t>
            </a:r>
          </a:p>
          <a:p>
            <a:endParaRPr lang="pl-PL" dirty="0" smtClean="0"/>
          </a:p>
          <a:p>
            <a:r>
              <a:rPr lang="pl-PL" dirty="0" smtClean="0"/>
              <a:t>Wysokość takiego kopca jest logarytmiczna względem jego wielkości.</a:t>
            </a:r>
          </a:p>
          <a:p>
            <a:endParaRPr lang="pl-PL" dirty="0" smtClean="0"/>
          </a:p>
          <a:p>
            <a:r>
              <a:rPr lang="pl-PL" dirty="0" smtClean="0"/>
              <a:t>Kopiec zupełny można wygodnie reprezentować w tablicy o indeksie rozpoczynającym się od 1. Następniki węzła k mają numery 2k oraz 2k+1 a poprzednik węzła k ma wartość k/2 (dzielenie bez reszty - np. dla 7 rodzic ma numer 7/2 = 3).</a:t>
            </a:r>
            <a:endParaRPr lang="pl-PL" dirty="0"/>
          </a:p>
        </p:txBody>
      </p:sp>
      <p:sp>
        <p:nvSpPr>
          <p:cNvPr id="3" name="Prostokąt 2"/>
          <p:cNvSpPr/>
          <p:nvPr/>
        </p:nvSpPr>
        <p:spPr>
          <a:xfrm>
            <a:off x="678024" y="4603112"/>
            <a:ext cx="10574694" cy="1200329"/>
          </a:xfrm>
          <a:prstGeom prst="rect">
            <a:avLst/>
          </a:prstGeom>
        </p:spPr>
        <p:txBody>
          <a:bodyPr wrap="square">
            <a:spAutoFit/>
          </a:bodyPr>
          <a:lstStyle/>
          <a:p>
            <a:r>
              <a:rPr lang="pl-PL" dirty="0" smtClean="0"/>
              <a:t>Kopiec pozwala również w wydajny sposób zaimplementować </a:t>
            </a:r>
            <a:r>
              <a:rPr lang="pl-PL" b="1" dirty="0" smtClean="0"/>
              <a:t>kolejkę priorytetową</a:t>
            </a:r>
            <a:r>
              <a:rPr lang="pl-PL" dirty="0" smtClean="0"/>
              <a:t>, gdzie dokładamy do niej różne elementy a wyjmujemy zawsze element największy.</a:t>
            </a:r>
          </a:p>
          <a:p>
            <a:r>
              <a:rPr lang="pl-PL" dirty="0" smtClean="0"/>
              <a:t>Operacja wstawiania – insert</a:t>
            </a:r>
          </a:p>
          <a:p>
            <a:r>
              <a:rPr lang="pl-PL" dirty="0" smtClean="0"/>
              <a:t>Operacja usuwania - </a:t>
            </a:r>
            <a:r>
              <a:rPr lang="pl-PL" dirty="0" err="1" smtClean="0"/>
              <a:t>delete</a:t>
            </a:r>
            <a:r>
              <a:rPr lang="pl-PL" dirty="0" smtClean="0"/>
              <a:t> max</a:t>
            </a:r>
            <a:endParaRPr lang="pl-PL" dirty="0"/>
          </a:p>
        </p:txBody>
      </p:sp>
    </p:spTree>
    <p:extLst>
      <p:ext uri="{BB962C8B-B14F-4D97-AF65-F5344CB8AC3E}">
        <p14:creationId xmlns:p14="http://schemas.microsoft.com/office/powerpoint/2010/main" val="330382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47394" y="624780"/>
            <a:ext cx="11265159" cy="1477328"/>
          </a:xfrm>
          <a:prstGeom prst="rect">
            <a:avLst/>
          </a:prstGeom>
        </p:spPr>
        <p:txBody>
          <a:bodyPr wrap="square">
            <a:spAutoFit/>
          </a:bodyPr>
          <a:lstStyle/>
          <a:p>
            <a:r>
              <a:rPr lang="pl-PL" b="1" dirty="0" smtClean="0"/>
              <a:t>Operacja wstawiania </a:t>
            </a:r>
            <a:r>
              <a:rPr lang="pl-PL" dirty="0" smtClean="0"/>
              <a:t>elementu do stosu insert:</a:t>
            </a:r>
          </a:p>
          <a:p>
            <a:r>
              <a:rPr lang="pl-PL" dirty="0" smtClean="0"/>
              <a:t>Wstawiamy element w pierwsze wolne miejsce ostatniego poziomu, a następnie jeżeli wstawiony element jest większy od rodzica, zamieniamy go miejscami. Następnie po zamianie znów sprawdzamy, czy element jest większy od nowego rodzica. Jeżeli tak to znów zamieniamy do miejscami. Operację sprawdzania i zamieniania miejscami powtarzamy tak długo, aż w końcu rodzic będzie większy od wstawionego elementu bądź dojdziemy do korzenia.</a:t>
            </a:r>
            <a:endParaRPr lang="pl-PL" dirty="0"/>
          </a:p>
        </p:txBody>
      </p:sp>
      <p:sp>
        <p:nvSpPr>
          <p:cNvPr id="3" name="Prostokąt 2"/>
          <p:cNvSpPr/>
          <p:nvPr/>
        </p:nvSpPr>
        <p:spPr>
          <a:xfrm>
            <a:off x="547394" y="2785102"/>
            <a:ext cx="11367797" cy="1200329"/>
          </a:xfrm>
          <a:prstGeom prst="rect">
            <a:avLst/>
          </a:prstGeom>
        </p:spPr>
        <p:txBody>
          <a:bodyPr wrap="square">
            <a:spAutoFit/>
          </a:bodyPr>
          <a:lstStyle/>
          <a:p>
            <a:r>
              <a:rPr lang="pl-PL" b="1" dirty="0" smtClean="0"/>
              <a:t>Usuwanie największego elementu </a:t>
            </a:r>
            <a:r>
              <a:rPr lang="pl-PL" dirty="0" smtClean="0"/>
              <a:t>– </a:t>
            </a:r>
            <a:r>
              <a:rPr lang="pl-PL" dirty="0" err="1" smtClean="0"/>
              <a:t>delete</a:t>
            </a:r>
            <a:r>
              <a:rPr lang="pl-PL" dirty="0" smtClean="0"/>
              <a:t> max</a:t>
            </a:r>
          </a:p>
          <a:p>
            <a:r>
              <a:rPr lang="pl-PL" dirty="0" smtClean="0"/>
              <a:t>Usuwamy korzeń. W miejsce korzenia wkładamy prawy skrajny liść. Wymieniamy go miejscami z większym z potomków, następnie z większym z potomków węzła w nowej pozycji. Operację wykonujemy tak długo aż obaj potomkowie będą mniejsi lub element stanie się liściem.</a:t>
            </a:r>
            <a:endParaRPr lang="pl-PL" dirty="0"/>
          </a:p>
        </p:txBody>
      </p:sp>
      <p:sp>
        <p:nvSpPr>
          <p:cNvPr id="4" name="Prostokąt 3"/>
          <p:cNvSpPr/>
          <p:nvPr/>
        </p:nvSpPr>
        <p:spPr>
          <a:xfrm>
            <a:off x="482082" y="4393775"/>
            <a:ext cx="11280710" cy="2308324"/>
          </a:xfrm>
          <a:prstGeom prst="rect">
            <a:avLst/>
          </a:prstGeom>
        </p:spPr>
        <p:txBody>
          <a:bodyPr wrap="square">
            <a:spAutoFit/>
          </a:bodyPr>
          <a:lstStyle/>
          <a:p>
            <a:r>
              <a:rPr lang="pl-PL" b="1" dirty="0" smtClean="0"/>
              <a:t>Operacja tworzenia kopca</a:t>
            </a:r>
            <a:r>
              <a:rPr lang="pl-PL" dirty="0" smtClean="0"/>
              <a:t> – </a:t>
            </a:r>
            <a:r>
              <a:rPr lang="pl-PL" dirty="0" err="1" smtClean="0"/>
              <a:t>construct</a:t>
            </a:r>
            <a:r>
              <a:rPr lang="pl-PL" dirty="0" smtClean="0"/>
              <a:t>:</a:t>
            </a:r>
          </a:p>
          <a:p>
            <a:r>
              <a:rPr lang="pl-PL" dirty="0" smtClean="0"/>
              <a:t>Wykonując ją za pomocą wielokrotnego wstawiania elementów, mielibyśmy czas O(</a:t>
            </a:r>
            <a:r>
              <a:rPr lang="pl-PL" dirty="0" err="1" smtClean="0"/>
              <a:t>nlog</a:t>
            </a:r>
            <a:r>
              <a:rPr lang="pl-PL" dirty="0" smtClean="0"/>
              <a:t> n). Daje się jednak wykonać kopiec w czasie liniowym działając rekurencyjnie na </a:t>
            </a:r>
            <a:r>
              <a:rPr lang="pl-PL" dirty="0" err="1" smtClean="0"/>
              <a:t>podkopcach</a:t>
            </a:r>
            <a:r>
              <a:rPr lang="pl-PL" dirty="0" smtClean="0"/>
              <a:t>.</a:t>
            </a:r>
          </a:p>
          <a:p>
            <a:r>
              <a:rPr lang="pl-PL" dirty="0" smtClean="0"/>
              <a:t>Wrzucamy elementy nieuporządkowane. Procedura </a:t>
            </a:r>
            <a:r>
              <a:rPr lang="pl-PL" dirty="0" err="1" smtClean="0"/>
              <a:t>construct</a:t>
            </a:r>
            <a:r>
              <a:rPr lang="pl-PL" dirty="0" smtClean="0"/>
              <a:t> wywołuje siebie rekurencyjnie dla prawego i lewego potomka. Wówczas mamy już dwa uporządkowane </a:t>
            </a:r>
            <a:r>
              <a:rPr lang="pl-PL" dirty="0" err="1" smtClean="0"/>
              <a:t>podkopce</a:t>
            </a:r>
            <a:r>
              <a:rPr lang="pl-PL" dirty="0" smtClean="0"/>
              <a:t>. Ich rodzic niekoniecznie jest największy, więc wykonujemy tę samą procedurę przemieszczania go w stronę liścia jak przy </a:t>
            </a:r>
            <a:r>
              <a:rPr lang="pl-PL" dirty="0" err="1" smtClean="0"/>
              <a:t>delete</a:t>
            </a:r>
            <a:r>
              <a:rPr lang="pl-PL" dirty="0" smtClean="0"/>
              <a:t> max.</a:t>
            </a:r>
          </a:p>
          <a:p>
            <a:r>
              <a:rPr lang="pl-PL" dirty="0" smtClean="0"/>
              <a:t>Testy pokazały że naiwna konstrukcja za pomocą wielokrotnego insert jest niewiele wolniejsza w przypadku wstawiania losowych liczb; znacząca różnica staje się przy niekorzystnym przypadku wstawiania kolejnych coraz większych liczb.</a:t>
            </a:r>
            <a:endParaRPr lang="pl-PL" dirty="0"/>
          </a:p>
        </p:txBody>
      </p:sp>
    </p:spTree>
    <p:extLst>
      <p:ext uri="{BB962C8B-B14F-4D97-AF65-F5344CB8AC3E}">
        <p14:creationId xmlns:p14="http://schemas.microsoft.com/office/powerpoint/2010/main" val="183985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783772" y="335902"/>
            <a:ext cx="10179698" cy="3139321"/>
          </a:xfrm>
          <a:prstGeom prst="rect">
            <a:avLst/>
          </a:prstGeom>
          <a:noFill/>
        </p:spPr>
        <p:txBody>
          <a:bodyPr wrap="square" rtlCol="0">
            <a:spAutoFit/>
          </a:bodyPr>
          <a:lstStyle/>
          <a:p>
            <a:r>
              <a:rPr lang="pl-PL" b="1" dirty="0" smtClean="0"/>
              <a:t>Kopiec (</a:t>
            </a:r>
            <a:r>
              <a:rPr lang="pl-PL" b="1" dirty="0" err="1" smtClean="0"/>
              <a:t>Heap</a:t>
            </a:r>
            <a:r>
              <a:rPr lang="pl-PL" b="1" dirty="0" smtClean="0"/>
              <a:t>)</a:t>
            </a:r>
          </a:p>
          <a:p>
            <a:endParaRPr lang="pl-PL" dirty="0" smtClean="0"/>
          </a:p>
          <a:p>
            <a:pPr algn="just"/>
            <a:r>
              <a:rPr lang="pl-PL" dirty="0" smtClean="0"/>
              <a:t>Pozostaje wytłumaczyć, dlaczego w opisie przedstawionego algorytmu pojawia się słowo kopiec. Spójrzmy raz jaszcze na tablicę a[1..n]</a:t>
            </a:r>
          </a:p>
          <a:p>
            <a:pPr algn="just"/>
            <a:r>
              <a:rPr lang="pl-PL" dirty="0" smtClean="0"/>
              <a:t>, dla której zachodzi warunek kopiec(1,n). Podany warunek narzuca pewną strukturę na zawartość tablicy a. Żeby dostrzec tę strukturę rozważmy zupełne drzewo binarne o n węzłach. W zupełnym drzewie binarnym wszystkie poziomy są wypełnione węzłami, z wyjątkiem poziomu ostatniego, który jest wypełniany od strony lewej do prawej tak, żeby w całym drzewie było łącznie n węzłów. Wysokość zupełnego drzewa binarnego wynosi ⌊</a:t>
            </a:r>
            <a:r>
              <a:rPr lang="pl-PL" dirty="0" err="1" smtClean="0"/>
              <a:t>logn</a:t>
            </a:r>
            <a:r>
              <a:rPr lang="pl-PL" dirty="0" smtClean="0"/>
              <a:t>⌋. Jeśli teraz ponumerujemy węzły drzewa kolejno 1,2,…,n, poczynając od korzenia, a następnie poziomami i na każdym poziomie z lewa na prawo, to lewym synem węzła o numerze i w drzewie jest węzeł o numerze 2i, o ile tylko 2i≤n, a prawym synem węzła o numerze i jest węzeł 2i+1, o ile 2i+1≤n.</a:t>
            </a:r>
            <a:endParaRPr lang="pl-PL"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343" y="3651574"/>
            <a:ext cx="4724400" cy="2876550"/>
          </a:xfrm>
          <a:prstGeom prst="rect">
            <a:avLst/>
          </a:prstGeom>
        </p:spPr>
      </p:pic>
    </p:spTree>
    <p:extLst>
      <p:ext uri="{BB962C8B-B14F-4D97-AF65-F5344CB8AC3E}">
        <p14:creationId xmlns:p14="http://schemas.microsoft.com/office/powerpoint/2010/main" val="301413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08669" y="2076105"/>
            <a:ext cx="7397579" cy="369332"/>
          </a:xfrm>
          <a:prstGeom prst="rect">
            <a:avLst/>
          </a:prstGeom>
        </p:spPr>
        <p:txBody>
          <a:bodyPr wrap="square">
            <a:spAutoFit/>
          </a:bodyPr>
          <a:lstStyle/>
          <a:p>
            <a:r>
              <a:rPr lang="pl-PL" dirty="0"/>
              <a:t>https://towardsdatascience.com/basic-algorithms-heapsort-31d64d6919a1</a:t>
            </a:r>
          </a:p>
        </p:txBody>
      </p:sp>
      <p:sp>
        <p:nvSpPr>
          <p:cNvPr id="3" name="Tytuł 2"/>
          <p:cNvSpPr>
            <a:spLocks noGrp="1"/>
          </p:cNvSpPr>
          <p:nvPr>
            <p:ph type="title"/>
          </p:nvPr>
        </p:nvSpPr>
        <p:spPr/>
        <p:txBody>
          <a:bodyPr/>
          <a:lstStyle/>
          <a:p>
            <a:r>
              <a:rPr lang="pl-PL" dirty="0" smtClean="0"/>
              <a:t>Wyselekcjonowane materiały dodatkowe</a:t>
            </a:r>
            <a:endParaRPr lang="pl-PL" dirty="0"/>
          </a:p>
        </p:txBody>
      </p:sp>
      <p:sp>
        <p:nvSpPr>
          <p:cNvPr id="4" name="Prostokąt 3"/>
          <p:cNvSpPr/>
          <p:nvPr/>
        </p:nvSpPr>
        <p:spPr>
          <a:xfrm>
            <a:off x="1408669" y="2560593"/>
            <a:ext cx="4827219" cy="369332"/>
          </a:xfrm>
          <a:prstGeom prst="rect">
            <a:avLst/>
          </a:prstGeom>
        </p:spPr>
        <p:txBody>
          <a:bodyPr wrap="none">
            <a:spAutoFit/>
          </a:bodyPr>
          <a:lstStyle/>
          <a:p>
            <a:r>
              <a:rPr lang="pl-PL" dirty="0"/>
              <a:t>https://www.youtube.com/watch?v=2DmK_H7IdTo</a:t>
            </a:r>
          </a:p>
        </p:txBody>
      </p:sp>
      <p:sp>
        <p:nvSpPr>
          <p:cNvPr id="5" name="Prostokąt 4"/>
          <p:cNvSpPr/>
          <p:nvPr/>
        </p:nvSpPr>
        <p:spPr>
          <a:xfrm>
            <a:off x="1408669" y="3045081"/>
            <a:ext cx="4203715" cy="369332"/>
          </a:xfrm>
          <a:prstGeom prst="rect">
            <a:avLst/>
          </a:prstGeom>
        </p:spPr>
        <p:txBody>
          <a:bodyPr wrap="none">
            <a:spAutoFit/>
          </a:bodyPr>
          <a:lstStyle/>
          <a:p>
            <a:r>
              <a:rPr lang="pl-PL" dirty="0"/>
              <a:t>https://www.geeksforgeeks.org/heap-sort/</a:t>
            </a:r>
          </a:p>
        </p:txBody>
      </p:sp>
    </p:spTree>
    <p:extLst>
      <p:ext uri="{BB962C8B-B14F-4D97-AF65-F5344CB8AC3E}">
        <p14:creationId xmlns:p14="http://schemas.microsoft.com/office/powerpoint/2010/main" val="19966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Przydatna animacja</a:t>
            </a:r>
            <a:endParaRPr lang="pl-PL" dirty="0"/>
          </a:p>
        </p:txBody>
      </p:sp>
      <p:pic>
        <p:nvPicPr>
          <p:cNvPr id="3" name="Obraz 2"/>
          <p:cNvPicPr>
            <a:picLocks noChangeAspect="1"/>
          </p:cNvPicPr>
          <p:nvPr/>
        </p:nvPicPr>
        <p:blipFill>
          <a:blip r:embed="rId2"/>
          <a:stretch>
            <a:fillRect/>
          </a:stretch>
        </p:blipFill>
        <p:spPr>
          <a:xfrm>
            <a:off x="643988" y="1713469"/>
            <a:ext cx="7423377" cy="3462147"/>
          </a:xfrm>
          <a:prstGeom prst="rect">
            <a:avLst/>
          </a:prstGeom>
        </p:spPr>
      </p:pic>
      <p:sp>
        <p:nvSpPr>
          <p:cNvPr id="4" name="pole tekstowe 3"/>
          <p:cNvSpPr txBox="1"/>
          <p:nvPr/>
        </p:nvSpPr>
        <p:spPr>
          <a:xfrm>
            <a:off x="313038" y="5263978"/>
            <a:ext cx="11522257" cy="646331"/>
          </a:xfrm>
          <a:prstGeom prst="rect">
            <a:avLst/>
          </a:prstGeom>
          <a:noFill/>
        </p:spPr>
        <p:txBody>
          <a:bodyPr wrap="none" rtlCol="0">
            <a:spAutoFit/>
          </a:bodyPr>
          <a:lstStyle/>
          <a:p>
            <a:r>
              <a:rPr lang="pl-PL" dirty="0" smtClean="0"/>
              <a:t>W lewym dolnym rogu znajduje się rozwijane menu pozwalające wylosować i dodać elementy do tablicy. Po prawej stronie</a:t>
            </a:r>
          </a:p>
          <a:p>
            <a:r>
              <a:rPr lang="pl-PL" dirty="0" smtClean="0"/>
              <a:t>Wyświetla się pseudokod.</a:t>
            </a:r>
            <a:endParaRPr lang="pl-PL" dirty="0"/>
          </a:p>
        </p:txBody>
      </p:sp>
      <p:sp>
        <p:nvSpPr>
          <p:cNvPr id="5" name="Prostokąt 4"/>
          <p:cNvSpPr/>
          <p:nvPr/>
        </p:nvSpPr>
        <p:spPr>
          <a:xfrm>
            <a:off x="643988" y="6119203"/>
            <a:ext cx="2889124" cy="646331"/>
          </a:xfrm>
          <a:prstGeom prst="rect">
            <a:avLst/>
          </a:prstGeom>
        </p:spPr>
        <p:txBody>
          <a:bodyPr wrap="none">
            <a:spAutoFit/>
          </a:bodyPr>
          <a:lstStyle/>
          <a:p>
            <a:r>
              <a:rPr lang="pl-PL" dirty="0">
                <a:hlinkClick r:id="rId3"/>
              </a:rPr>
              <a:t>https://</a:t>
            </a:r>
            <a:r>
              <a:rPr lang="pl-PL" dirty="0" smtClean="0">
                <a:hlinkClick r:id="rId3"/>
              </a:rPr>
              <a:t>visualgo.net/en/heap</a:t>
            </a:r>
            <a:endParaRPr lang="pl-PL" dirty="0" smtClean="0"/>
          </a:p>
          <a:p>
            <a:endParaRPr lang="pl-PL" dirty="0"/>
          </a:p>
        </p:txBody>
      </p:sp>
    </p:spTree>
    <p:extLst>
      <p:ext uri="{BB962C8B-B14F-4D97-AF65-F5344CB8AC3E}">
        <p14:creationId xmlns:p14="http://schemas.microsoft.com/office/powerpoint/2010/main" val="247252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265963" y="1817149"/>
            <a:ext cx="11703698" cy="1477328"/>
          </a:xfrm>
          <a:prstGeom prst="rect">
            <a:avLst/>
          </a:prstGeom>
        </p:spPr>
        <p:txBody>
          <a:bodyPr wrap="square">
            <a:spAutoFit/>
          </a:bodyPr>
          <a:lstStyle/>
          <a:p>
            <a:pPr algn="just"/>
            <a:r>
              <a:rPr lang="pl-PL" dirty="0" smtClean="0"/>
              <a:t>Dla każdego </a:t>
            </a:r>
            <a:r>
              <a:rPr lang="pl-PL" b="1" dirty="0" smtClean="0"/>
              <a:t>drzewa</a:t>
            </a:r>
            <a:r>
              <a:rPr lang="pl-PL" dirty="0" smtClean="0"/>
              <a:t> wyróżniony jest jeden, charakterystyczny element- korzeń. Korzeń jest jedynym elementem drzewa, który nie posiada elementów poprzednich. Dla każdego innego elementu określony jest dokładnie jeden element poprzedni. Dla każdego elementu oprócz ostatnich, tzw. liści istnieje co najmniej 1 element następny. Jeżeli liczba następnych elementów wynosi nie więcej niż 2 to drzewo nazywamy binarnym, jeżeli natomiast liczba elementów wynosi dokładnie 2 to drzewo nazywamy pełnym drzewem binarnym. Drzewo można zdefiniować, jako acykliczny graf.</a:t>
            </a:r>
            <a:endParaRPr lang="pl-PL" dirty="0"/>
          </a:p>
        </p:txBody>
      </p:sp>
      <p:sp>
        <p:nvSpPr>
          <p:cNvPr id="5" name="Prostokąt 4"/>
          <p:cNvSpPr/>
          <p:nvPr/>
        </p:nvSpPr>
        <p:spPr>
          <a:xfrm>
            <a:off x="471069" y="3576593"/>
            <a:ext cx="6096000" cy="3139321"/>
          </a:xfrm>
          <a:prstGeom prst="rect">
            <a:avLst/>
          </a:prstGeom>
        </p:spPr>
        <p:txBody>
          <a:bodyPr>
            <a:spAutoFit/>
          </a:bodyPr>
          <a:lstStyle/>
          <a:p>
            <a:pPr>
              <a:buFont typeface="Arial" panose="020B0604020202020204" pitchFamily="34" charset="0"/>
              <a:buChar char="•"/>
            </a:pPr>
            <a:r>
              <a:rPr lang="pl-PL" dirty="0" smtClean="0"/>
              <a:t>Dla każdego drzewa można określić: długość drogi </a:t>
            </a:r>
            <a:r>
              <a:rPr lang="pl-PL" i="1" dirty="0" smtClean="0"/>
              <a:t>u</a:t>
            </a:r>
            <a:r>
              <a:rPr lang="pl-PL" dirty="0" smtClean="0"/>
              <a:t> (głębokość) - liczba wierzchołków, przez które należy przejść od korzenia do wierzchołka </a:t>
            </a:r>
            <a:r>
              <a:rPr lang="pl-PL" i="1" dirty="0" smtClean="0"/>
              <a:t>u</a:t>
            </a:r>
            <a:endParaRPr lang="pl-PL" dirty="0" smtClean="0"/>
          </a:p>
          <a:p>
            <a:pPr>
              <a:buFont typeface="Arial" panose="020B0604020202020204" pitchFamily="34" charset="0"/>
              <a:buChar char="•"/>
            </a:pPr>
            <a:r>
              <a:rPr lang="pl-PL" dirty="0" smtClean="0"/>
              <a:t>wysokość </a:t>
            </a:r>
            <a:r>
              <a:rPr lang="pl-PL" i="1" dirty="0" smtClean="0"/>
              <a:t>u</a:t>
            </a:r>
            <a:r>
              <a:rPr lang="pl-PL" dirty="0" smtClean="0"/>
              <a:t> - maksymalna liczba wierzchołków na drodze od </a:t>
            </a:r>
            <a:r>
              <a:rPr lang="pl-PL" i="1" dirty="0" smtClean="0"/>
              <a:t>u</a:t>
            </a:r>
            <a:r>
              <a:rPr lang="pl-PL" dirty="0" smtClean="0"/>
              <a:t> do pewnego liścia</a:t>
            </a:r>
          </a:p>
          <a:p>
            <a:pPr>
              <a:buFont typeface="Arial" panose="020B0604020202020204" pitchFamily="34" charset="0"/>
              <a:buChar char="•"/>
            </a:pPr>
            <a:r>
              <a:rPr lang="pl-PL" dirty="0" smtClean="0"/>
              <a:t>wysokość drzewa = głębokość = wysokość korzenia +1</a:t>
            </a:r>
          </a:p>
          <a:p>
            <a:pPr>
              <a:buFont typeface="Arial" panose="020B0604020202020204" pitchFamily="34" charset="0"/>
              <a:buChar char="•"/>
            </a:pPr>
            <a:r>
              <a:rPr lang="pl-PL" dirty="0" smtClean="0"/>
              <a:t>ścieżka z </a:t>
            </a:r>
            <a:r>
              <a:rPr lang="pl-PL" i="1" dirty="0" smtClean="0"/>
              <a:t>u</a:t>
            </a:r>
            <a:r>
              <a:rPr lang="pl-PL" dirty="0" smtClean="0"/>
              <a:t> do </a:t>
            </a:r>
            <a:r>
              <a:rPr lang="pl-PL" i="1" dirty="0" smtClean="0"/>
              <a:t>v</a:t>
            </a:r>
            <a:r>
              <a:rPr lang="pl-PL" dirty="0" smtClean="0"/>
              <a:t> - zbiór wierzchołków, przez które należy przejść z wierzchołka </a:t>
            </a:r>
            <a:r>
              <a:rPr lang="pl-PL" i="1" dirty="0" smtClean="0"/>
              <a:t>u</a:t>
            </a:r>
            <a:r>
              <a:rPr lang="pl-PL" dirty="0" smtClean="0"/>
              <a:t> do </a:t>
            </a:r>
            <a:r>
              <a:rPr lang="pl-PL" i="1" dirty="0" smtClean="0"/>
              <a:t>v</a:t>
            </a:r>
            <a:endParaRPr lang="pl-PL" dirty="0" smtClean="0"/>
          </a:p>
          <a:p>
            <a:pPr>
              <a:buFont typeface="Arial" panose="020B0604020202020204" pitchFamily="34" charset="0"/>
              <a:buChar char="•"/>
            </a:pPr>
            <a:r>
              <a:rPr lang="pl-PL" dirty="0" smtClean="0"/>
              <a:t>droga - ścieżka skierowana</a:t>
            </a:r>
          </a:p>
          <a:p>
            <a:pPr>
              <a:buFont typeface="Arial" panose="020B0604020202020204" pitchFamily="34" charset="0"/>
              <a:buChar char="•"/>
            </a:pPr>
            <a:r>
              <a:rPr lang="pl-PL" dirty="0" smtClean="0"/>
              <a:t>stopień wierzchołka - liczba jego bezpośrednich następników</a:t>
            </a:r>
          </a:p>
          <a:p>
            <a:pPr>
              <a:buFont typeface="Arial" panose="020B0604020202020204" pitchFamily="34" charset="0"/>
              <a:buChar char="•"/>
            </a:pPr>
            <a:r>
              <a:rPr lang="pl-PL" dirty="0" smtClean="0"/>
              <a:t>stopień drzewa - maksymalny stopień wierzchołka</a:t>
            </a:r>
            <a:endParaRPr lang="pl-PL" dirty="0"/>
          </a:p>
        </p:txBody>
      </p:sp>
      <p:pic>
        <p:nvPicPr>
          <p:cNvPr id="6" name="Obraz 5"/>
          <p:cNvPicPr>
            <a:picLocks noChangeAspect="1"/>
          </p:cNvPicPr>
          <p:nvPr/>
        </p:nvPicPr>
        <p:blipFill>
          <a:blip r:embed="rId2"/>
          <a:stretch>
            <a:fillRect/>
          </a:stretch>
        </p:blipFill>
        <p:spPr>
          <a:xfrm>
            <a:off x="7326566" y="4194431"/>
            <a:ext cx="4162425" cy="2343150"/>
          </a:xfrm>
          <a:prstGeom prst="rect">
            <a:avLst/>
          </a:prstGeom>
        </p:spPr>
      </p:pic>
      <p:sp>
        <p:nvSpPr>
          <p:cNvPr id="2" name="Tytuł 1"/>
          <p:cNvSpPr>
            <a:spLocks noGrp="1"/>
          </p:cNvSpPr>
          <p:nvPr>
            <p:ph type="title"/>
          </p:nvPr>
        </p:nvSpPr>
        <p:spPr/>
        <p:txBody>
          <a:bodyPr/>
          <a:lstStyle/>
          <a:p>
            <a:r>
              <a:rPr lang="pl-PL" dirty="0" smtClean="0"/>
              <a:t>Dodatkowe informacje - drzewo</a:t>
            </a:r>
            <a:endParaRPr lang="pl-PL" dirty="0"/>
          </a:p>
        </p:txBody>
      </p:sp>
    </p:spTree>
    <p:extLst>
      <p:ext uri="{BB962C8B-B14F-4D97-AF65-F5344CB8AC3E}">
        <p14:creationId xmlns:p14="http://schemas.microsoft.com/office/powerpoint/2010/main" val="394765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1931436" y="2488358"/>
            <a:ext cx="9131754" cy="1153066"/>
          </a:xfrm>
          <a:prstGeom prst="rect">
            <a:avLst/>
          </a:prstGeom>
        </p:spPr>
      </p:pic>
    </p:spTree>
    <p:extLst>
      <p:ext uri="{BB962C8B-B14F-4D97-AF65-F5344CB8AC3E}">
        <p14:creationId xmlns:p14="http://schemas.microsoft.com/office/powerpoint/2010/main" val="358162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877078" y="1166448"/>
            <a:ext cx="10519918" cy="3685470"/>
          </a:xfrm>
          <a:prstGeom prst="rect">
            <a:avLst/>
          </a:prstGeom>
        </p:spPr>
      </p:pic>
    </p:spTree>
    <p:extLst>
      <p:ext uri="{BB962C8B-B14F-4D97-AF65-F5344CB8AC3E}">
        <p14:creationId xmlns:p14="http://schemas.microsoft.com/office/powerpoint/2010/main" val="244290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75861" y="933127"/>
            <a:ext cx="11157274" cy="5151988"/>
          </a:xfrm>
          <a:prstGeom prst="rect">
            <a:avLst/>
          </a:prstGeom>
        </p:spPr>
      </p:pic>
    </p:spTree>
    <p:extLst>
      <p:ext uri="{BB962C8B-B14F-4D97-AF65-F5344CB8AC3E}">
        <p14:creationId xmlns:p14="http://schemas.microsoft.com/office/powerpoint/2010/main" val="236643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eap-sort.mp4 [Low, 480x36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963910" y="1426464"/>
            <a:ext cx="6976636" cy="4351020"/>
          </a:xfrm>
          <a:prstGeom prst="rect">
            <a:avLst/>
          </a:prstGeom>
        </p:spPr>
      </p:pic>
    </p:spTree>
    <p:extLst>
      <p:ext uri="{BB962C8B-B14F-4D97-AF65-F5344CB8AC3E}">
        <p14:creationId xmlns:p14="http://schemas.microsoft.com/office/powerpoint/2010/main" val="30220029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Schemat Działania</a:t>
            </a:r>
            <a:endParaRPr lang="pl-PL" dirty="0"/>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361" y="1896786"/>
            <a:ext cx="3907213" cy="4547240"/>
          </a:xfrm>
          <a:prstGeom prst="rect">
            <a:avLst/>
          </a:prstGeom>
        </p:spPr>
      </p:pic>
      <p:sp>
        <p:nvSpPr>
          <p:cNvPr id="4" name="Prostokąt 3"/>
          <p:cNvSpPr/>
          <p:nvPr/>
        </p:nvSpPr>
        <p:spPr>
          <a:xfrm>
            <a:off x="1655805" y="6488668"/>
            <a:ext cx="9613557" cy="369332"/>
          </a:xfrm>
          <a:prstGeom prst="rect">
            <a:avLst/>
          </a:prstGeom>
        </p:spPr>
        <p:txBody>
          <a:bodyPr wrap="square">
            <a:spAutoFit/>
          </a:bodyPr>
          <a:lstStyle/>
          <a:p>
            <a:r>
              <a:rPr lang="pl-PL" dirty="0"/>
              <a:t>https://www.oreilly.com/library/view/algorithms-in-a/9780596516246/ch04s06.html</a:t>
            </a:r>
          </a:p>
        </p:txBody>
      </p:sp>
    </p:spTree>
    <p:extLst>
      <p:ext uri="{BB962C8B-B14F-4D97-AF65-F5344CB8AC3E}">
        <p14:creationId xmlns:p14="http://schemas.microsoft.com/office/powerpoint/2010/main" val="55897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34008" y="980802"/>
            <a:ext cx="9483012" cy="2585323"/>
          </a:xfrm>
          <a:prstGeom prst="rect">
            <a:avLst/>
          </a:prstGeom>
        </p:spPr>
        <p:txBody>
          <a:bodyPr wrap="square">
            <a:spAutoFit/>
          </a:bodyPr>
          <a:lstStyle/>
          <a:p>
            <a:r>
              <a:rPr lang="pl-PL" dirty="0" smtClean="0"/>
              <a:t>Podstawą algorytmu jest użycie </a:t>
            </a:r>
            <a:r>
              <a:rPr lang="pl-PL" dirty="0" smtClean="0">
                <a:hlinkClick r:id="rId2" tooltip="Kolejka priorytetowa"/>
              </a:rPr>
              <a:t>kolejki priorytetowej</a:t>
            </a:r>
            <a:r>
              <a:rPr lang="pl-PL" dirty="0" smtClean="0"/>
              <a:t> zaimplementowanej w postaci </a:t>
            </a:r>
            <a:r>
              <a:rPr lang="pl-PL" i="1" dirty="0" smtClean="0"/>
              <a:t>binarnego </a:t>
            </a:r>
            <a:r>
              <a:rPr lang="pl-PL" i="1" dirty="0" smtClean="0">
                <a:hlinkClick r:id="rId3" tooltip="Kopiec (informatyka)"/>
              </a:rPr>
              <a:t>kopca</a:t>
            </a:r>
            <a:r>
              <a:rPr lang="pl-PL" i="1" dirty="0" smtClean="0"/>
              <a:t> zupełnego</a:t>
            </a:r>
            <a:r>
              <a:rPr lang="pl-PL" dirty="0" smtClean="0"/>
              <a:t>. </a:t>
            </a:r>
          </a:p>
          <a:p>
            <a:endParaRPr lang="pl-PL" dirty="0"/>
          </a:p>
          <a:p>
            <a:r>
              <a:rPr lang="pl-PL" dirty="0" smtClean="0"/>
              <a:t>Zasadniczą zaletą kopców jest stały czas dostępu do elementu maksymalnego (lub minimalnego) oraz logarytmiczny czas wstawiania i usuwania elementów; ponadto łatwo można go implementować w postaci </a:t>
            </a:r>
            <a:r>
              <a:rPr lang="pl-PL" dirty="0" smtClean="0">
                <a:hlinkClick r:id="rId4" tooltip="Tablica (informatyka)"/>
              </a:rPr>
              <a:t>tablicy</a:t>
            </a:r>
            <a:r>
              <a:rPr lang="pl-PL" dirty="0" smtClean="0"/>
              <a:t>.</a:t>
            </a:r>
          </a:p>
          <a:p>
            <a:endParaRPr lang="pl-PL" dirty="0" smtClean="0"/>
          </a:p>
          <a:p>
            <a:r>
              <a:rPr lang="pl-PL" dirty="0" smtClean="0"/>
              <a:t>Algorytm sortowania przez kopcowanie składa się z dwóch faz. W pierwszej sortowane elementy reorganizowane są w celu utworzenia kopca. W drugiej zaś dokonywane jest właściwe sortowanie.</a:t>
            </a:r>
            <a:endParaRPr lang="pl-PL" dirty="0"/>
          </a:p>
        </p:txBody>
      </p:sp>
      <p:sp>
        <p:nvSpPr>
          <p:cNvPr id="3" name="pole tekstowe 2"/>
          <p:cNvSpPr txBox="1"/>
          <p:nvPr/>
        </p:nvSpPr>
        <p:spPr>
          <a:xfrm>
            <a:off x="5589036" y="6102221"/>
            <a:ext cx="4582729" cy="307777"/>
          </a:xfrm>
          <a:prstGeom prst="rect">
            <a:avLst/>
          </a:prstGeom>
          <a:noFill/>
        </p:spPr>
        <p:txBody>
          <a:bodyPr wrap="none" rtlCol="0">
            <a:spAutoFit/>
          </a:bodyPr>
          <a:lstStyle/>
          <a:p>
            <a:r>
              <a:rPr lang="pl-PL" sz="1400" i="1" dirty="0" smtClean="0"/>
              <a:t>https://pl.wikipedia.org/wiki/Sortowanie_przez_kopcowanie</a:t>
            </a:r>
            <a:endParaRPr lang="pl-PL" sz="1400" i="1" dirty="0"/>
          </a:p>
        </p:txBody>
      </p:sp>
    </p:spTree>
    <p:extLst>
      <p:ext uri="{BB962C8B-B14F-4D97-AF65-F5344CB8AC3E}">
        <p14:creationId xmlns:p14="http://schemas.microsoft.com/office/powerpoint/2010/main" val="418845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716692" y="218612"/>
            <a:ext cx="11291805" cy="2308324"/>
          </a:xfrm>
          <a:prstGeom prst="rect">
            <a:avLst/>
          </a:prstGeom>
        </p:spPr>
        <p:txBody>
          <a:bodyPr wrap="square">
            <a:spAutoFit/>
          </a:bodyPr>
          <a:lstStyle/>
          <a:p>
            <a:r>
              <a:rPr lang="pl-PL" dirty="0" smtClean="0"/>
              <a:t>Jest to metoda bardziej skomplikowana niż </a:t>
            </a:r>
            <a:r>
              <a:rPr lang="pl-PL" dirty="0" smtClean="0">
                <a:hlinkClick r:id="rId2"/>
              </a:rPr>
              <a:t>sortowanie bąbelkowe</a:t>
            </a:r>
            <a:r>
              <a:rPr lang="pl-PL" dirty="0" smtClean="0"/>
              <a:t> czy </a:t>
            </a:r>
            <a:r>
              <a:rPr lang="pl-PL" dirty="0" smtClean="0">
                <a:hlinkClick r:id="rId3"/>
              </a:rPr>
              <a:t>przez wstawianie</a:t>
            </a:r>
            <a:r>
              <a:rPr lang="pl-PL" dirty="0" smtClean="0"/>
              <a:t>, ale za to działa w krótszym czasie. Zrozumienie algorytmu </a:t>
            </a:r>
            <a:r>
              <a:rPr lang="pl-PL" dirty="0" err="1" smtClean="0"/>
              <a:t>HeapSort</a:t>
            </a:r>
            <a:r>
              <a:rPr lang="pl-PL" dirty="0" smtClean="0"/>
              <a:t> wymaga zaznajomienia się z pojęciem </a:t>
            </a:r>
            <a:r>
              <a:rPr lang="pl-PL" dirty="0" smtClean="0">
                <a:hlinkClick r:id="rId4"/>
              </a:rPr>
              <a:t>Kopca/Stogu</a:t>
            </a:r>
            <a:r>
              <a:rPr lang="pl-PL" dirty="0" smtClean="0"/>
              <a:t>. Budowa drzewa binarnego z elementów tablicy, którą mamy posortować wygląda następująco:</a:t>
            </a:r>
          </a:p>
          <a:p>
            <a:endParaRPr lang="pl-PL" dirty="0" smtClean="0"/>
          </a:p>
          <a:p>
            <a:pPr marL="285750" indent="-285750">
              <a:buFont typeface="Arial" panose="020B0604020202020204" pitchFamily="34" charset="0"/>
              <a:buChar char="•"/>
            </a:pPr>
            <a:r>
              <a:rPr lang="pl-PL" dirty="0" smtClean="0"/>
              <a:t> Zaczynamy od pierwszego elementu tablicy, który będzie korzeniem</a:t>
            </a:r>
          </a:p>
          <a:p>
            <a:pPr marL="285750" indent="-285750">
              <a:buFont typeface="Arial" panose="020B0604020202020204" pitchFamily="34" charset="0"/>
              <a:buChar char="•"/>
            </a:pPr>
            <a:r>
              <a:rPr lang="pl-PL" dirty="0" smtClean="0"/>
              <a:t>Każdy następny </a:t>
            </a:r>
            <a:r>
              <a:rPr lang="pl-PL" i="1" dirty="0" smtClean="0"/>
              <a:t>i-ty</a:t>
            </a:r>
            <a:r>
              <a:rPr lang="pl-PL" dirty="0" smtClean="0"/>
              <a:t> element tablicy będzie miał co najwyżej dwa następniki o wyrazach odpowiednio: 2*i oraz 2*i+1 </a:t>
            </a:r>
          </a:p>
          <a:p>
            <a:pPr marL="285750" indent="-285750">
              <a:buFont typeface="Arial" panose="020B0604020202020204" pitchFamily="34" charset="0"/>
              <a:buChar char="•"/>
            </a:pPr>
            <a:r>
              <a:rPr lang="pl-PL" dirty="0" smtClean="0"/>
              <a:t>Łatwo stwierdzić, że dla każdego i-tego elementu (oprócz korzenia) numer elementu w tablicy, będącego jego poprzednikiem określa się wzorem: i div 2</a:t>
            </a:r>
            <a:endParaRPr lang="pl-PL" dirty="0"/>
          </a:p>
        </p:txBody>
      </p:sp>
      <p:sp>
        <p:nvSpPr>
          <p:cNvPr id="4" name="Prostokąt 3"/>
          <p:cNvSpPr/>
          <p:nvPr/>
        </p:nvSpPr>
        <p:spPr>
          <a:xfrm>
            <a:off x="584719" y="2958635"/>
            <a:ext cx="11526416" cy="3539430"/>
          </a:xfrm>
          <a:prstGeom prst="rect">
            <a:avLst/>
          </a:prstGeom>
        </p:spPr>
        <p:txBody>
          <a:bodyPr wrap="square">
            <a:spAutoFit/>
          </a:bodyPr>
          <a:lstStyle/>
          <a:p>
            <a:pPr algn="just"/>
            <a:r>
              <a:rPr lang="pl-PL" sz="1600" dirty="0" smtClean="0"/>
              <a:t>Po zbudowaniu drzewa należy wykonać odpowiednie instrukcje, które zapewnią mu warunek kopca. Należy więc sprawdzać (poczynając od poprzednika ostatniego liścia schodząc w górę do korzenia) czy poprzednik jest mniejszy od następnika i jeżeli tak jest to zamienić je miejscami. Po wykonaniu tych czynności drzewo binarne zamieniło się w stóg. Z jego własności wynika, że w korzeniu znajduje się największy element. Korzystając z tego faktu możemy go pobrać na koniec tablicy wynikowej a na jego miejsce wstawić ostatni liść. Po pobraniu korzenia tablica źródłowa zmniejszyła się o 1 element a porządek kopca został zaburzony (nie wiadomo, czy ostatni liść będący teraz korzeniem jest rzeczywiście największym elementem). By przywrócić warunek stogu należy ponownie uporządkować jego elementy, tym razem jednak zaczynając od korzenia (ponieważ to on jest nowym elementem). Po przywróceniu porządku w kopcu możemy znów pobrać korzeń i wstawić go do tablicy wynikowej (tym razem na drugie miejsce od końca), wstawić na jego miejsce liść i zmniejszyć rozmiar tablicy źródłowej o 1. Tu pętla się zamyka. Wykonujemy te czynności aż do ostatniego korzenia. Po całkowitym wyczyszczeniu kopca w tablicy wynikowej będziemy mieli posortowane elementy z tablicy wejściowej. Aby zlikwidować drugą tablicę (co zwiększa złożoność pamięciową algorytmy) wystarczy w kolejnych krokach odkładać korzenie w tej samej tablicy, od końca zmniejszając jednocześnie zmienną, która odpowiada za liczbę elementów kopca. Po zmniejszeniu tej liczby algorytm nie będzie "widział" tylnej, posortowanej już części tablicy.</a:t>
            </a:r>
          </a:p>
          <a:p>
            <a:pPr algn="just"/>
            <a:r>
              <a:rPr lang="pl-PL" sz="1600" b="1" dirty="0" smtClean="0"/>
              <a:t>Złożoność tego algorytmu to O(</a:t>
            </a:r>
            <a:r>
              <a:rPr lang="pl-PL" sz="1600" b="1" dirty="0" err="1" smtClean="0"/>
              <a:t>nlogn</a:t>
            </a:r>
            <a:r>
              <a:rPr lang="pl-PL" sz="1600" b="1" dirty="0" smtClean="0"/>
              <a:t>). </a:t>
            </a:r>
            <a:endParaRPr lang="pl-PL" sz="1600" b="1" dirty="0"/>
          </a:p>
        </p:txBody>
      </p:sp>
      <p:sp>
        <p:nvSpPr>
          <p:cNvPr id="5" name="pole tekstowe 4"/>
          <p:cNvSpPr txBox="1"/>
          <p:nvPr/>
        </p:nvSpPr>
        <p:spPr>
          <a:xfrm>
            <a:off x="5637650" y="6498065"/>
            <a:ext cx="6370847" cy="307777"/>
          </a:xfrm>
          <a:prstGeom prst="rect">
            <a:avLst/>
          </a:prstGeom>
          <a:noFill/>
        </p:spPr>
        <p:txBody>
          <a:bodyPr wrap="none" rtlCol="0">
            <a:spAutoFit/>
          </a:bodyPr>
          <a:lstStyle/>
          <a:p>
            <a:r>
              <a:rPr lang="pl-PL" sz="1400" i="1" dirty="0" smtClean="0"/>
              <a:t>http://www.algorytm.org/algorytmy-sortowania/sortowanie-stogowe-heapsort.html</a:t>
            </a:r>
            <a:endParaRPr lang="pl-PL" sz="1400" i="1" dirty="0"/>
          </a:p>
        </p:txBody>
      </p:sp>
    </p:spTree>
    <p:extLst>
      <p:ext uri="{BB962C8B-B14F-4D97-AF65-F5344CB8AC3E}">
        <p14:creationId xmlns:p14="http://schemas.microsoft.com/office/powerpoint/2010/main" val="376733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1212980" y="1875453"/>
            <a:ext cx="184731" cy="369332"/>
          </a:xfrm>
          <a:prstGeom prst="rect">
            <a:avLst/>
          </a:prstGeom>
          <a:noFill/>
        </p:spPr>
        <p:txBody>
          <a:bodyPr wrap="none" rtlCol="0">
            <a:spAutoFit/>
          </a:bodyPr>
          <a:lstStyle/>
          <a:p>
            <a:endParaRPr lang="pl-PL" dirty="0"/>
          </a:p>
        </p:txBody>
      </p:sp>
      <p:sp>
        <p:nvSpPr>
          <p:cNvPr id="5" name="Prostokąt 4"/>
          <p:cNvSpPr/>
          <p:nvPr/>
        </p:nvSpPr>
        <p:spPr>
          <a:xfrm>
            <a:off x="2376196" y="1875453"/>
            <a:ext cx="6891371" cy="3416320"/>
          </a:xfrm>
          <a:prstGeom prst="rect">
            <a:avLst/>
          </a:prstGeom>
        </p:spPr>
        <p:txBody>
          <a:bodyPr wrap="square">
            <a:spAutoFit/>
          </a:bodyPr>
          <a:lstStyle/>
          <a:p>
            <a:pPr>
              <a:buFont typeface="Arial" panose="020B0604020202020204" pitchFamily="34" charset="0"/>
              <a:buChar char="•"/>
            </a:pPr>
            <a:r>
              <a:rPr lang="pl-PL" dirty="0" smtClean="0"/>
              <a:t>Kopiec inaczej zwany stogiem jest szczególnym przypadkiem </a:t>
            </a:r>
            <a:r>
              <a:rPr lang="pl-PL" b="1" dirty="0" smtClean="0">
                <a:hlinkClick r:id="rId2"/>
              </a:rPr>
              <a:t>drzewa binarnego</a:t>
            </a:r>
            <a:r>
              <a:rPr lang="pl-PL" dirty="0" smtClean="0"/>
              <a:t>, które spełnia tzw. warunek</a:t>
            </a:r>
            <a:r>
              <a:rPr lang="pl-PL" i="1" dirty="0" smtClean="0"/>
              <a:t> kopca</a:t>
            </a:r>
            <a:r>
              <a:rPr lang="pl-PL" dirty="0" smtClean="0"/>
              <a:t> tzn. każdy następnik jest nie większy od swego poprzednika. Z warunku tego wynikają szczególne własności kopca:</a:t>
            </a:r>
          </a:p>
          <a:p>
            <a:pPr>
              <a:buFont typeface="Arial" panose="020B0604020202020204" pitchFamily="34" charset="0"/>
              <a:buChar char="•"/>
            </a:pPr>
            <a:endParaRPr lang="pl-PL" dirty="0"/>
          </a:p>
          <a:p>
            <a:pPr>
              <a:buFont typeface="Arial" panose="020B0604020202020204" pitchFamily="34" charset="0"/>
              <a:buChar char="•"/>
            </a:pPr>
            <a:endParaRPr lang="pl-PL" dirty="0" smtClean="0"/>
          </a:p>
          <a:p>
            <a:pPr>
              <a:buFont typeface="Arial" panose="020B0604020202020204" pitchFamily="34" charset="0"/>
              <a:buChar char="•"/>
            </a:pPr>
            <a:r>
              <a:rPr lang="pl-PL" dirty="0" smtClean="0"/>
              <a:t>w </a:t>
            </a:r>
            <a:r>
              <a:rPr lang="pl-PL" b="1" dirty="0" smtClean="0">
                <a:hlinkClick r:id="rId2"/>
              </a:rPr>
              <a:t>korzeniu</a:t>
            </a:r>
            <a:r>
              <a:rPr lang="pl-PL" dirty="0" smtClean="0"/>
              <a:t> kopca znajduje się największy lub jeden z grupy największych o identycznej wartości,</a:t>
            </a:r>
          </a:p>
          <a:p>
            <a:pPr>
              <a:buFont typeface="Arial" panose="020B0604020202020204" pitchFamily="34" charset="0"/>
              <a:buChar char="•"/>
            </a:pPr>
            <a:endParaRPr lang="pl-PL" dirty="0"/>
          </a:p>
          <a:p>
            <a:pPr>
              <a:buFont typeface="Arial" panose="020B0604020202020204" pitchFamily="34" charset="0"/>
              <a:buChar char="•"/>
            </a:pPr>
            <a:endParaRPr lang="pl-PL" dirty="0" smtClean="0"/>
          </a:p>
          <a:p>
            <a:pPr>
              <a:buFont typeface="Arial" panose="020B0604020202020204" pitchFamily="34" charset="0"/>
              <a:buChar char="•"/>
            </a:pPr>
            <a:r>
              <a:rPr lang="pl-PL" dirty="0" smtClean="0"/>
              <a:t>na ścieżkach (połączeniach między węzłami), od korzenia do liścia, elementy są posortowane nierosnąco</a:t>
            </a:r>
            <a:endParaRPr lang="pl-PL" dirty="0"/>
          </a:p>
        </p:txBody>
      </p:sp>
      <p:sp>
        <p:nvSpPr>
          <p:cNvPr id="4" name="Tytuł 3"/>
          <p:cNvSpPr>
            <a:spLocks noGrp="1"/>
          </p:cNvSpPr>
          <p:nvPr>
            <p:ph type="title"/>
          </p:nvPr>
        </p:nvSpPr>
        <p:spPr/>
        <p:txBody>
          <a:bodyPr/>
          <a:lstStyle/>
          <a:p>
            <a:r>
              <a:rPr lang="pl-PL" dirty="0"/>
              <a:t>Sortowanie kopcowe (</a:t>
            </a:r>
            <a:r>
              <a:rPr lang="pl-PL" dirty="0" err="1"/>
              <a:t>HeapSort</a:t>
            </a:r>
            <a:r>
              <a:rPr lang="pl-PL" dirty="0"/>
              <a:t>)</a:t>
            </a:r>
            <a:br>
              <a:rPr lang="pl-PL" dirty="0"/>
            </a:br>
            <a:endParaRPr lang="pl-PL" dirty="0"/>
          </a:p>
        </p:txBody>
      </p:sp>
    </p:spTree>
    <p:extLst>
      <p:ext uri="{BB962C8B-B14F-4D97-AF65-F5344CB8AC3E}">
        <p14:creationId xmlns:p14="http://schemas.microsoft.com/office/powerpoint/2010/main" val="3286303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ny">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ny">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ny">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77C312C604730468522FA7A1541677C" ma:contentTypeVersion="0" ma:contentTypeDescription="Utwórz nowy dokument." ma:contentTypeScope="" ma:versionID="c12527beb94a333574f51a5ace9df6b6">
  <xsd:schema xmlns:xsd="http://www.w3.org/2001/XMLSchema" xmlns:xs="http://www.w3.org/2001/XMLSchema" xmlns:p="http://schemas.microsoft.com/office/2006/metadata/properties" targetNamespace="http://schemas.microsoft.com/office/2006/metadata/properties" ma:root="true" ma:fieldsID="2b4cd768218ebcb4ca198ce0275a6ad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03ECC7-C1F1-4A89-A684-D8EB54C7E939}"/>
</file>

<file path=customXml/itemProps2.xml><?xml version="1.0" encoding="utf-8"?>
<ds:datastoreItem xmlns:ds="http://schemas.openxmlformats.org/officeDocument/2006/customXml" ds:itemID="{F63FFEA4-096E-4F36-882E-2BB3702C01CD}"/>
</file>

<file path=customXml/itemProps3.xml><?xml version="1.0" encoding="utf-8"?>
<ds:datastoreItem xmlns:ds="http://schemas.openxmlformats.org/officeDocument/2006/customXml" ds:itemID="{1715393F-DA26-4B10-AEA6-862B043E6624}"/>
</file>

<file path=docProps/app.xml><?xml version="1.0" encoding="utf-8"?>
<Properties xmlns="http://schemas.openxmlformats.org/officeDocument/2006/extended-properties" xmlns:vt="http://schemas.openxmlformats.org/officeDocument/2006/docPropsVTypes">
  <Template>Integral</Template>
  <TotalTime>0</TotalTime>
  <Words>1278</Words>
  <Application>Microsoft Office PowerPoint</Application>
  <PresentationFormat>Panoramiczny</PresentationFormat>
  <Paragraphs>70</Paragraphs>
  <Slides>16</Slides>
  <Notes>0</Notes>
  <HiddenSlides>0</HiddenSlides>
  <MMClips>1</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16</vt:i4>
      </vt:variant>
    </vt:vector>
  </HeadingPairs>
  <TitlesOfParts>
    <vt:vector size="21" baseType="lpstr">
      <vt:lpstr>Arial</vt:lpstr>
      <vt:lpstr>Tw Cen MT</vt:lpstr>
      <vt:lpstr>Tw Cen MT Condensed</vt:lpstr>
      <vt:lpstr>Wingdings 3</vt:lpstr>
      <vt:lpstr>Integralny</vt:lpstr>
      <vt:lpstr>Algorytmy i struktury danych II Heapsort – sortowanie stogowe </vt:lpstr>
      <vt:lpstr>Prezentacja programu PowerPoint</vt:lpstr>
      <vt:lpstr>Prezentacja programu PowerPoint</vt:lpstr>
      <vt:lpstr>Prezentacja programu PowerPoint</vt:lpstr>
      <vt:lpstr>Prezentacja programu PowerPoint</vt:lpstr>
      <vt:lpstr>Schemat Działania</vt:lpstr>
      <vt:lpstr>Prezentacja programu PowerPoint</vt:lpstr>
      <vt:lpstr>Prezentacja programu PowerPoint</vt:lpstr>
      <vt:lpstr>Sortowanie kopcowe (HeapSort) </vt:lpstr>
      <vt:lpstr>Przykładowe kopce: </vt:lpstr>
      <vt:lpstr>Prezentacja programu PowerPoint</vt:lpstr>
      <vt:lpstr>Prezentacja programu PowerPoint</vt:lpstr>
      <vt:lpstr>Prezentacja programu PowerPoint</vt:lpstr>
      <vt:lpstr>Wyselekcjonowane materiały dodatkowe</vt:lpstr>
      <vt:lpstr>Przydatna animacja</vt:lpstr>
      <vt:lpstr>Dodatkowe informacje - drzewo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2020-04-19T11:26:56Z</dcterms:created>
  <dcterms:modified xsi:type="dcterms:W3CDTF">2020-04-19T11:27:18Z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0x010100D77C312C604730468522FA7A1541677C</vt:lpwstr>
  </property>
</Properties>
</file>