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0" r:id="rId6"/>
    <p:sldId id="259" r:id="rId7"/>
    <p:sldId id="264" r:id="rId8"/>
    <p:sldId id="263" r:id="rId9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1147">
          <p15:clr>
            <a:srgbClr val="A4A3A4"/>
          </p15:clr>
        </p15:guide>
        <p15:guide id="3" pos="7315">
          <p15:clr>
            <a:srgbClr val="A4A3A4"/>
          </p15:clr>
        </p15:guide>
        <p15:guide id="4" pos="3097">
          <p15:clr>
            <a:srgbClr val="A4A3A4"/>
          </p15:clr>
        </p15:guide>
        <p15:guide id="5" pos="5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394" autoAdjust="0"/>
  </p:normalViewPr>
  <p:slideViewPr>
    <p:cSldViewPr>
      <p:cViewPr varScale="1">
        <p:scale>
          <a:sx n="66" d="100"/>
          <a:sy n="66" d="100"/>
        </p:scale>
        <p:origin x="168" y="67"/>
      </p:cViewPr>
      <p:guideLst>
        <p:guide orient="horz" pos="2380"/>
        <p:guide pos="1147"/>
        <p:guide pos="7315"/>
        <p:guide pos="3097"/>
        <p:guide pos="5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47F1118B-F5D3-4AAC-3CC9-0B49DAB7291C}"/>
              </a:ext>
            </a:extLst>
          </p:cNvPr>
          <p:cNvSpPr>
            <a:spLocks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A8F5653-04B5-888E-D3AE-D35E08D8435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pl-PL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pl-PL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pl-PL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pl-PL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A0D6-30E4-48CC-71EF-8ED0D577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6561-8268-4455-8AF3-04879AE2EF4B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FB82-46BF-3A77-67E9-A8623480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C5C4-42E1-1817-3F03-1F1B464F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CD73D-093D-4BC0-B049-E6E22726C2B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536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9A51-8825-766F-B5AF-B1052718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6DA39-CEF2-44D1-B581-2D6AC038740A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70D0C-1754-ADFA-3942-0C88F17B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CDE5-1252-97F3-E300-0E5543B3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176CD-3899-45B6-AFAC-7296B8AE634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80500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7E47-0946-23D2-9CC3-B6BBE699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C7CB5-9D3F-46C5-9953-5BC584D0F42B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68A0-AAA8-23C9-192F-26D5030E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C71B4-A2BB-C78A-4B92-6F28BEB9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E1ECC-90EC-4155-B3B8-F5094377777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7873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E709-F2DA-543C-2107-63316A35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170B0-2E57-46B6-BD44-73B799AF67CB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FC8E-B92D-55C2-4246-1417A2FD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7539-720E-AA45-08B4-0A59114D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AC59-1EFA-4017-8725-6C33129D66D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6460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DD76-AC64-A959-77F0-E516BFA0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D1DAC-F2D3-471A-8F3D-F252665387FB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18FD-57AE-1C40-F844-2FEEB805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FCC0-6B9E-9B8C-18D0-36A77A5E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B3E09-8B06-46EB-BF43-BD8C216B950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710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8D1011-4372-F87C-CE45-6FE02544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72AFC-3A4D-4756-89BB-44F04956C985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7029E2-CAC2-1749-5413-8F718F3C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BABCF3-1423-6859-83F0-B688AE00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46201-E262-4205-9656-9BEFCF3CBF9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013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8D0DEA-4CF8-D304-1B6C-B043057D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F1AFB-F6EC-47E8-9B3A-C5C230350092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C9B0C4-EF83-0152-A981-BCFAB417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72F7AE6-E75C-43AA-5AB1-35F3659F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EBDE5-A0DD-40EA-8194-834FB4D07DBF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4620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D1950CB-6B43-03B8-8F85-B05A1D31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8BCD6-5ECD-4F18-A2BF-1A7420001C15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41CBEE-52AF-20CC-BD94-5D842F3D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7AB530-14A3-9131-8A42-1AD21BC8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A8F74-13DE-4C97-B7F3-43C1D7E9FE5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2586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2A165B-CBCA-93C1-2E08-E150BC94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63DA4-FA6C-45EE-B024-8F2549B974A7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66AA40-FA8B-F9B3-B0C9-F5AD5F28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334A03-6169-95AF-A14D-B6777A81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76916-E99E-4DEE-BBAE-2D4DF35121C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4694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84D85B-D8BC-D4AF-AFDA-5E315953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EA224-41A0-46D5-9B0F-C83E1C385C7B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936C60B-9E47-0604-E54F-5447E5C5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CF436-7C04-6822-7EF6-ED88D9CD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334B-563C-4415-B898-5A0AD73A7F2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8564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rtlCol="0">
            <a:normAutofit/>
          </a:bodyPr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5FF989-8F62-6F3C-065F-C62CFEC8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55228-2B70-42F6-A5E2-7B3CB59CEAD3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C65668-AEFF-CA43-0F31-BCE6F40B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2F9DE4-72B3-4C54-6191-B9B6F4F5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0C75-55AF-47C3-8539-3E791235D9D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8318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3B33655-B3E8-408F-435E-0E9C0E112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23925" y="401638"/>
            <a:ext cx="115855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C74AD4-77C5-3A79-B81F-738C9D785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2011363"/>
            <a:ext cx="11585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30AE-0A13-FC58-D50F-9A28B621C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DF84C9-F0AB-45A2-AF34-4A402D816B6D}" type="datetimeFigureOut">
              <a:rPr lang="en-US"/>
              <a:pPr>
                <a:defRPr/>
              </a:pPr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2C06-1882-76DA-376D-5DBDA1873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1D4B-70C5-C859-CE64-B418064F3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8427BD-D032-42EB-B8F1-4A2E8DDB73F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A40D7849-EC3B-FE25-FA55-425719F7EEB3}"/>
              </a:ext>
            </a:extLst>
          </p:cNvPr>
          <p:cNvSpPr>
            <a:spLocks/>
          </p:cNvSpPr>
          <p:nvPr/>
        </p:nvSpPr>
        <p:spPr bwMode="auto">
          <a:xfrm>
            <a:off x="1820863" y="2482850"/>
            <a:ext cx="97917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pl-PL" altLang="en-US" sz="3200" b="1"/>
              <a:t>Wykorzystanie interfejsu Vulkan do implementacji mnożenia macierzy rzadkiej z wektorem na procesorach graficznych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6211426B-B910-AFFE-3F99-43DE03887C28}"/>
              </a:ext>
            </a:extLst>
          </p:cNvPr>
          <p:cNvSpPr>
            <a:spLocks/>
          </p:cNvSpPr>
          <p:nvPr/>
        </p:nvSpPr>
        <p:spPr bwMode="auto">
          <a:xfrm>
            <a:off x="6338888" y="5791200"/>
            <a:ext cx="1117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n-GB" altLang="pl-PL" sz="1600">
                <a:solidFill>
                  <a:srgbClr val="808080"/>
                </a:solidFill>
              </a:rPr>
              <a:t>21.03.2023</a:t>
            </a:r>
            <a:endParaRPr lang="pl-PL" altLang="pl-PL" sz="1600">
              <a:solidFill>
                <a:srgbClr val="808080"/>
              </a:solidFill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CFECE988-CE9B-A48A-537C-0443A0EA4557}"/>
              </a:ext>
            </a:extLst>
          </p:cNvPr>
          <p:cNvSpPr>
            <a:spLocks/>
          </p:cNvSpPr>
          <p:nvPr/>
        </p:nvSpPr>
        <p:spPr bwMode="auto">
          <a:xfrm>
            <a:off x="3811588" y="5329238"/>
            <a:ext cx="6172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pl-PL" altLang="pl-PL" sz="1200">
                <a:solidFill>
                  <a:srgbClr val="00A200"/>
                </a:solidFill>
                <a:latin typeface="FagoNoBoldCE-Caps" charset="0"/>
                <a:sym typeface="FagoNoBoldCE-Caps" charset="0"/>
              </a:rPr>
              <a:t>Akademia Górniczo-Hutnicza</a:t>
            </a:r>
            <a:r>
              <a:rPr lang="pl-PL" altLang="pl-PL" sz="1200">
                <a:latin typeface="FagoNoBoldCE-Caps" charset="0"/>
                <a:sym typeface="FagoNoBoldCE-Caps" charset="0"/>
              </a:rPr>
              <a:t> </a:t>
            </a:r>
            <a:r>
              <a:rPr lang="pl-PL" altLang="pl-PL" sz="120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im. Stanisława Staszica w Krakowie</a:t>
            </a:r>
          </a:p>
          <a:p>
            <a:pPr algn="ctr" eaLnBrk="1"/>
            <a:r>
              <a:rPr lang="pl-PL" altLang="pl-PL" sz="120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AGH University of Science and Technology</a:t>
            </a:r>
          </a:p>
        </p:txBody>
      </p:sp>
      <p:sp>
        <p:nvSpPr>
          <p:cNvPr id="3077" name="Prostokąt 2">
            <a:hlinkClick r:id="rId3"/>
            <a:extLst>
              <a:ext uri="{FF2B5EF4-FFF2-40B4-BE49-F238E27FC236}">
                <a16:creationId xmlns:a16="http://schemas.microsoft.com/office/drawing/2014/main" id="{BB82778D-CAE9-B4EB-A146-CD81F3FBF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3078" name="TextBox 2">
            <a:extLst>
              <a:ext uri="{FF2B5EF4-FFF2-40B4-BE49-F238E27FC236}">
                <a16:creationId xmlns:a16="http://schemas.microsoft.com/office/drawing/2014/main" id="{B99A1631-5463-461F-B3A0-3E648FB6C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4275138"/>
            <a:ext cx="3960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GB" altLang="en-US" sz="1600"/>
              <a:t>Autor: Mateusz Radomski</a:t>
            </a:r>
          </a:p>
          <a:p>
            <a:r>
              <a:rPr lang="en-GB" altLang="en-US" sz="1600"/>
              <a:t>Promotor: dr hab. inż. Krzysztof Banaś</a:t>
            </a:r>
          </a:p>
          <a:p>
            <a:r>
              <a:rPr lang="en-GB" altLang="en-US" sz="1600"/>
              <a:t>Recenzent: dr inż. Marek Wilkus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  <a:extLst>
              <a:ext uri="{FF2B5EF4-FFF2-40B4-BE49-F238E27FC236}">
                <a16:creationId xmlns:a16="http://schemas.microsoft.com/office/drawing/2014/main" id="{F4C8689A-CA69-D1DF-499D-9DDE6CA4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4099" name="Title 1">
            <a:extLst>
              <a:ext uri="{FF2B5EF4-FFF2-40B4-BE49-F238E27FC236}">
                <a16:creationId xmlns:a16="http://schemas.microsoft.com/office/drawing/2014/main" id="{A78FDDB5-6EC2-2636-F498-FDD78F84A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898525"/>
            <a:ext cx="11585575" cy="963613"/>
          </a:xfrm>
        </p:spPr>
        <p:txBody>
          <a:bodyPr/>
          <a:lstStyle/>
          <a:p>
            <a:pPr eaLnBrk="1" hangingPunct="1"/>
            <a:r>
              <a:rPr lang="pl-PL" altLang="en-US"/>
              <a:t>Cel i potrzeba projektu</a:t>
            </a:r>
          </a:p>
        </p:txBody>
      </p:sp>
      <p:sp>
        <p:nvSpPr>
          <p:cNvPr id="4100" name="Content Placeholder 2">
            <a:extLst>
              <a:ext uri="{FF2B5EF4-FFF2-40B4-BE49-F238E27FC236}">
                <a16:creationId xmlns:a16="http://schemas.microsoft.com/office/drawing/2014/main" id="{E6E7B8E1-01B2-2654-5BED-A4CAFBF46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altLang="en-US"/>
              <a:t>Wykorzystanie mocy obliczeniowej procesorów graficznych (GPU) poprzez komunikację drogą interfejsu Vulkan.</a:t>
            </a:r>
          </a:p>
          <a:p>
            <a:pPr eaLnBrk="1" hangingPunct="1"/>
            <a:r>
              <a:rPr lang="pl-PL" altLang="en-US"/>
              <a:t>Wzrost popularności sztucznej inteligencji podniósł zapotrzebowanie na wykorzystanie GPU do arbitralnych obliczeń.</a:t>
            </a:r>
          </a:p>
          <a:p>
            <a:pPr eaLnBrk="1" hangingPunct="1"/>
            <a:r>
              <a:rPr lang="pl-PL" altLang="en-US"/>
              <a:t>Wysoka fragmentacja rozwiązań do wykonywania obliczeń na GPU.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rostokąt 2">
            <a:hlinkClick r:id="rId2"/>
            <a:extLst>
              <a:ext uri="{FF2B5EF4-FFF2-40B4-BE49-F238E27FC236}">
                <a16:creationId xmlns:a16="http://schemas.microsoft.com/office/drawing/2014/main" id="{2C2CF7BB-64BB-C6D9-16A5-9A804B70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C89480C6-D0A9-3001-FBE0-245CDE4B6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898525"/>
            <a:ext cx="11585575" cy="963613"/>
          </a:xfrm>
        </p:spPr>
        <p:txBody>
          <a:bodyPr/>
          <a:lstStyle/>
          <a:p>
            <a:pPr eaLnBrk="1" hangingPunct="1"/>
            <a:r>
              <a:rPr lang="en-GB" altLang="en-US"/>
              <a:t>Implementowany algorytm</a:t>
            </a:r>
            <a:endParaRPr lang="pl-PL" altLang="en-US"/>
          </a:p>
        </p:txBody>
      </p:sp>
      <p:sp>
        <p:nvSpPr>
          <p:cNvPr id="5124" name="Content Placeholder 2">
            <a:extLst>
              <a:ext uri="{FF2B5EF4-FFF2-40B4-BE49-F238E27FC236}">
                <a16:creationId xmlns:a16="http://schemas.microsoft.com/office/drawing/2014/main" id="{FCE68876-F3B0-19CD-F54A-168480039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Mnożenie macierzy rzadkiej z wektorem</a:t>
            </a:r>
          </a:p>
          <a:p>
            <a:pPr eaLnBrk="1" hangingPunct="1"/>
            <a:r>
              <a:rPr lang="en-GB" altLang="en-US"/>
              <a:t>Podstawowa operacja dla szerokiego pola problemów, m. in. rozwiązywanie układów równań.</a:t>
            </a:r>
          </a:p>
          <a:p>
            <a:pPr eaLnBrk="1" hangingPunct="1"/>
            <a:r>
              <a:rPr lang="en-GB" altLang="en-US"/>
              <a:t>Niska ilość operacji arytmetycznych, czas wykonania jest czasem załadowania danych z pamięci.</a:t>
            </a:r>
          </a:p>
          <a:p>
            <a:pPr eaLnBrk="1" hangingPunct="1"/>
            <a:endParaRPr lang="pl-PL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rostokąt 2">
            <a:hlinkClick r:id="rId2"/>
            <a:extLst>
              <a:ext uri="{FF2B5EF4-FFF2-40B4-BE49-F238E27FC236}">
                <a16:creationId xmlns:a16="http://schemas.microsoft.com/office/drawing/2014/main" id="{443523EF-D22A-AFF9-CED7-1CC6ED357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FFF49791-F671-856C-E541-532CC279E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898525"/>
            <a:ext cx="11585575" cy="963613"/>
          </a:xfrm>
        </p:spPr>
        <p:txBody>
          <a:bodyPr/>
          <a:lstStyle/>
          <a:p>
            <a:pPr eaLnBrk="1" hangingPunct="1"/>
            <a:r>
              <a:rPr lang="en-GB" altLang="en-US"/>
              <a:t>Wyniki wydajnościowe</a:t>
            </a:r>
            <a:endParaRPr lang="pl-PL" altLang="en-US"/>
          </a:p>
        </p:txBody>
      </p:sp>
      <p:pic>
        <p:nvPicPr>
          <p:cNvPr id="6148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A6523D75-A6B6-3A43-AC3C-FBBEE4EC9D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2488" y="2154238"/>
            <a:ext cx="9188450" cy="4572000"/>
          </a:xfr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rostokąt 2">
            <a:hlinkClick r:id="rId2"/>
            <a:extLst>
              <a:ext uri="{FF2B5EF4-FFF2-40B4-BE49-F238E27FC236}">
                <a16:creationId xmlns:a16="http://schemas.microsoft.com/office/drawing/2014/main" id="{83148778-54ED-DA89-AF4F-35FF7C4F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B6FF9D17-477B-DC48-8846-983937E58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898525"/>
            <a:ext cx="11585575" cy="963613"/>
          </a:xfrm>
        </p:spPr>
        <p:txBody>
          <a:bodyPr/>
          <a:lstStyle/>
          <a:p>
            <a:pPr eaLnBrk="1" hangingPunct="1"/>
            <a:r>
              <a:rPr lang="en-GB" altLang="en-US"/>
              <a:t>Wyniki efektywności formatów</a:t>
            </a:r>
            <a:endParaRPr lang="pl-PL" altLang="en-US"/>
          </a:p>
        </p:txBody>
      </p:sp>
      <p:pic>
        <p:nvPicPr>
          <p:cNvPr id="7172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FC39A3FB-59A5-C0E1-4FD4-7EF0AC4B31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8988" y="2154238"/>
            <a:ext cx="9315450" cy="4572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CC4629-30B1-A09D-8EAC-DAAA64A7B10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96834" y="1807220"/>
            <a:ext cx="1228285" cy="69403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pl-PL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rostokąt 2">
            <a:hlinkClick r:id="rId2"/>
            <a:extLst>
              <a:ext uri="{FF2B5EF4-FFF2-40B4-BE49-F238E27FC236}">
                <a16:creationId xmlns:a16="http://schemas.microsoft.com/office/drawing/2014/main" id="{6D4A7418-A928-B9C0-8190-5CA39104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84475E03-4545-F023-4866-3A1186F78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898525"/>
            <a:ext cx="11585575" cy="963613"/>
          </a:xfrm>
        </p:spPr>
        <p:txBody>
          <a:bodyPr/>
          <a:lstStyle/>
          <a:p>
            <a:pPr eaLnBrk="1" hangingPunct="1"/>
            <a:r>
              <a:rPr lang="en-GB" altLang="en-US"/>
              <a:t>Wyniki wykorzystania GPU</a:t>
            </a:r>
            <a:endParaRPr lang="pl-PL" altLang="en-US"/>
          </a:p>
        </p:txBody>
      </p:sp>
      <p:pic>
        <p:nvPicPr>
          <p:cNvPr id="8196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7A09D650-1D42-1A8E-BEB0-DC0DE55126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6925" y="2154238"/>
            <a:ext cx="9299575" cy="4572000"/>
          </a:xfr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rostokąt 2">
            <a:hlinkClick r:id="rId2"/>
            <a:extLst>
              <a:ext uri="{FF2B5EF4-FFF2-40B4-BE49-F238E27FC236}">
                <a16:creationId xmlns:a16="http://schemas.microsoft.com/office/drawing/2014/main" id="{308E1E52-55F8-69C9-3148-08DDC290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9219" name="Title 1">
            <a:extLst>
              <a:ext uri="{FF2B5EF4-FFF2-40B4-BE49-F238E27FC236}">
                <a16:creationId xmlns:a16="http://schemas.microsoft.com/office/drawing/2014/main" id="{2626A0A8-2306-B089-BCC3-B835DF51B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898525"/>
            <a:ext cx="11585575" cy="963613"/>
          </a:xfrm>
        </p:spPr>
        <p:txBody>
          <a:bodyPr/>
          <a:lstStyle/>
          <a:p>
            <a:pPr eaLnBrk="1" hangingPunct="1"/>
            <a:r>
              <a:rPr lang="en-GB" altLang="en-US"/>
              <a:t>Osiągnięcia projektu</a:t>
            </a:r>
            <a:endParaRPr lang="pl-PL" altLang="en-US"/>
          </a:p>
        </p:txBody>
      </p:sp>
      <p:sp>
        <p:nvSpPr>
          <p:cNvPr id="9220" name="Content Placeholder 1">
            <a:extLst>
              <a:ext uri="{FF2B5EF4-FFF2-40B4-BE49-F238E27FC236}">
                <a16:creationId xmlns:a16="http://schemas.microsoft.com/office/drawing/2014/main" id="{3B716FC8-F232-5E72-02CB-7EE1676B2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/>
              <a:t>Przedstawienie wyników wskazujących na możliwość zastąpienie obecnych rozwiązań interfejsem Vulkan celem ujednolicenia.</a:t>
            </a:r>
            <a:endParaRPr lang="en-GB" altLang="pl-PL"/>
          </a:p>
          <a:p>
            <a:r>
              <a:rPr lang="en-GB" altLang="pl-PL"/>
              <a:t>Zbadanie wydajności i efektywności wybranych formatów macierzy rzadkich</a:t>
            </a:r>
            <a:endParaRPr lang="pl-PL" altLang="pl-PL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Prostokąt 2">
            <a:hlinkClick r:id="rId2"/>
            <a:extLst>
              <a:ext uri="{FF2B5EF4-FFF2-40B4-BE49-F238E27FC236}">
                <a16:creationId xmlns:a16="http://schemas.microsoft.com/office/drawing/2014/main" id="{CA7755B8-7C6B-6EA6-90B2-2A98C105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47A50-9A97-BE44-4F4B-E52920160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74275" cy="2630487"/>
          </a:xfrm>
        </p:spPr>
        <p:txBody>
          <a:bodyPr/>
          <a:lstStyle/>
          <a:p>
            <a:pPr>
              <a:defRPr/>
            </a:pPr>
            <a:r>
              <a:rPr lang="en-GB" dirty="0" err="1"/>
              <a:t>Dziękuję</a:t>
            </a:r>
            <a:r>
              <a:rPr lang="en-GB" dirty="0"/>
              <a:t> za </a:t>
            </a:r>
            <a:r>
              <a:rPr lang="en-GB" dirty="0" err="1"/>
              <a:t>uwagę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14E7-41DA-C9F2-098E-ECA7FF351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68750"/>
            <a:ext cx="10074275" cy="1824038"/>
          </a:xfrm>
        </p:spPr>
        <p:txBody>
          <a:bodyPr/>
          <a:lstStyle/>
          <a:p>
            <a:pPr>
              <a:defRPr/>
            </a:pPr>
            <a:endParaRPr lang="pl-PL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159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Calibri</vt:lpstr>
      <vt:lpstr>Helvetica Neue</vt:lpstr>
      <vt:lpstr>FagoNoBoldCE-Caps</vt:lpstr>
      <vt:lpstr>Blank Presentation</vt:lpstr>
      <vt:lpstr>PowerPoint Presentation</vt:lpstr>
      <vt:lpstr>Cel i potrzeba projektu</vt:lpstr>
      <vt:lpstr>Implementowany algorytm</vt:lpstr>
      <vt:lpstr>Wyniki wydajnościowe</vt:lpstr>
      <vt:lpstr>Wyniki efektywności formatów</vt:lpstr>
      <vt:lpstr>Wyniki wykorzystania GPU</vt:lpstr>
      <vt:lpstr>Osiągnięcia projektu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Mateusz Radomski</cp:lastModifiedBy>
  <cp:revision>21</cp:revision>
  <dcterms:modified xsi:type="dcterms:W3CDTF">2023-03-21T09:50:13Z</dcterms:modified>
</cp:coreProperties>
</file>