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3" r:id="rId4"/>
    <p:sldId id="264" r:id="rId5"/>
    <p:sldId id="265" r:id="rId6"/>
    <p:sldId id="266" r:id="rId7"/>
    <p:sldId id="267" r:id="rId8"/>
    <p:sldId id="268" r:id="rId9"/>
    <p:sldId id="269" r:id="rId10"/>
    <p:sldId id="260" r:id="rId11"/>
    <p:sldId id="261" r:id="rId12"/>
    <p:sldId id="258" r:id="rId13"/>
    <p:sldId id="259" r:id="rId14"/>
    <p:sldId id="262"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46"/>
    <p:restoredTop sz="61910"/>
  </p:normalViewPr>
  <p:slideViewPr>
    <p:cSldViewPr snapToGrid="0" snapToObjects="1">
      <p:cViewPr varScale="1">
        <p:scale>
          <a:sx n="78" d="100"/>
          <a:sy n="78" d="100"/>
        </p:scale>
        <p:origin x="95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977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Hello everyone, today I am </a:t>
            </a:r>
            <a:r>
              <a:rPr lang="en-US" b="0" i="0" dirty="0" err="1">
                <a:solidFill>
                  <a:srgbClr val="ECECEC"/>
                </a:solidFill>
                <a:effectLst/>
                <a:highlight>
                  <a:srgbClr val="212121"/>
                </a:highlight>
                <a:latin typeface="Söhne"/>
              </a:rPr>
              <a:t>gonna</a:t>
            </a:r>
            <a:r>
              <a:rPr lang="en-US" b="0" i="0" dirty="0">
                <a:solidFill>
                  <a:srgbClr val="ECECEC"/>
                </a:solidFill>
                <a:effectLst/>
                <a:highlight>
                  <a:srgbClr val="212121"/>
                </a:highlight>
                <a:latin typeface="Söhne"/>
              </a:rPr>
              <a:t> talk about React Component Refactoring. </a:t>
            </a:r>
          </a:p>
          <a:p>
            <a:r>
              <a:rPr lang="en-US" b="0" i="0" dirty="0">
                <a:solidFill>
                  <a:srgbClr val="ECECEC"/>
                </a:solidFill>
                <a:effectLst/>
                <a:highlight>
                  <a:srgbClr val="212121"/>
                </a:highlight>
                <a:latin typeface="Söhne"/>
              </a:rPr>
              <a:t>Think of it as renovating a house – we're not tearing down the whole structure but enhancing </a:t>
            </a:r>
          </a:p>
          <a:p>
            <a:r>
              <a:rPr lang="en-US" b="0" i="0" dirty="0">
                <a:solidFill>
                  <a:srgbClr val="ECECEC"/>
                </a:solidFill>
                <a:effectLst/>
                <a:highlight>
                  <a:srgbClr val="212121"/>
                </a:highlight>
                <a:latin typeface="Söhne"/>
              </a:rPr>
              <a:t>it to make it more functional and aesthetically pleasing, </a:t>
            </a:r>
            <a:r>
              <a:rPr lang="en-US" b="0" i="0" dirty="0" err="1">
                <a:solidFill>
                  <a:srgbClr val="ECECEC"/>
                </a:solidFill>
                <a:effectLst/>
                <a:highlight>
                  <a:srgbClr val="212121"/>
                </a:highlight>
                <a:latin typeface="Söhne"/>
              </a:rPr>
              <a:t>improveing</a:t>
            </a:r>
            <a:r>
              <a:rPr lang="en-US" b="0" i="0" dirty="0">
                <a:solidFill>
                  <a:srgbClr val="ECECEC"/>
                </a:solidFill>
                <a:effectLst/>
                <a:highlight>
                  <a:srgbClr val="212121"/>
                </a:highlight>
                <a:latin typeface="Söhne"/>
              </a:rPr>
              <a:t> the quality, maintainability, </a:t>
            </a:r>
          </a:p>
          <a:p>
            <a:r>
              <a:rPr lang="en-US" b="0" i="0" dirty="0">
                <a:solidFill>
                  <a:srgbClr val="ECECEC"/>
                </a:solidFill>
                <a:effectLst/>
                <a:highlight>
                  <a:srgbClr val="212121"/>
                </a:highlight>
                <a:latin typeface="Söhne"/>
              </a:rPr>
              <a:t>and scalability of our React applications.</a:t>
            </a:r>
          </a:p>
          <a:p>
            <a:r>
              <a:rPr lang="en-US" dirty="0"/>
              <a:t>Let's get started!</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State management is a fundamental aspect of React development. </a:t>
            </a:r>
          </a:p>
          <a:p>
            <a:r>
              <a:rPr lang="en-US" b="0" i="0" dirty="0">
                <a:solidFill>
                  <a:srgbClr val="ECECEC"/>
                </a:solidFill>
                <a:effectLst/>
                <a:highlight>
                  <a:srgbClr val="212121"/>
                </a:highlight>
                <a:latin typeface="Söhne"/>
              </a:rPr>
              <a:t>Let's look at some options for managing state effectively. </a:t>
            </a:r>
            <a:r>
              <a:rPr lang="en-US" b="0" i="0" dirty="0" err="1">
                <a:solidFill>
                  <a:srgbClr val="ECECEC"/>
                </a:solidFill>
                <a:effectLst/>
                <a:highlight>
                  <a:srgbClr val="212121"/>
                </a:highlight>
                <a:latin typeface="Söhne"/>
              </a:rPr>
              <a:t>React's</a:t>
            </a:r>
            <a:r>
              <a:rPr lang="en-US" b="0" i="0" dirty="0">
                <a:solidFill>
                  <a:srgbClr val="ECECEC"/>
                </a:solidFill>
                <a:effectLst/>
                <a:highlight>
                  <a:srgbClr val="212121"/>
                </a:highlight>
                <a:latin typeface="Söhne"/>
              </a:rPr>
              <a:t> Context API provides </a:t>
            </a:r>
          </a:p>
          <a:p>
            <a:r>
              <a:rPr lang="en-US" b="0" i="0" dirty="0">
                <a:solidFill>
                  <a:srgbClr val="ECECEC"/>
                </a:solidFill>
                <a:effectLst/>
                <a:highlight>
                  <a:srgbClr val="212121"/>
                </a:highlight>
                <a:latin typeface="Söhne"/>
              </a:rPr>
              <a:t>a centralized and scalable solution for managing global application state.</a:t>
            </a:r>
          </a:p>
          <a:p>
            <a:r>
              <a:rPr lang="en-US" b="0" i="0" dirty="0">
                <a:solidFill>
                  <a:srgbClr val="ECECEC"/>
                </a:solidFill>
                <a:effectLst/>
                <a:highlight>
                  <a:srgbClr val="212121"/>
                </a:highlight>
                <a:latin typeface="Söhne"/>
              </a:rPr>
              <a:t>Redux offers a structured approach with a unidirectional data flow, while </a:t>
            </a:r>
            <a:r>
              <a:rPr lang="en-US" b="0" i="0" dirty="0" err="1">
                <a:solidFill>
                  <a:srgbClr val="ECECEC"/>
                </a:solidFill>
                <a:effectLst/>
                <a:highlight>
                  <a:srgbClr val="212121"/>
                </a:highlight>
                <a:latin typeface="Söhne"/>
              </a:rPr>
              <a:t>MobX</a:t>
            </a:r>
            <a:r>
              <a:rPr lang="en-US" b="0" i="0" dirty="0">
                <a:solidFill>
                  <a:srgbClr val="ECECEC"/>
                </a:solidFill>
                <a:effectLst/>
                <a:highlight>
                  <a:srgbClr val="212121"/>
                </a:highlight>
                <a:latin typeface="Söhne"/>
              </a:rPr>
              <a:t> provides a more reactive alternative with observable state.</a:t>
            </a:r>
            <a:endParaRPr lang="en-BR" dirty="0"/>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Testing is crucial for ensuring the reliability of our applications. Let's discuss testing strategies for our React components. Unit tests verify the individual components and functions, facilitating refactoring and regression detection. Integration tests validate the interaction between different components, ensuring that our application functions as expected as a whole.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Performance is key in web development. Let's explore some techniques for optimizing our React applications.</a:t>
            </a:r>
          </a:p>
          <a:p>
            <a:r>
              <a:rPr lang="en-US" b="0" i="0" dirty="0" err="1">
                <a:solidFill>
                  <a:srgbClr val="ECECEC"/>
                </a:solidFill>
                <a:effectLst/>
                <a:highlight>
                  <a:srgbClr val="212121"/>
                </a:highlight>
                <a:latin typeface="Söhne"/>
              </a:rPr>
              <a:t>Memoization</a:t>
            </a:r>
            <a:r>
              <a:rPr lang="en-US" b="0" i="0" dirty="0">
                <a:solidFill>
                  <a:srgbClr val="ECECEC"/>
                </a:solidFill>
                <a:effectLst/>
                <a:highlight>
                  <a:srgbClr val="212121"/>
                </a:highlight>
                <a:latin typeface="Söhne"/>
              </a:rPr>
              <a:t> techniques like </a:t>
            </a:r>
            <a:r>
              <a:rPr lang="en-US" b="0" i="0" dirty="0" err="1">
                <a:solidFill>
                  <a:srgbClr val="ECECEC"/>
                </a:solidFill>
                <a:effectLst/>
                <a:highlight>
                  <a:srgbClr val="212121"/>
                </a:highlight>
                <a:latin typeface="Söhne"/>
              </a:rPr>
              <a:t>React.memo</a:t>
            </a:r>
            <a:r>
              <a:rPr lang="en-US" b="0" i="0" dirty="0">
                <a:solidFill>
                  <a:srgbClr val="ECECEC"/>
                </a:solidFill>
                <a:effectLst/>
                <a:highlight>
                  <a:srgbClr val="212121"/>
                </a:highlight>
                <a:latin typeface="Söhne"/>
              </a:rPr>
              <a:t> and </a:t>
            </a:r>
            <a:r>
              <a:rPr lang="en-US" b="0" i="0" dirty="0" err="1">
                <a:solidFill>
                  <a:srgbClr val="ECECEC"/>
                </a:solidFill>
                <a:effectLst/>
                <a:highlight>
                  <a:srgbClr val="212121"/>
                </a:highlight>
                <a:latin typeface="Söhne"/>
              </a:rPr>
              <a:t>useMemo</a:t>
            </a:r>
            <a:r>
              <a:rPr lang="en-US" b="0" i="0" dirty="0">
                <a:solidFill>
                  <a:srgbClr val="ECECEC"/>
                </a:solidFill>
                <a:effectLst/>
                <a:highlight>
                  <a:srgbClr val="212121"/>
                </a:highlight>
                <a:latin typeface="Söhne"/>
              </a:rPr>
              <a:t> help us avoid unnecessary re-renders, </a:t>
            </a:r>
          </a:p>
          <a:p>
            <a:r>
              <a:rPr lang="en-US" b="0" i="0" dirty="0">
                <a:solidFill>
                  <a:srgbClr val="ECECEC"/>
                </a:solidFill>
                <a:effectLst/>
                <a:highlight>
                  <a:srgbClr val="212121"/>
                </a:highlight>
                <a:latin typeface="Söhne"/>
              </a:rPr>
              <a:t>improving performance. Implementing code splitting and lazy loading reduces initial loading time, e</a:t>
            </a:r>
          </a:p>
          <a:p>
            <a:r>
              <a:rPr lang="en-US" b="0" i="0" dirty="0" err="1">
                <a:solidFill>
                  <a:srgbClr val="ECECEC"/>
                </a:solidFill>
                <a:effectLst/>
                <a:highlight>
                  <a:srgbClr val="212121"/>
                </a:highlight>
                <a:latin typeface="Söhne"/>
              </a:rPr>
              <a:t>nhancing</a:t>
            </a:r>
            <a:r>
              <a:rPr lang="en-US" b="0" i="0" dirty="0">
                <a:solidFill>
                  <a:srgbClr val="ECECEC"/>
                </a:solidFill>
                <a:effectLst/>
                <a:highlight>
                  <a:srgbClr val="212121"/>
                </a:highlight>
                <a:latin typeface="Söhne"/>
              </a:rPr>
              <a:t> the user experience.</a:t>
            </a:r>
            <a:endParaRPr lang="en-BR" dirty="0"/>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BF7"/>
                </a:highlight>
                <a:latin typeface="Helvetica" pitchFamily="2" charset="0"/>
              </a:rPr>
              <a:t>T</a:t>
            </a:r>
            <a:r>
              <a:rPr lang="en-US" b="0" i="0" dirty="0">
                <a:solidFill>
                  <a:srgbClr val="000000"/>
                </a:solidFill>
                <a:effectLst/>
                <a:highlight>
                  <a:srgbClr val="FFF2CF"/>
                </a:highlight>
                <a:latin typeface="Helvetica" pitchFamily="2" charset="0"/>
              </a:rPr>
              <a:t>o summarize, React Component Refactoring is much more than code optimization, </a:t>
            </a:r>
          </a:p>
          <a:p>
            <a:r>
              <a:rPr lang="en-US" b="0" i="0" dirty="0">
                <a:solidFill>
                  <a:srgbClr val="000000"/>
                </a:solidFill>
                <a:effectLst/>
                <a:highlight>
                  <a:srgbClr val="FFF2CF"/>
                </a:highlight>
                <a:latin typeface="Helvetica" pitchFamily="2" charset="0"/>
              </a:rPr>
              <a:t>it is about creating and reinforcing a culture of continuous improvement </a:t>
            </a:r>
          </a:p>
          <a:p>
            <a:r>
              <a:rPr lang="en-US" b="0" i="0" dirty="0">
                <a:solidFill>
                  <a:srgbClr val="000000"/>
                </a:solidFill>
                <a:effectLst/>
                <a:highlight>
                  <a:srgbClr val="FFF2CF"/>
                </a:highlight>
                <a:latin typeface="Helvetica" pitchFamily="2" charset="0"/>
              </a:rPr>
              <a:t>and craftsmanship inside the development team, carefully following the steps above,</a:t>
            </a:r>
          </a:p>
          <a:p>
            <a:r>
              <a:rPr lang="en-US" b="0" i="0" dirty="0">
                <a:solidFill>
                  <a:srgbClr val="000000"/>
                </a:solidFill>
                <a:effectLst/>
                <a:highlight>
                  <a:srgbClr val="FFF2CF"/>
                </a:highlight>
                <a:latin typeface="Helvetica" pitchFamily="2" charset="0"/>
              </a:rPr>
              <a:t>developers can improve the code quality, maintainability, and scalability of their React applications </a:t>
            </a:r>
          </a:p>
          <a:p>
            <a:r>
              <a:rPr lang="en-US" b="0" i="0" dirty="0">
                <a:solidFill>
                  <a:srgbClr val="000000"/>
                </a:solidFill>
                <a:effectLst/>
                <a:highlight>
                  <a:srgbClr val="FFF2CF"/>
                </a:highlight>
                <a:latin typeface="Helvetica" pitchFamily="2" charset="0"/>
              </a:rPr>
              <a:t>and therefore be well-equipped to stand on solid ground for sustainable growth and innovation. And</a:t>
            </a:r>
          </a:p>
          <a:p>
            <a:r>
              <a:rPr lang="en-US" b="0" i="0" dirty="0">
                <a:solidFill>
                  <a:srgbClr val="000000"/>
                </a:solidFill>
                <a:effectLst/>
                <a:highlight>
                  <a:srgbClr val="FFFBF7"/>
                </a:highlight>
                <a:latin typeface="Helvetica" pitchFamily="2" charset="0"/>
              </a:rPr>
              <a:t>As React develops, and new trends appear, the developers must stay aware and try new </a:t>
            </a:r>
            <a:r>
              <a:rPr lang="en-US" b="0" i="0" dirty="0" err="1">
                <a:solidFill>
                  <a:srgbClr val="000000"/>
                </a:solidFill>
                <a:effectLst/>
                <a:highlight>
                  <a:srgbClr val="FFFBF7"/>
                </a:highlight>
                <a:latin typeface="Helvetica" pitchFamily="2" charset="0"/>
              </a:rPr>
              <a:t>approachesl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r>
              <a:rPr lang="en-US" b="0" i="0" dirty="0">
                <a:solidFill>
                  <a:srgbClr val="ECECEC"/>
                </a:solidFill>
                <a:effectLst/>
                <a:highlight>
                  <a:srgbClr val="212121"/>
                </a:highlight>
                <a:latin typeface="Söhne"/>
              </a:rPr>
              <a:t>Before we roll up our sleeves, we need to understand what each component is responsible for.</a:t>
            </a:r>
          </a:p>
          <a:p>
            <a:r>
              <a:rPr lang="en-US" b="0" i="0" dirty="0">
                <a:solidFill>
                  <a:srgbClr val="ECECEC"/>
                </a:solidFill>
                <a:effectLst/>
                <a:highlight>
                  <a:srgbClr val="212121"/>
                </a:highlight>
                <a:latin typeface="Söhne"/>
              </a:rPr>
              <a:t>By breaking down our components into smaller, logical parts, we ensure that each piece has a clear role to play. </a:t>
            </a:r>
          </a:p>
          <a:p>
            <a:r>
              <a:rPr lang="en-US" b="0" i="0" dirty="0">
                <a:solidFill>
                  <a:srgbClr val="ECECEC"/>
                </a:solidFill>
                <a:effectLst/>
                <a:highlight>
                  <a:srgbClr val="212121"/>
                </a:highlight>
                <a:latin typeface="Söhne"/>
              </a:rPr>
              <a:t>This separation of concerns promotes modularity within our codebase, making it easier to understand and maintain.</a:t>
            </a:r>
            <a:endParaRPr lang="en-BR" dirty="0"/>
          </a:p>
        </p:txBody>
      </p:sp>
    </p:spTree>
    <p:extLst>
      <p:ext uri="{BB962C8B-B14F-4D97-AF65-F5344CB8AC3E}">
        <p14:creationId xmlns:p14="http://schemas.microsoft.com/office/powerpoint/2010/main" val="3887824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r>
              <a:rPr lang="en-US" b="0" i="0" dirty="0">
                <a:solidFill>
                  <a:srgbClr val="ECECEC"/>
                </a:solidFill>
                <a:effectLst/>
                <a:highlight>
                  <a:srgbClr val="212121"/>
                </a:highlight>
                <a:latin typeface="Söhne"/>
              </a:rPr>
              <a:t>Once we've identified responsibilities, our next step is to ensure</a:t>
            </a:r>
          </a:p>
          <a:p>
            <a:r>
              <a:rPr lang="en-US" b="0" i="0" dirty="0">
                <a:solidFill>
                  <a:srgbClr val="ECECEC"/>
                </a:solidFill>
                <a:effectLst/>
                <a:highlight>
                  <a:srgbClr val="212121"/>
                </a:highlight>
                <a:latin typeface="Söhne"/>
              </a:rPr>
              <a:t>that each component focuses on a single responsibility. </a:t>
            </a:r>
          </a:p>
          <a:p>
            <a:r>
              <a:rPr lang="en-US" b="0" i="0" dirty="0">
                <a:solidFill>
                  <a:srgbClr val="ECECEC"/>
                </a:solidFill>
                <a:effectLst/>
                <a:highlight>
                  <a:srgbClr val="212121"/>
                </a:highlight>
                <a:latin typeface="Söhne"/>
              </a:rPr>
              <a:t>This principle of single responsibility is like organizing a toolbox – each tool has its purpose, </a:t>
            </a:r>
          </a:p>
          <a:p>
            <a:r>
              <a:rPr lang="en-US" b="0" i="0" dirty="0">
                <a:solidFill>
                  <a:srgbClr val="ECECEC"/>
                </a:solidFill>
                <a:effectLst/>
                <a:highlight>
                  <a:srgbClr val="212121"/>
                </a:highlight>
                <a:latin typeface="Söhne"/>
              </a:rPr>
              <a:t>making our codebase cleaner and more efficient. This approach enhances </a:t>
            </a:r>
          </a:p>
          <a:p>
            <a:r>
              <a:rPr lang="en-US" b="0" i="0" dirty="0">
                <a:solidFill>
                  <a:srgbClr val="ECECEC"/>
                </a:solidFill>
                <a:effectLst/>
                <a:highlight>
                  <a:srgbClr val="212121"/>
                </a:highlight>
                <a:latin typeface="Söhne"/>
              </a:rPr>
              <a:t>maintainability and reusability by reducing complexity.</a:t>
            </a:r>
            <a:endParaRPr lang="en-BR" dirty="0"/>
          </a:p>
        </p:txBody>
      </p:sp>
    </p:spTree>
    <p:extLst>
      <p:ext uri="{BB962C8B-B14F-4D97-AF65-F5344CB8AC3E}">
        <p14:creationId xmlns:p14="http://schemas.microsoft.com/office/powerpoint/2010/main" val="641368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r>
              <a:rPr lang="en-US" b="0" i="0" dirty="0">
                <a:solidFill>
                  <a:srgbClr val="ECECEC"/>
                </a:solidFill>
                <a:effectLst/>
                <a:highlight>
                  <a:srgbClr val="212121"/>
                </a:highlight>
                <a:latin typeface="Söhne"/>
              </a:rPr>
              <a:t>Now, let's talk about reusability. We want to extract reusable components</a:t>
            </a:r>
          </a:p>
          <a:p>
            <a:r>
              <a:rPr lang="en-US" b="0" i="0" dirty="0">
                <a:solidFill>
                  <a:srgbClr val="ECECEC"/>
                </a:solidFill>
                <a:effectLst/>
                <a:highlight>
                  <a:srgbClr val="212121"/>
                </a:highlight>
                <a:latin typeface="Söhne"/>
              </a:rPr>
              <a:t> from our existing code whenever possible. This not only reduces duplication</a:t>
            </a:r>
          </a:p>
          <a:p>
            <a:r>
              <a:rPr lang="en-US" b="0" i="0" dirty="0">
                <a:solidFill>
                  <a:srgbClr val="ECECEC"/>
                </a:solidFill>
                <a:effectLst/>
                <a:highlight>
                  <a:srgbClr val="212121"/>
                </a:highlight>
                <a:latin typeface="Söhne"/>
              </a:rPr>
              <a:t> but also promotes a more modular architecture. By creating reusable components,</a:t>
            </a:r>
          </a:p>
          <a:p>
            <a:r>
              <a:rPr lang="en-US" b="0" i="0" dirty="0">
                <a:solidFill>
                  <a:srgbClr val="ECECEC"/>
                </a:solidFill>
                <a:effectLst/>
                <a:highlight>
                  <a:srgbClr val="212121"/>
                </a:highlight>
                <a:latin typeface="Söhne"/>
              </a:rPr>
              <a:t> we can build our applications more efficiently and make maintenance easier down the road.</a:t>
            </a:r>
            <a:endParaRPr lang="en-BR" dirty="0"/>
          </a:p>
        </p:txBody>
      </p:sp>
    </p:spTree>
    <p:extLst>
      <p:ext uri="{BB962C8B-B14F-4D97-AF65-F5344CB8AC3E}">
        <p14:creationId xmlns:p14="http://schemas.microsoft.com/office/powerpoint/2010/main" val="285191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r>
              <a:rPr lang="en-US" b="0" i="0" dirty="0">
                <a:solidFill>
                  <a:srgbClr val="ECECEC"/>
                </a:solidFill>
                <a:effectLst/>
                <a:highlight>
                  <a:srgbClr val="212121"/>
                </a:highlight>
                <a:latin typeface="Söhne"/>
              </a:rPr>
              <a:t>Complexity is the nemesis of maintainability. Our goal is to simplify the codebase </a:t>
            </a:r>
          </a:p>
          <a:p>
            <a:r>
              <a:rPr lang="en-US" b="0" i="0" dirty="0">
                <a:solidFill>
                  <a:srgbClr val="ECECEC"/>
                </a:solidFill>
                <a:effectLst/>
                <a:highlight>
                  <a:srgbClr val="212121"/>
                </a:highlight>
                <a:latin typeface="Söhne"/>
              </a:rPr>
              <a:t>wherever we can. By eliminating unnecessary abstractions and optimizing our logic, </a:t>
            </a:r>
          </a:p>
          <a:p>
            <a:r>
              <a:rPr lang="en-US" b="0" i="0" dirty="0">
                <a:solidFill>
                  <a:srgbClr val="ECECEC"/>
                </a:solidFill>
                <a:effectLst/>
                <a:highlight>
                  <a:srgbClr val="212121"/>
                </a:highlight>
                <a:latin typeface="Söhne"/>
              </a:rPr>
              <a:t>we make our code easier to understand and maintain. </a:t>
            </a:r>
          </a:p>
          <a:p>
            <a:r>
              <a:rPr lang="en-US" b="0" i="0" dirty="0">
                <a:solidFill>
                  <a:srgbClr val="ECECEC"/>
                </a:solidFill>
                <a:effectLst/>
                <a:highlight>
                  <a:srgbClr val="212121"/>
                </a:highlight>
                <a:latin typeface="Söhne"/>
              </a:rPr>
              <a:t>This reduction in complexity reduces the chances of bugs creeping into our code </a:t>
            </a:r>
          </a:p>
          <a:p>
            <a:r>
              <a:rPr lang="en-US" b="0" i="0" dirty="0">
                <a:solidFill>
                  <a:srgbClr val="ECECEC"/>
                </a:solidFill>
                <a:effectLst/>
                <a:highlight>
                  <a:srgbClr val="212121"/>
                </a:highlight>
                <a:latin typeface="Söhne"/>
              </a:rPr>
              <a:t>and makes future enhancements smoother.</a:t>
            </a:r>
            <a:endParaRPr lang="en-BR" dirty="0"/>
          </a:p>
        </p:txBody>
      </p:sp>
    </p:spTree>
    <p:extLst>
      <p:ext uri="{BB962C8B-B14F-4D97-AF65-F5344CB8AC3E}">
        <p14:creationId xmlns:p14="http://schemas.microsoft.com/office/powerpoint/2010/main" val="2080898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r>
              <a:rPr lang="en-US" b="0" i="0" dirty="0">
                <a:solidFill>
                  <a:srgbClr val="ECECEC"/>
                </a:solidFill>
                <a:effectLst/>
                <a:highlight>
                  <a:srgbClr val="212121"/>
                </a:highlight>
                <a:latin typeface="Söhne"/>
              </a:rPr>
              <a:t>Clear, readable code is essential for effective collaboration. </a:t>
            </a:r>
          </a:p>
          <a:p>
            <a:r>
              <a:rPr lang="en-US" b="0" i="0" dirty="0">
                <a:solidFill>
                  <a:srgbClr val="ECECEC"/>
                </a:solidFill>
                <a:effectLst/>
                <a:highlight>
                  <a:srgbClr val="212121"/>
                </a:highlight>
                <a:latin typeface="Söhne"/>
              </a:rPr>
              <a:t>Let's focus on making our code more readable and easier to follow. </a:t>
            </a:r>
          </a:p>
          <a:p>
            <a:r>
              <a:rPr lang="en-US" b="0" i="0" dirty="0">
                <a:solidFill>
                  <a:srgbClr val="ECECEC"/>
                </a:solidFill>
                <a:effectLst/>
                <a:highlight>
                  <a:srgbClr val="212121"/>
                </a:highlight>
                <a:latin typeface="Söhne"/>
              </a:rPr>
              <a:t>By following coding conventions and using descriptive comments, </a:t>
            </a:r>
          </a:p>
          <a:p>
            <a:r>
              <a:rPr lang="en-US" b="0" i="0" dirty="0">
                <a:solidFill>
                  <a:srgbClr val="ECECEC"/>
                </a:solidFill>
                <a:effectLst/>
                <a:highlight>
                  <a:srgbClr val="212121"/>
                </a:highlight>
                <a:latin typeface="Söhne"/>
              </a:rPr>
              <a:t>we can ensure that our codebase is accessible to everyone on the team. </a:t>
            </a:r>
          </a:p>
          <a:p>
            <a:r>
              <a:rPr lang="en-US" b="0" i="0" dirty="0">
                <a:solidFill>
                  <a:srgbClr val="ECECEC"/>
                </a:solidFill>
                <a:effectLst/>
                <a:highlight>
                  <a:srgbClr val="212121"/>
                </a:highlight>
                <a:latin typeface="Söhne"/>
              </a:rPr>
              <a:t>This improves collaboration and understanding, leading to a more efficient development process.</a:t>
            </a:r>
            <a:endParaRPr lang="en-BR" dirty="0"/>
          </a:p>
        </p:txBody>
      </p:sp>
    </p:spTree>
    <p:extLst>
      <p:ext uri="{BB962C8B-B14F-4D97-AF65-F5344CB8AC3E}">
        <p14:creationId xmlns:p14="http://schemas.microsoft.com/office/powerpoint/2010/main" val="887081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r>
              <a:rPr lang="en-US" b="0" i="0" dirty="0">
                <a:solidFill>
                  <a:srgbClr val="ECECEC"/>
                </a:solidFill>
                <a:effectLst/>
                <a:highlight>
                  <a:srgbClr val="212121"/>
                </a:highlight>
                <a:latin typeface="Söhne"/>
              </a:rPr>
              <a:t>Performance is key in web development. Let's explore some techniques for optimizing our React applications.</a:t>
            </a:r>
          </a:p>
          <a:p>
            <a:r>
              <a:rPr lang="en-US" b="0" i="0" dirty="0" err="1">
                <a:solidFill>
                  <a:srgbClr val="ECECEC"/>
                </a:solidFill>
                <a:effectLst/>
                <a:highlight>
                  <a:srgbClr val="212121"/>
                </a:highlight>
                <a:latin typeface="Söhne"/>
              </a:rPr>
              <a:t>Memoization</a:t>
            </a:r>
            <a:r>
              <a:rPr lang="en-US" b="0" i="0" dirty="0">
                <a:solidFill>
                  <a:srgbClr val="ECECEC"/>
                </a:solidFill>
                <a:effectLst/>
                <a:highlight>
                  <a:srgbClr val="212121"/>
                </a:highlight>
                <a:latin typeface="Söhne"/>
              </a:rPr>
              <a:t> techniques like </a:t>
            </a:r>
            <a:r>
              <a:rPr lang="en-US" b="0" i="0" dirty="0" err="1">
                <a:solidFill>
                  <a:srgbClr val="ECECEC"/>
                </a:solidFill>
                <a:effectLst/>
                <a:highlight>
                  <a:srgbClr val="212121"/>
                </a:highlight>
                <a:latin typeface="Söhne"/>
              </a:rPr>
              <a:t>React.memo</a:t>
            </a:r>
            <a:r>
              <a:rPr lang="en-US" b="0" i="0" dirty="0">
                <a:solidFill>
                  <a:srgbClr val="ECECEC"/>
                </a:solidFill>
                <a:effectLst/>
                <a:highlight>
                  <a:srgbClr val="212121"/>
                </a:highlight>
                <a:latin typeface="Söhne"/>
              </a:rPr>
              <a:t> and </a:t>
            </a:r>
            <a:r>
              <a:rPr lang="en-US" b="0" i="0" dirty="0" err="1">
                <a:solidFill>
                  <a:srgbClr val="ECECEC"/>
                </a:solidFill>
                <a:effectLst/>
                <a:highlight>
                  <a:srgbClr val="212121"/>
                </a:highlight>
                <a:latin typeface="Söhne"/>
              </a:rPr>
              <a:t>useMemo</a:t>
            </a:r>
            <a:r>
              <a:rPr lang="en-US" b="0" i="0" dirty="0">
                <a:solidFill>
                  <a:srgbClr val="ECECEC"/>
                </a:solidFill>
                <a:effectLst/>
                <a:highlight>
                  <a:srgbClr val="212121"/>
                </a:highlight>
                <a:latin typeface="Söhne"/>
              </a:rPr>
              <a:t> help us avoid unnecessary re-renders, </a:t>
            </a:r>
          </a:p>
          <a:p>
            <a:r>
              <a:rPr lang="en-US" b="0" i="0" dirty="0">
                <a:solidFill>
                  <a:srgbClr val="ECECEC"/>
                </a:solidFill>
                <a:effectLst/>
                <a:highlight>
                  <a:srgbClr val="212121"/>
                </a:highlight>
                <a:latin typeface="Söhne"/>
              </a:rPr>
              <a:t>improving performance. Implementing code splitting and lazy loading reduces initial loading time, e</a:t>
            </a:r>
          </a:p>
          <a:p>
            <a:r>
              <a:rPr lang="en-US" b="0" i="0" dirty="0" err="1">
                <a:solidFill>
                  <a:srgbClr val="ECECEC"/>
                </a:solidFill>
                <a:effectLst/>
                <a:highlight>
                  <a:srgbClr val="212121"/>
                </a:highlight>
                <a:latin typeface="Söhne"/>
              </a:rPr>
              <a:t>nhancing</a:t>
            </a:r>
            <a:r>
              <a:rPr lang="en-US" b="0" i="0" dirty="0">
                <a:solidFill>
                  <a:srgbClr val="ECECEC"/>
                </a:solidFill>
                <a:effectLst/>
                <a:highlight>
                  <a:srgbClr val="212121"/>
                </a:highlight>
                <a:latin typeface="Söhne"/>
              </a:rPr>
              <a:t> the user experience.</a:t>
            </a:r>
            <a:endParaRPr lang="en-BR" dirty="0"/>
          </a:p>
        </p:txBody>
      </p:sp>
    </p:spTree>
    <p:extLst>
      <p:ext uri="{BB962C8B-B14F-4D97-AF65-F5344CB8AC3E}">
        <p14:creationId xmlns:p14="http://schemas.microsoft.com/office/powerpoint/2010/main" val="2719858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r>
              <a:rPr lang="en-US" b="0" i="0" dirty="0">
                <a:solidFill>
                  <a:srgbClr val="ECECEC"/>
                </a:solidFill>
                <a:effectLst/>
                <a:highlight>
                  <a:srgbClr val="212121"/>
                </a:highlight>
                <a:latin typeface="Söhne"/>
              </a:rPr>
              <a:t>State management is a fundamental aspect of React development. </a:t>
            </a:r>
          </a:p>
          <a:p>
            <a:r>
              <a:rPr lang="en-US" b="0" i="0" dirty="0">
                <a:solidFill>
                  <a:srgbClr val="ECECEC"/>
                </a:solidFill>
                <a:effectLst/>
                <a:highlight>
                  <a:srgbClr val="212121"/>
                </a:highlight>
                <a:latin typeface="Söhne"/>
              </a:rPr>
              <a:t>Let's look at some options for managing state effectively. </a:t>
            </a:r>
            <a:r>
              <a:rPr lang="en-US" b="0" i="0" dirty="0" err="1">
                <a:solidFill>
                  <a:srgbClr val="ECECEC"/>
                </a:solidFill>
                <a:effectLst/>
                <a:highlight>
                  <a:srgbClr val="212121"/>
                </a:highlight>
                <a:latin typeface="Söhne"/>
              </a:rPr>
              <a:t>React's</a:t>
            </a:r>
            <a:r>
              <a:rPr lang="en-US" b="0" i="0" dirty="0">
                <a:solidFill>
                  <a:srgbClr val="ECECEC"/>
                </a:solidFill>
                <a:effectLst/>
                <a:highlight>
                  <a:srgbClr val="212121"/>
                </a:highlight>
                <a:latin typeface="Söhne"/>
              </a:rPr>
              <a:t> Context API provides </a:t>
            </a:r>
          </a:p>
          <a:p>
            <a:r>
              <a:rPr lang="en-US" b="0" i="0" dirty="0">
                <a:solidFill>
                  <a:srgbClr val="ECECEC"/>
                </a:solidFill>
                <a:effectLst/>
                <a:highlight>
                  <a:srgbClr val="212121"/>
                </a:highlight>
                <a:latin typeface="Söhne"/>
              </a:rPr>
              <a:t>a centralized and scalable solution for managing global application state.</a:t>
            </a:r>
          </a:p>
          <a:p>
            <a:r>
              <a:rPr lang="en-US" b="0" i="0" dirty="0">
                <a:solidFill>
                  <a:srgbClr val="ECECEC"/>
                </a:solidFill>
                <a:effectLst/>
                <a:highlight>
                  <a:srgbClr val="212121"/>
                </a:highlight>
                <a:latin typeface="Söhne"/>
              </a:rPr>
              <a:t> Redux offers a structured approach with a unidirectional data flow, while </a:t>
            </a:r>
            <a:r>
              <a:rPr lang="en-US" b="0" i="0" dirty="0" err="1">
                <a:solidFill>
                  <a:srgbClr val="ECECEC"/>
                </a:solidFill>
                <a:effectLst/>
                <a:highlight>
                  <a:srgbClr val="212121"/>
                </a:highlight>
                <a:latin typeface="Söhne"/>
              </a:rPr>
              <a:t>MobX</a:t>
            </a:r>
            <a:r>
              <a:rPr lang="en-US" b="0" i="0" dirty="0">
                <a:solidFill>
                  <a:srgbClr val="ECECEC"/>
                </a:solidFill>
                <a:effectLst/>
                <a:highlight>
                  <a:srgbClr val="212121"/>
                </a:highlight>
                <a:latin typeface="Söhne"/>
              </a:rPr>
              <a:t> provides a more reactive alternative with observable state.</a:t>
            </a:r>
            <a:endParaRPr lang="en-BR" dirty="0"/>
          </a:p>
        </p:txBody>
      </p:sp>
    </p:spTree>
    <p:extLst>
      <p:ext uri="{BB962C8B-B14F-4D97-AF65-F5344CB8AC3E}">
        <p14:creationId xmlns:p14="http://schemas.microsoft.com/office/powerpoint/2010/main" val="1364974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BR"/>
          </a:p>
        </p:txBody>
      </p:sp>
      <p:sp>
        <p:nvSpPr>
          <p:cNvPr id="3" name="Shape 1"/>
          <p:cNvSpPr/>
          <p:nvPr/>
        </p:nvSpPr>
        <p:spPr>
          <a:xfrm>
            <a:off x="0" y="0"/>
            <a:ext cx="14630400" cy="8229600"/>
          </a:xfrm>
          <a:prstGeom prst="rect">
            <a:avLst/>
          </a:prstGeom>
          <a:solidFill>
            <a:srgbClr val="241631"/>
          </a:solidFill>
          <a:ln/>
        </p:spPr>
        <p:txBody>
          <a:bodyPr/>
          <a:lstStyle/>
          <a:p>
            <a:endParaRPr lang="en-BR"/>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937272"/>
            <a:ext cx="7477601" cy="1666399"/>
          </a:xfrm>
          <a:prstGeom prst="rect">
            <a:avLst/>
          </a:prstGeom>
          <a:noFill/>
          <a:ln/>
        </p:spPr>
        <p:txBody>
          <a:bodyPr wrap="square" rtlCol="0" anchor="t"/>
          <a:lstStyle/>
          <a:p>
            <a:pPr marL="0" indent="0">
              <a:lnSpc>
                <a:spcPts val="6561"/>
              </a:lnSpc>
              <a:buNone/>
            </a:pPr>
            <a:r>
              <a:rPr lang="en-US" sz="5249" b="1" dirty="0">
                <a:solidFill>
                  <a:srgbClr val="FF726D"/>
                </a:solidFill>
                <a:latin typeface="Inconsolata" pitchFamily="34" charset="0"/>
                <a:ea typeface="Inconsolata" pitchFamily="34" charset="-122"/>
                <a:cs typeface="Inconsolata" pitchFamily="34" charset="-120"/>
              </a:rPr>
              <a:t>React Refactoring and Best Practices</a:t>
            </a:r>
            <a:endParaRPr lang="en-US" sz="5249" dirty="0"/>
          </a:p>
        </p:txBody>
      </p:sp>
      <p:sp>
        <p:nvSpPr>
          <p:cNvPr id="6" name="Text 3"/>
          <p:cNvSpPr/>
          <p:nvPr/>
        </p:nvSpPr>
        <p:spPr>
          <a:xfrm>
            <a:off x="833199" y="4936927"/>
            <a:ext cx="7477601"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BR"/>
          </a:p>
        </p:txBody>
      </p:sp>
      <p:sp>
        <p:nvSpPr>
          <p:cNvPr id="3" name="Shape 1"/>
          <p:cNvSpPr/>
          <p:nvPr/>
        </p:nvSpPr>
        <p:spPr>
          <a:xfrm>
            <a:off x="0" y="0"/>
            <a:ext cx="14630400" cy="8229600"/>
          </a:xfrm>
          <a:prstGeom prst="rect">
            <a:avLst/>
          </a:prstGeom>
          <a:solidFill>
            <a:srgbClr val="241631"/>
          </a:solidFill>
          <a:ln/>
        </p:spPr>
        <p:txBody>
          <a:bodyPr/>
          <a:lstStyle/>
          <a:p>
            <a:endParaRPr lang="en-BR"/>
          </a:p>
        </p:txBody>
      </p:sp>
      <p:sp>
        <p:nvSpPr>
          <p:cNvPr id="4" name="Text 2"/>
          <p:cNvSpPr/>
          <p:nvPr/>
        </p:nvSpPr>
        <p:spPr>
          <a:xfrm>
            <a:off x="2037993" y="1087993"/>
            <a:ext cx="5554980"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State Management</a:t>
            </a:r>
            <a:endParaRPr lang="en-US" sz="4374" dirty="0"/>
          </a:p>
        </p:txBody>
      </p:sp>
      <p:sp>
        <p:nvSpPr>
          <p:cNvPr id="5" name="Shape 3"/>
          <p:cNvSpPr/>
          <p:nvPr/>
        </p:nvSpPr>
        <p:spPr>
          <a:xfrm>
            <a:off x="2037992" y="2226706"/>
            <a:ext cx="5166122" cy="2346365"/>
          </a:xfrm>
          <a:prstGeom prst="roundRect">
            <a:avLst>
              <a:gd name="adj" fmla="val 2841"/>
            </a:avLst>
          </a:prstGeom>
          <a:solidFill>
            <a:srgbClr val="382748"/>
          </a:solidFill>
          <a:ln/>
        </p:spPr>
        <p:txBody>
          <a:bodyPr/>
          <a:lstStyle/>
          <a:p>
            <a:endParaRPr lang="en-BR"/>
          </a:p>
        </p:txBody>
      </p:sp>
      <p:sp>
        <p:nvSpPr>
          <p:cNvPr id="6" name="Text 4"/>
          <p:cNvSpPr/>
          <p:nvPr/>
        </p:nvSpPr>
        <p:spPr>
          <a:xfrm>
            <a:off x="2260163" y="2448878"/>
            <a:ext cx="277749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React Context API</a:t>
            </a:r>
            <a:endParaRPr lang="en-US" sz="2187" dirty="0"/>
          </a:p>
        </p:txBody>
      </p:sp>
      <p:sp>
        <p:nvSpPr>
          <p:cNvPr id="7" name="Text 5"/>
          <p:cNvSpPr/>
          <p:nvPr/>
        </p:nvSpPr>
        <p:spPr>
          <a:xfrm>
            <a:off x="2260163" y="2929295"/>
            <a:ext cx="4721781"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Utilize React's Context API to manage global application state in a centralized and scalable way, avoiding manual prop passing between distant components.</a:t>
            </a:r>
            <a:endParaRPr lang="en-US" sz="1750" dirty="0"/>
          </a:p>
        </p:txBody>
      </p:sp>
      <p:sp>
        <p:nvSpPr>
          <p:cNvPr id="8" name="Shape 6"/>
          <p:cNvSpPr/>
          <p:nvPr/>
        </p:nvSpPr>
        <p:spPr>
          <a:xfrm>
            <a:off x="7426285" y="2226707"/>
            <a:ext cx="5166122" cy="2346365"/>
          </a:xfrm>
          <a:prstGeom prst="roundRect">
            <a:avLst>
              <a:gd name="adj" fmla="val 2841"/>
            </a:avLst>
          </a:prstGeom>
          <a:solidFill>
            <a:srgbClr val="382748"/>
          </a:solidFill>
          <a:ln/>
        </p:spPr>
        <p:txBody>
          <a:bodyPr/>
          <a:lstStyle/>
          <a:p>
            <a:endParaRPr lang="en-BR"/>
          </a:p>
        </p:txBody>
      </p:sp>
      <p:sp>
        <p:nvSpPr>
          <p:cNvPr id="9" name="Text 7"/>
          <p:cNvSpPr/>
          <p:nvPr/>
        </p:nvSpPr>
        <p:spPr>
          <a:xfrm>
            <a:off x="7648456" y="2448878"/>
            <a:ext cx="277749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Redux</a:t>
            </a:r>
            <a:endParaRPr lang="en-US" sz="2187" dirty="0"/>
          </a:p>
        </p:txBody>
      </p:sp>
      <p:sp>
        <p:nvSpPr>
          <p:cNvPr id="10" name="Text 8"/>
          <p:cNvSpPr/>
          <p:nvPr/>
        </p:nvSpPr>
        <p:spPr>
          <a:xfrm>
            <a:off x="7648456" y="2929295"/>
            <a:ext cx="4721781"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Adopt the Redux library for a more structured approach to state management, with a unidirectional data flow and a single source of truth.</a:t>
            </a:r>
            <a:endParaRPr lang="en-US" sz="1750" dirty="0"/>
          </a:p>
        </p:txBody>
      </p:sp>
      <p:sp>
        <p:nvSpPr>
          <p:cNvPr id="11" name="Shape 9"/>
          <p:cNvSpPr/>
          <p:nvPr/>
        </p:nvSpPr>
        <p:spPr>
          <a:xfrm>
            <a:off x="2037993" y="4795242"/>
            <a:ext cx="5166122" cy="2346365"/>
          </a:xfrm>
          <a:prstGeom prst="roundRect">
            <a:avLst>
              <a:gd name="adj" fmla="val 2841"/>
            </a:avLst>
          </a:prstGeom>
          <a:solidFill>
            <a:srgbClr val="382748"/>
          </a:solidFill>
          <a:ln/>
        </p:spPr>
        <p:txBody>
          <a:bodyPr/>
          <a:lstStyle/>
          <a:p>
            <a:endParaRPr lang="en-BR"/>
          </a:p>
        </p:txBody>
      </p:sp>
      <p:sp>
        <p:nvSpPr>
          <p:cNvPr id="12" name="Text 10"/>
          <p:cNvSpPr/>
          <p:nvPr/>
        </p:nvSpPr>
        <p:spPr>
          <a:xfrm>
            <a:off x="2260163" y="5017413"/>
            <a:ext cx="277749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MobX</a:t>
            </a:r>
            <a:endParaRPr lang="en-US" sz="2187" dirty="0"/>
          </a:p>
        </p:txBody>
      </p:sp>
      <p:sp>
        <p:nvSpPr>
          <p:cNvPr id="13" name="Text 11"/>
          <p:cNvSpPr/>
          <p:nvPr/>
        </p:nvSpPr>
        <p:spPr>
          <a:xfrm>
            <a:off x="2260163" y="5497830"/>
            <a:ext cx="4721781"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Consider using the MobX library for a more reactive approach to state management, with a concise syntax and an observable state model.</a:t>
            </a:r>
            <a:endParaRPr lang="en-US" sz="1750" dirty="0"/>
          </a:p>
        </p:txBody>
      </p:sp>
      <p:sp>
        <p:nvSpPr>
          <p:cNvPr id="14" name="Shape 12"/>
          <p:cNvSpPr/>
          <p:nvPr/>
        </p:nvSpPr>
        <p:spPr>
          <a:xfrm>
            <a:off x="7426285" y="4795242"/>
            <a:ext cx="5166122" cy="2346365"/>
          </a:xfrm>
          <a:prstGeom prst="roundRect">
            <a:avLst>
              <a:gd name="adj" fmla="val 2841"/>
            </a:avLst>
          </a:prstGeom>
          <a:solidFill>
            <a:srgbClr val="382748"/>
          </a:solidFill>
          <a:ln/>
        </p:spPr>
        <p:txBody>
          <a:bodyPr/>
          <a:lstStyle/>
          <a:p>
            <a:endParaRPr lang="en-BR"/>
          </a:p>
        </p:txBody>
      </p:sp>
      <p:sp>
        <p:nvSpPr>
          <p:cNvPr id="15" name="Text 13"/>
          <p:cNvSpPr/>
          <p:nvPr/>
        </p:nvSpPr>
        <p:spPr>
          <a:xfrm>
            <a:off x="7648456" y="5017413"/>
            <a:ext cx="277749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Hooks</a:t>
            </a:r>
            <a:endParaRPr lang="en-US" sz="2187" dirty="0"/>
          </a:p>
        </p:txBody>
      </p:sp>
      <p:sp>
        <p:nvSpPr>
          <p:cNvPr id="16" name="Text 14"/>
          <p:cNvSpPr/>
          <p:nvPr/>
        </p:nvSpPr>
        <p:spPr>
          <a:xfrm>
            <a:off x="7648456" y="5497830"/>
            <a:ext cx="4721781"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Take advantage of React Hooks, such as useState and useReducer, to manage state in a simpler and more readable way in functional components.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BR"/>
          </a:p>
        </p:txBody>
      </p:sp>
      <p:sp>
        <p:nvSpPr>
          <p:cNvPr id="3" name="Shape 1"/>
          <p:cNvSpPr/>
          <p:nvPr/>
        </p:nvSpPr>
        <p:spPr>
          <a:xfrm>
            <a:off x="0" y="0"/>
            <a:ext cx="14630400" cy="8229600"/>
          </a:xfrm>
          <a:prstGeom prst="rect">
            <a:avLst/>
          </a:prstGeom>
          <a:solidFill>
            <a:srgbClr val="241631"/>
          </a:solidFill>
          <a:ln/>
        </p:spPr>
        <p:txBody>
          <a:bodyPr/>
          <a:lstStyle/>
          <a:p>
            <a:endParaRPr lang="en-BR"/>
          </a:p>
        </p:txBody>
      </p:sp>
      <p:sp>
        <p:nvSpPr>
          <p:cNvPr id="4" name="Text 2"/>
          <p:cNvSpPr/>
          <p:nvPr/>
        </p:nvSpPr>
        <p:spPr>
          <a:xfrm>
            <a:off x="2037993" y="1376720"/>
            <a:ext cx="7775972"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Unit and Integration Testing</a:t>
            </a:r>
            <a:endParaRPr lang="en-US" sz="4374" dirty="0"/>
          </a:p>
        </p:txBody>
      </p:sp>
      <p:pic>
        <p:nvPicPr>
          <p:cNvPr id="5" name="Image 0" descr="preencoded.png"/>
          <p:cNvPicPr>
            <a:picLocks noChangeAspect="1"/>
          </p:cNvPicPr>
          <p:nvPr/>
        </p:nvPicPr>
        <p:blipFill>
          <a:blip r:embed="rId3"/>
          <a:stretch>
            <a:fillRect/>
          </a:stretch>
        </p:blipFill>
        <p:spPr>
          <a:xfrm>
            <a:off x="2037993" y="2515433"/>
            <a:ext cx="444341" cy="444341"/>
          </a:xfrm>
          <a:prstGeom prst="rect">
            <a:avLst/>
          </a:prstGeom>
        </p:spPr>
      </p:pic>
      <p:sp>
        <p:nvSpPr>
          <p:cNvPr id="6" name="Text 3"/>
          <p:cNvSpPr/>
          <p:nvPr/>
        </p:nvSpPr>
        <p:spPr>
          <a:xfrm>
            <a:off x="2037993" y="3181945"/>
            <a:ext cx="2388632"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Unit Testing</a:t>
            </a:r>
            <a:endParaRPr lang="en-US" sz="2187" dirty="0"/>
          </a:p>
        </p:txBody>
      </p:sp>
      <p:sp>
        <p:nvSpPr>
          <p:cNvPr id="7" name="Text 4"/>
          <p:cNvSpPr/>
          <p:nvPr/>
        </p:nvSpPr>
        <p:spPr>
          <a:xfrm>
            <a:off x="2037993" y="3662363"/>
            <a:ext cx="2388632" cy="2843213"/>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Implement unit tests to ensure the proper functioning of individual components and functions, facilitating refactoring and regression detection.</a:t>
            </a:r>
            <a:endParaRPr lang="en-US" sz="1750" dirty="0"/>
          </a:p>
        </p:txBody>
      </p:sp>
      <p:pic>
        <p:nvPicPr>
          <p:cNvPr id="8" name="Image 1" descr="preencoded.png"/>
          <p:cNvPicPr>
            <a:picLocks noChangeAspect="1"/>
          </p:cNvPicPr>
          <p:nvPr/>
        </p:nvPicPr>
        <p:blipFill>
          <a:blip r:embed="rId4"/>
          <a:stretch>
            <a:fillRect/>
          </a:stretch>
        </p:blipFill>
        <p:spPr>
          <a:xfrm>
            <a:off x="4759881" y="2515433"/>
            <a:ext cx="444341" cy="444341"/>
          </a:xfrm>
          <a:prstGeom prst="rect">
            <a:avLst/>
          </a:prstGeom>
        </p:spPr>
      </p:pic>
      <p:sp>
        <p:nvSpPr>
          <p:cNvPr id="9" name="Text 5"/>
          <p:cNvSpPr/>
          <p:nvPr/>
        </p:nvSpPr>
        <p:spPr>
          <a:xfrm>
            <a:off x="4759881" y="3181945"/>
            <a:ext cx="2388632" cy="694373"/>
          </a:xfrm>
          <a:prstGeom prst="rect">
            <a:avLst/>
          </a:prstGeom>
          <a:noFill/>
          <a:ln/>
        </p:spPr>
        <p:txBody>
          <a:bodyPr wrap="squar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Integration Testing</a:t>
            </a:r>
            <a:endParaRPr lang="en-US" sz="2187" dirty="0"/>
          </a:p>
        </p:txBody>
      </p:sp>
      <p:sp>
        <p:nvSpPr>
          <p:cNvPr id="10" name="Text 6"/>
          <p:cNvSpPr/>
          <p:nvPr/>
        </p:nvSpPr>
        <p:spPr>
          <a:xfrm>
            <a:off x="4759881" y="4009549"/>
            <a:ext cx="2388632" cy="2487811"/>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Perform integration tests to verify the correct functioning of the application as a whole, validating the interaction between different components.</a:t>
            </a:r>
            <a:endParaRPr lang="en-US" sz="1750" dirty="0"/>
          </a:p>
        </p:txBody>
      </p:sp>
      <p:pic>
        <p:nvPicPr>
          <p:cNvPr id="11" name="Image 2" descr="preencoded.png"/>
          <p:cNvPicPr>
            <a:picLocks noChangeAspect="1"/>
          </p:cNvPicPr>
          <p:nvPr/>
        </p:nvPicPr>
        <p:blipFill>
          <a:blip r:embed="rId5"/>
          <a:stretch>
            <a:fillRect/>
          </a:stretch>
        </p:blipFill>
        <p:spPr>
          <a:xfrm>
            <a:off x="7481768" y="2515433"/>
            <a:ext cx="444341" cy="444341"/>
          </a:xfrm>
          <a:prstGeom prst="rect">
            <a:avLst/>
          </a:prstGeom>
        </p:spPr>
      </p:pic>
      <p:sp>
        <p:nvSpPr>
          <p:cNvPr id="12" name="Text 7"/>
          <p:cNvSpPr/>
          <p:nvPr/>
        </p:nvSpPr>
        <p:spPr>
          <a:xfrm>
            <a:off x="7481768" y="3181945"/>
            <a:ext cx="2388632"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Snapshot Testing</a:t>
            </a:r>
            <a:endParaRPr lang="en-US" sz="2187" dirty="0"/>
          </a:p>
        </p:txBody>
      </p:sp>
      <p:sp>
        <p:nvSpPr>
          <p:cNvPr id="13" name="Text 8"/>
          <p:cNvSpPr/>
          <p:nvPr/>
        </p:nvSpPr>
        <p:spPr>
          <a:xfrm>
            <a:off x="7481768" y="3662363"/>
            <a:ext cx="2388632" cy="2843213"/>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Use snapshot tests to compare the visual representation of components with previous versions, detecting unexpected changes in the interface.</a:t>
            </a:r>
            <a:endParaRPr lang="en-US" sz="1750" dirty="0"/>
          </a:p>
        </p:txBody>
      </p:sp>
      <p:pic>
        <p:nvPicPr>
          <p:cNvPr id="14" name="Image 3" descr="preencoded.png"/>
          <p:cNvPicPr>
            <a:picLocks noChangeAspect="1"/>
          </p:cNvPicPr>
          <p:nvPr/>
        </p:nvPicPr>
        <p:blipFill>
          <a:blip r:embed="rId6"/>
          <a:stretch>
            <a:fillRect/>
          </a:stretch>
        </p:blipFill>
        <p:spPr>
          <a:xfrm>
            <a:off x="10203656" y="2515433"/>
            <a:ext cx="444341" cy="444341"/>
          </a:xfrm>
          <a:prstGeom prst="rect">
            <a:avLst/>
          </a:prstGeom>
        </p:spPr>
      </p:pic>
      <p:sp>
        <p:nvSpPr>
          <p:cNvPr id="15" name="Text 9"/>
          <p:cNvSpPr/>
          <p:nvPr/>
        </p:nvSpPr>
        <p:spPr>
          <a:xfrm>
            <a:off x="10203656" y="3181945"/>
            <a:ext cx="2388751" cy="694373"/>
          </a:xfrm>
          <a:prstGeom prst="rect">
            <a:avLst/>
          </a:prstGeom>
          <a:noFill/>
          <a:ln/>
        </p:spPr>
        <p:txBody>
          <a:bodyPr wrap="squar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React Testing Library</a:t>
            </a:r>
            <a:endParaRPr lang="en-US" sz="2187" dirty="0"/>
          </a:p>
        </p:txBody>
      </p:sp>
      <p:sp>
        <p:nvSpPr>
          <p:cNvPr id="16" name="Text 10"/>
          <p:cNvSpPr/>
          <p:nvPr/>
        </p:nvSpPr>
        <p:spPr>
          <a:xfrm>
            <a:off x="10203656" y="4009549"/>
            <a:ext cx="2388751" cy="2843213"/>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Adopt the React Testing Library to write tests focused on user experience, rather than internal implementations, making refactoring easier.</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BR"/>
          </a:p>
        </p:txBody>
      </p:sp>
      <p:sp>
        <p:nvSpPr>
          <p:cNvPr id="3" name="Shape 1"/>
          <p:cNvSpPr/>
          <p:nvPr/>
        </p:nvSpPr>
        <p:spPr>
          <a:xfrm>
            <a:off x="0" y="0"/>
            <a:ext cx="14630400" cy="8229600"/>
          </a:xfrm>
          <a:prstGeom prst="rect">
            <a:avLst/>
          </a:prstGeom>
          <a:solidFill>
            <a:srgbClr val="241631"/>
          </a:solidFill>
          <a:ln/>
        </p:spPr>
        <p:txBody>
          <a:bodyPr/>
          <a:lstStyle/>
          <a:p>
            <a:endParaRPr lang="en-BR"/>
          </a:p>
        </p:txBody>
      </p:sp>
      <p:sp>
        <p:nvSpPr>
          <p:cNvPr id="4" name="Text 2"/>
          <p:cNvSpPr/>
          <p:nvPr/>
        </p:nvSpPr>
        <p:spPr>
          <a:xfrm>
            <a:off x="2037993" y="1104662"/>
            <a:ext cx="8609171"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Code Structuring Best Practices</a:t>
            </a:r>
            <a:endParaRPr lang="en-US" sz="4374" dirty="0"/>
          </a:p>
        </p:txBody>
      </p:sp>
      <p:sp>
        <p:nvSpPr>
          <p:cNvPr id="5" name="Shape 3"/>
          <p:cNvSpPr/>
          <p:nvPr/>
        </p:nvSpPr>
        <p:spPr>
          <a:xfrm>
            <a:off x="2037993" y="2416969"/>
            <a:ext cx="499943" cy="499943"/>
          </a:xfrm>
          <a:prstGeom prst="roundRect">
            <a:avLst>
              <a:gd name="adj" fmla="val 13333"/>
            </a:avLst>
          </a:prstGeom>
          <a:solidFill>
            <a:srgbClr val="382748"/>
          </a:solidFill>
          <a:ln/>
        </p:spPr>
        <p:txBody>
          <a:bodyPr/>
          <a:lstStyle/>
          <a:p>
            <a:endParaRPr lang="en-BR"/>
          </a:p>
        </p:txBody>
      </p:sp>
      <p:sp>
        <p:nvSpPr>
          <p:cNvPr id="6" name="Text 4"/>
          <p:cNvSpPr/>
          <p:nvPr/>
        </p:nvSpPr>
        <p:spPr>
          <a:xfrm>
            <a:off x="2204561" y="2458641"/>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7" name="Text 5"/>
          <p:cNvSpPr/>
          <p:nvPr/>
        </p:nvSpPr>
        <p:spPr>
          <a:xfrm>
            <a:off x="2760107" y="2493288"/>
            <a:ext cx="277749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Folder Organization</a:t>
            </a:r>
            <a:endParaRPr lang="en-US" sz="2187" dirty="0"/>
          </a:p>
        </p:txBody>
      </p:sp>
      <p:sp>
        <p:nvSpPr>
          <p:cNvPr id="8" name="Text 6"/>
          <p:cNvSpPr/>
          <p:nvPr/>
        </p:nvSpPr>
        <p:spPr>
          <a:xfrm>
            <a:off x="2760107" y="2973705"/>
            <a:ext cx="4444008"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Adopt a consistent and scalable folder structure, grouping components, pages, services, and utilities logically to facilitate project navigation and understanding.</a:t>
            </a:r>
            <a:endParaRPr lang="en-US" sz="1750" dirty="0"/>
          </a:p>
        </p:txBody>
      </p:sp>
      <p:sp>
        <p:nvSpPr>
          <p:cNvPr id="9" name="Shape 7"/>
          <p:cNvSpPr/>
          <p:nvPr/>
        </p:nvSpPr>
        <p:spPr>
          <a:xfrm>
            <a:off x="7426285" y="2416969"/>
            <a:ext cx="499943" cy="499943"/>
          </a:xfrm>
          <a:prstGeom prst="roundRect">
            <a:avLst>
              <a:gd name="adj" fmla="val 13333"/>
            </a:avLst>
          </a:prstGeom>
          <a:solidFill>
            <a:srgbClr val="382748"/>
          </a:solidFill>
          <a:ln/>
        </p:spPr>
        <p:txBody>
          <a:bodyPr/>
          <a:lstStyle/>
          <a:p>
            <a:endParaRPr lang="en-BR"/>
          </a:p>
        </p:txBody>
      </p:sp>
      <p:sp>
        <p:nvSpPr>
          <p:cNvPr id="10" name="Text 8"/>
          <p:cNvSpPr/>
          <p:nvPr/>
        </p:nvSpPr>
        <p:spPr>
          <a:xfrm>
            <a:off x="7592854" y="2458641"/>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1" name="Text 9"/>
          <p:cNvSpPr/>
          <p:nvPr/>
        </p:nvSpPr>
        <p:spPr>
          <a:xfrm>
            <a:off x="8148399" y="2493288"/>
            <a:ext cx="277749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Descriptive Naming</a:t>
            </a:r>
            <a:endParaRPr lang="en-US" sz="2187" dirty="0"/>
          </a:p>
        </p:txBody>
      </p:sp>
      <p:sp>
        <p:nvSpPr>
          <p:cNvPr id="12" name="Text 10"/>
          <p:cNvSpPr/>
          <p:nvPr/>
        </p:nvSpPr>
        <p:spPr>
          <a:xfrm>
            <a:off x="8148399" y="2973705"/>
            <a:ext cx="4444008"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Use descriptive file and component names that clearly express their function, avoiding generic names or abbreviations.</a:t>
            </a:r>
            <a:endParaRPr lang="en-US" sz="1750" dirty="0"/>
          </a:p>
        </p:txBody>
      </p:sp>
      <p:sp>
        <p:nvSpPr>
          <p:cNvPr id="13" name="Shape 11"/>
          <p:cNvSpPr/>
          <p:nvPr/>
        </p:nvSpPr>
        <p:spPr>
          <a:xfrm>
            <a:off x="2037993" y="4791075"/>
            <a:ext cx="499943" cy="499943"/>
          </a:xfrm>
          <a:prstGeom prst="roundRect">
            <a:avLst>
              <a:gd name="adj" fmla="val 13333"/>
            </a:avLst>
          </a:prstGeom>
          <a:solidFill>
            <a:srgbClr val="382748"/>
          </a:solidFill>
          <a:ln/>
        </p:spPr>
        <p:txBody>
          <a:bodyPr/>
          <a:lstStyle/>
          <a:p>
            <a:endParaRPr lang="en-BR"/>
          </a:p>
        </p:txBody>
      </p:sp>
      <p:sp>
        <p:nvSpPr>
          <p:cNvPr id="14" name="Text 12"/>
          <p:cNvSpPr/>
          <p:nvPr/>
        </p:nvSpPr>
        <p:spPr>
          <a:xfrm>
            <a:off x="2204561" y="4832747"/>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15" name="Text 13"/>
          <p:cNvSpPr/>
          <p:nvPr/>
        </p:nvSpPr>
        <p:spPr>
          <a:xfrm>
            <a:off x="2760107" y="4867394"/>
            <a:ext cx="3054191"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Separation of Concerns</a:t>
            </a:r>
            <a:endParaRPr lang="en-US" sz="2187" dirty="0"/>
          </a:p>
        </p:txBody>
      </p:sp>
      <p:sp>
        <p:nvSpPr>
          <p:cNvPr id="16" name="Text 14"/>
          <p:cNvSpPr/>
          <p:nvPr/>
        </p:nvSpPr>
        <p:spPr>
          <a:xfrm>
            <a:off x="2760107" y="5347811"/>
            <a:ext cx="4444008" cy="1777008"/>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Maintain a clear separation between business logic, visual presentation, and state management, following the principles of single responsibility and separation of concerns.</a:t>
            </a:r>
            <a:endParaRPr lang="en-US" sz="1750" dirty="0"/>
          </a:p>
        </p:txBody>
      </p:sp>
      <p:sp>
        <p:nvSpPr>
          <p:cNvPr id="17" name="Shape 15"/>
          <p:cNvSpPr/>
          <p:nvPr/>
        </p:nvSpPr>
        <p:spPr>
          <a:xfrm>
            <a:off x="7426285" y="4791075"/>
            <a:ext cx="499943" cy="499943"/>
          </a:xfrm>
          <a:prstGeom prst="roundRect">
            <a:avLst>
              <a:gd name="adj" fmla="val 13333"/>
            </a:avLst>
          </a:prstGeom>
          <a:solidFill>
            <a:srgbClr val="382748"/>
          </a:solidFill>
          <a:ln/>
        </p:spPr>
        <p:txBody>
          <a:bodyPr/>
          <a:lstStyle/>
          <a:p>
            <a:endParaRPr lang="en-BR"/>
          </a:p>
        </p:txBody>
      </p:sp>
      <p:sp>
        <p:nvSpPr>
          <p:cNvPr id="18" name="Text 16"/>
          <p:cNvSpPr/>
          <p:nvPr/>
        </p:nvSpPr>
        <p:spPr>
          <a:xfrm>
            <a:off x="7592854" y="4832747"/>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4</a:t>
            </a:r>
            <a:endParaRPr lang="en-US" sz="2624" dirty="0"/>
          </a:p>
        </p:txBody>
      </p:sp>
      <p:sp>
        <p:nvSpPr>
          <p:cNvPr id="19" name="Text 17"/>
          <p:cNvSpPr/>
          <p:nvPr/>
        </p:nvSpPr>
        <p:spPr>
          <a:xfrm>
            <a:off x="8148399" y="4867394"/>
            <a:ext cx="277749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Code Reusability</a:t>
            </a:r>
            <a:endParaRPr lang="en-US" sz="2187" dirty="0"/>
          </a:p>
        </p:txBody>
      </p:sp>
      <p:sp>
        <p:nvSpPr>
          <p:cNvPr id="20" name="Text 18"/>
          <p:cNvSpPr/>
          <p:nvPr/>
        </p:nvSpPr>
        <p:spPr>
          <a:xfrm>
            <a:off x="8148399" y="5347811"/>
            <a:ext cx="4444008"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Identify and extract reusable components and functionalities, avoiding code duplication and facilitating project maintenance and evolution.</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BR"/>
          </a:p>
        </p:txBody>
      </p:sp>
      <p:sp>
        <p:nvSpPr>
          <p:cNvPr id="3" name="Shape 1"/>
          <p:cNvSpPr/>
          <p:nvPr/>
        </p:nvSpPr>
        <p:spPr>
          <a:xfrm>
            <a:off x="0" y="0"/>
            <a:ext cx="14630400" cy="8229600"/>
          </a:xfrm>
          <a:prstGeom prst="rect">
            <a:avLst/>
          </a:prstGeom>
          <a:solidFill>
            <a:srgbClr val="241631"/>
          </a:solidFill>
          <a:ln/>
        </p:spPr>
        <p:txBody>
          <a:bodyPr/>
          <a:lstStyle/>
          <a:p>
            <a:endParaRPr lang="en-BR"/>
          </a:p>
        </p:txBody>
      </p:sp>
      <p:sp>
        <p:nvSpPr>
          <p:cNvPr id="4" name="Text 2"/>
          <p:cNvSpPr/>
          <p:nvPr/>
        </p:nvSpPr>
        <p:spPr>
          <a:xfrm>
            <a:off x="2037993" y="1161574"/>
            <a:ext cx="6665119"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Performance Optimization</a:t>
            </a:r>
            <a:endParaRPr lang="en-US" sz="4374" dirty="0"/>
          </a:p>
        </p:txBody>
      </p:sp>
      <p:pic>
        <p:nvPicPr>
          <p:cNvPr id="5" name="Image 0" descr="preencoded.png"/>
          <p:cNvPicPr>
            <a:picLocks noChangeAspect="1"/>
          </p:cNvPicPr>
          <p:nvPr/>
        </p:nvPicPr>
        <p:blipFill>
          <a:blip r:embed="rId3"/>
          <a:stretch>
            <a:fillRect/>
          </a:stretch>
        </p:blipFill>
        <p:spPr>
          <a:xfrm>
            <a:off x="2037993" y="2300288"/>
            <a:ext cx="3518059" cy="888682"/>
          </a:xfrm>
          <a:prstGeom prst="rect">
            <a:avLst/>
          </a:prstGeom>
        </p:spPr>
      </p:pic>
      <p:sp>
        <p:nvSpPr>
          <p:cNvPr id="6" name="Text 3"/>
          <p:cNvSpPr/>
          <p:nvPr/>
        </p:nvSpPr>
        <p:spPr>
          <a:xfrm>
            <a:off x="2260163" y="3522226"/>
            <a:ext cx="2777490"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Memoization</a:t>
            </a:r>
            <a:endParaRPr lang="en-US" sz="2187" dirty="0"/>
          </a:p>
        </p:txBody>
      </p:sp>
      <p:sp>
        <p:nvSpPr>
          <p:cNvPr id="7" name="Text 4"/>
          <p:cNvSpPr/>
          <p:nvPr/>
        </p:nvSpPr>
        <p:spPr>
          <a:xfrm>
            <a:off x="2260163" y="4002643"/>
            <a:ext cx="3073718" cy="2843213"/>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Utilize memoization techniques, such as React.memo and useMemo, to avoid unnecessary re-rendering of components, improving the overall performance of the application.</a:t>
            </a:r>
            <a:endParaRPr lang="en-US" sz="1750" dirty="0"/>
          </a:p>
        </p:txBody>
      </p:sp>
      <p:pic>
        <p:nvPicPr>
          <p:cNvPr id="8" name="Image 1" descr="preencoded.png"/>
          <p:cNvPicPr>
            <a:picLocks noChangeAspect="1"/>
          </p:cNvPicPr>
          <p:nvPr/>
        </p:nvPicPr>
        <p:blipFill>
          <a:blip r:embed="rId4"/>
          <a:stretch>
            <a:fillRect/>
          </a:stretch>
        </p:blipFill>
        <p:spPr>
          <a:xfrm>
            <a:off x="5556052" y="2300288"/>
            <a:ext cx="3518178" cy="888682"/>
          </a:xfrm>
          <a:prstGeom prst="rect">
            <a:avLst/>
          </a:prstGeom>
        </p:spPr>
      </p:pic>
      <p:sp>
        <p:nvSpPr>
          <p:cNvPr id="9" name="Text 5"/>
          <p:cNvSpPr/>
          <p:nvPr/>
        </p:nvSpPr>
        <p:spPr>
          <a:xfrm>
            <a:off x="5778222" y="3522226"/>
            <a:ext cx="2777490"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Code Splitting</a:t>
            </a:r>
            <a:endParaRPr lang="en-US" sz="2187" dirty="0"/>
          </a:p>
        </p:txBody>
      </p:sp>
      <p:sp>
        <p:nvSpPr>
          <p:cNvPr id="10" name="Text 6"/>
          <p:cNvSpPr/>
          <p:nvPr/>
        </p:nvSpPr>
        <p:spPr>
          <a:xfrm>
            <a:off x="5778222" y="4002643"/>
            <a:ext cx="3073837" cy="2132409"/>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Implement code splitting by dividing the application code into smaller chunks that can be loaded on demand, reducing the initial loading time.</a:t>
            </a:r>
            <a:endParaRPr lang="en-US" sz="1750" dirty="0"/>
          </a:p>
        </p:txBody>
      </p:sp>
      <p:pic>
        <p:nvPicPr>
          <p:cNvPr id="11" name="Image 2" descr="preencoded.png"/>
          <p:cNvPicPr>
            <a:picLocks noChangeAspect="1"/>
          </p:cNvPicPr>
          <p:nvPr/>
        </p:nvPicPr>
        <p:blipFill>
          <a:blip r:embed="rId5"/>
          <a:stretch>
            <a:fillRect/>
          </a:stretch>
        </p:blipFill>
        <p:spPr>
          <a:xfrm>
            <a:off x="9074229" y="2300288"/>
            <a:ext cx="3518178" cy="888682"/>
          </a:xfrm>
          <a:prstGeom prst="rect">
            <a:avLst/>
          </a:prstGeom>
        </p:spPr>
      </p:pic>
      <p:sp>
        <p:nvSpPr>
          <p:cNvPr id="12" name="Text 7"/>
          <p:cNvSpPr/>
          <p:nvPr/>
        </p:nvSpPr>
        <p:spPr>
          <a:xfrm>
            <a:off x="9296400" y="3522226"/>
            <a:ext cx="2777490"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Lazy Loading</a:t>
            </a:r>
            <a:endParaRPr lang="en-US" sz="2187" dirty="0"/>
          </a:p>
        </p:txBody>
      </p:sp>
      <p:sp>
        <p:nvSpPr>
          <p:cNvPr id="13" name="Text 8"/>
          <p:cNvSpPr/>
          <p:nvPr/>
        </p:nvSpPr>
        <p:spPr>
          <a:xfrm>
            <a:off x="9296400" y="4002643"/>
            <a:ext cx="3073837" cy="2487811"/>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Adopt the lazy loading technique by loading components and resources only when needed, optimizing bandwidth usage and improving the user experience.</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BR"/>
          </a:p>
        </p:txBody>
      </p:sp>
      <p:sp>
        <p:nvSpPr>
          <p:cNvPr id="3" name="Shape 1"/>
          <p:cNvSpPr/>
          <p:nvPr/>
        </p:nvSpPr>
        <p:spPr>
          <a:xfrm>
            <a:off x="0" y="0"/>
            <a:ext cx="14630400" cy="8229600"/>
          </a:xfrm>
          <a:prstGeom prst="rect">
            <a:avLst/>
          </a:prstGeom>
          <a:solidFill>
            <a:srgbClr val="241631"/>
          </a:solidFill>
          <a:ln/>
        </p:spPr>
        <p:txBody>
          <a:bodyPr/>
          <a:lstStyle/>
          <a:p>
            <a:endParaRPr lang="en-BR"/>
          </a:p>
        </p:txBody>
      </p:sp>
      <p:sp>
        <p:nvSpPr>
          <p:cNvPr id="4" name="Text 2"/>
          <p:cNvSpPr/>
          <p:nvPr/>
        </p:nvSpPr>
        <p:spPr>
          <a:xfrm>
            <a:off x="2129741" y="3653790"/>
            <a:ext cx="10370917" cy="2212613"/>
          </a:xfrm>
          <a:prstGeom prst="rect">
            <a:avLst/>
          </a:prstGeom>
          <a:noFill/>
          <a:ln/>
        </p:spPr>
        <p:txBody>
          <a:bodyPr wrap="none" rtlCol="0" anchor="t"/>
          <a:lstStyle/>
          <a:p>
            <a:pPr marL="0" indent="0">
              <a:lnSpc>
                <a:spcPts val="5468"/>
              </a:lnSpc>
              <a:buNone/>
            </a:pPr>
            <a:r>
              <a:rPr lang="en-US" sz="6000" b="1" dirty="0">
                <a:solidFill>
                  <a:srgbClr val="FF726D"/>
                </a:solidFill>
                <a:latin typeface="Inconsolata" pitchFamily="34" charset="0"/>
                <a:ea typeface="Inconsolata" pitchFamily="34" charset="-122"/>
                <a:cs typeface="Inconsolata" pitchFamily="34" charset="-120"/>
              </a:rPr>
              <a:t>Conclusion and Next Steps</a:t>
            </a:r>
            <a:endParaRPr lang="en-US" sz="6000" dirty="0"/>
          </a:p>
        </p:txBody>
      </p:sp>
      <p:sp>
        <p:nvSpPr>
          <p:cNvPr id="6" name="Text 4"/>
          <p:cNvSpPr/>
          <p:nvPr/>
        </p:nvSpPr>
        <p:spPr>
          <a:xfrm>
            <a:off x="2037993" y="4575810"/>
            <a:ext cx="10554414" cy="1421606"/>
          </a:xfrm>
          <a:prstGeom prst="rect">
            <a:avLst/>
          </a:prstGeom>
          <a:noFill/>
          <a:ln/>
        </p:spPr>
        <p:txBody>
          <a:bodyPr wrap="square" rtlCol="0" anchor="t"/>
          <a:lstStyle/>
          <a:p>
            <a:pPr marL="0" indent="0">
              <a:lnSpc>
                <a:spcPts val="2799"/>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BR"/>
          </a:p>
        </p:txBody>
      </p:sp>
      <p:sp>
        <p:nvSpPr>
          <p:cNvPr id="3" name="Shape 1"/>
          <p:cNvSpPr/>
          <p:nvPr/>
        </p:nvSpPr>
        <p:spPr>
          <a:xfrm>
            <a:off x="-86810" y="-426304"/>
            <a:ext cx="14804020" cy="9330571"/>
          </a:xfrm>
          <a:prstGeom prst="rect">
            <a:avLst/>
          </a:prstGeom>
          <a:solidFill>
            <a:srgbClr val="241631"/>
          </a:solidFill>
          <a:ln/>
        </p:spPr>
        <p:txBody>
          <a:bodyPr/>
          <a:lstStyle/>
          <a:p>
            <a:endParaRPr lang="en-BR"/>
          </a:p>
        </p:txBody>
      </p:sp>
      <p:sp>
        <p:nvSpPr>
          <p:cNvPr id="4" name="Text 2"/>
          <p:cNvSpPr/>
          <p:nvPr/>
        </p:nvSpPr>
        <p:spPr>
          <a:xfrm>
            <a:off x="3621167" y="427673"/>
            <a:ext cx="5248037" cy="486013"/>
          </a:xfrm>
          <a:prstGeom prst="rect">
            <a:avLst/>
          </a:prstGeom>
          <a:noFill/>
          <a:ln/>
        </p:spPr>
        <p:txBody>
          <a:bodyPr wrap="none" rtlCol="0" anchor="t"/>
          <a:lstStyle/>
          <a:p>
            <a:pPr marL="0" indent="0">
              <a:lnSpc>
                <a:spcPts val="3827"/>
              </a:lnSpc>
              <a:buNone/>
            </a:pPr>
            <a:r>
              <a:rPr lang="en-US" sz="3062" b="1" dirty="0">
                <a:solidFill>
                  <a:srgbClr val="FF726D"/>
                </a:solidFill>
                <a:latin typeface="Inconsolata" pitchFamily="34" charset="0"/>
                <a:ea typeface="Inconsolata" pitchFamily="34" charset="-122"/>
                <a:cs typeface="Inconsolata" pitchFamily="34" charset="-120"/>
              </a:rPr>
              <a:t>React Component Refactoring</a:t>
            </a:r>
            <a:endParaRPr lang="en-US" sz="3062" dirty="0"/>
          </a:p>
        </p:txBody>
      </p:sp>
      <p:sp>
        <p:nvSpPr>
          <p:cNvPr id="5" name="Shape 3"/>
          <p:cNvSpPr/>
          <p:nvPr/>
        </p:nvSpPr>
        <p:spPr>
          <a:xfrm>
            <a:off x="3844766" y="1146929"/>
            <a:ext cx="19407" cy="7645479"/>
          </a:xfrm>
          <a:prstGeom prst="rect">
            <a:avLst/>
          </a:prstGeom>
          <a:solidFill>
            <a:srgbClr val="FF6680"/>
          </a:solidFill>
          <a:ln/>
        </p:spPr>
        <p:txBody>
          <a:bodyPr/>
          <a:lstStyle/>
          <a:p>
            <a:endParaRPr lang="en-BR"/>
          </a:p>
        </p:txBody>
      </p:sp>
      <p:sp>
        <p:nvSpPr>
          <p:cNvPr id="6" name="Shape 4"/>
          <p:cNvSpPr/>
          <p:nvPr/>
        </p:nvSpPr>
        <p:spPr>
          <a:xfrm>
            <a:off x="4029373" y="1433572"/>
            <a:ext cx="544354" cy="19407"/>
          </a:xfrm>
          <a:prstGeom prst="rect">
            <a:avLst/>
          </a:prstGeom>
          <a:solidFill>
            <a:srgbClr val="FF6680"/>
          </a:solidFill>
          <a:ln/>
        </p:spPr>
        <p:txBody>
          <a:bodyPr/>
          <a:lstStyle/>
          <a:p>
            <a:endParaRPr lang="en-BR"/>
          </a:p>
        </p:txBody>
      </p:sp>
      <p:sp>
        <p:nvSpPr>
          <p:cNvPr id="7" name="Shape 5"/>
          <p:cNvSpPr/>
          <p:nvPr/>
        </p:nvSpPr>
        <p:spPr>
          <a:xfrm>
            <a:off x="3679448" y="1268373"/>
            <a:ext cx="349925" cy="349925"/>
          </a:xfrm>
          <a:prstGeom prst="roundRect">
            <a:avLst>
              <a:gd name="adj" fmla="val 13335"/>
            </a:avLst>
          </a:prstGeom>
          <a:solidFill>
            <a:srgbClr val="382748"/>
          </a:solidFill>
          <a:ln/>
        </p:spPr>
        <p:txBody>
          <a:bodyPr/>
          <a:lstStyle/>
          <a:p>
            <a:endParaRPr lang="en-BR"/>
          </a:p>
        </p:txBody>
      </p:sp>
      <p:sp>
        <p:nvSpPr>
          <p:cNvPr id="8" name="Text 6"/>
          <p:cNvSpPr/>
          <p:nvPr/>
        </p:nvSpPr>
        <p:spPr>
          <a:xfrm>
            <a:off x="3796010" y="1297424"/>
            <a:ext cx="116681" cy="291703"/>
          </a:xfrm>
          <a:prstGeom prst="rect">
            <a:avLst/>
          </a:prstGeom>
          <a:noFill/>
          <a:ln/>
        </p:spPr>
        <p:txBody>
          <a:bodyPr wrap="none" rtlCol="0" anchor="t"/>
          <a:lstStyle/>
          <a:p>
            <a:pPr marL="0" indent="0" algn="ctr">
              <a:lnSpc>
                <a:spcPts val="2296"/>
              </a:lnSpc>
              <a:buNone/>
            </a:pPr>
            <a:r>
              <a:rPr lang="en-US" sz="1837" b="1" dirty="0">
                <a:solidFill>
                  <a:srgbClr val="FF726D"/>
                </a:solidFill>
                <a:latin typeface="Inconsolata" pitchFamily="34" charset="0"/>
                <a:ea typeface="Inconsolata" pitchFamily="34" charset="-122"/>
                <a:cs typeface="Inconsolata" pitchFamily="34" charset="-120"/>
              </a:rPr>
              <a:t>1</a:t>
            </a:r>
            <a:endParaRPr lang="en-US" sz="1837" dirty="0"/>
          </a:p>
        </p:txBody>
      </p:sp>
      <p:sp>
        <p:nvSpPr>
          <p:cNvPr id="9" name="Text 7"/>
          <p:cNvSpPr/>
          <p:nvPr/>
        </p:nvSpPr>
        <p:spPr>
          <a:xfrm>
            <a:off x="4709874" y="1302425"/>
            <a:ext cx="2428994"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Identify Responsibilities</a:t>
            </a:r>
            <a:endParaRPr lang="en-US" sz="1531" dirty="0"/>
          </a:p>
        </p:txBody>
      </p:sp>
      <p:sp>
        <p:nvSpPr>
          <p:cNvPr id="10" name="Text 8"/>
          <p:cNvSpPr/>
          <p:nvPr/>
        </p:nvSpPr>
        <p:spPr>
          <a:xfrm>
            <a:off x="4709874" y="1638657"/>
            <a:ext cx="6299359" cy="497443"/>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Break down the component into smaller logical parts. This helps in clear separation of concerns and makes the codebase more modular.</a:t>
            </a:r>
            <a:endParaRPr lang="en-US" sz="1225" dirty="0"/>
          </a:p>
        </p:txBody>
      </p:sp>
      <p:sp>
        <p:nvSpPr>
          <p:cNvPr id="11" name="Shape 9"/>
          <p:cNvSpPr/>
          <p:nvPr/>
        </p:nvSpPr>
        <p:spPr>
          <a:xfrm>
            <a:off x="4029373" y="2733735"/>
            <a:ext cx="544354" cy="19407"/>
          </a:xfrm>
          <a:prstGeom prst="rect">
            <a:avLst/>
          </a:prstGeom>
          <a:solidFill>
            <a:srgbClr val="FF6680"/>
          </a:solidFill>
          <a:ln/>
        </p:spPr>
        <p:txBody>
          <a:bodyPr/>
          <a:lstStyle/>
          <a:p>
            <a:endParaRPr lang="en-BR"/>
          </a:p>
        </p:txBody>
      </p:sp>
      <p:sp>
        <p:nvSpPr>
          <p:cNvPr id="12" name="Shape 10"/>
          <p:cNvSpPr/>
          <p:nvPr/>
        </p:nvSpPr>
        <p:spPr>
          <a:xfrm>
            <a:off x="3679448" y="2568535"/>
            <a:ext cx="349925" cy="349925"/>
          </a:xfrm>
          <a:prstGeom prst="roundRect">
            <a:avLst>
              <a:gd name="adj" fmla="val 13335"/>
            </a:avLst>
          </a:prstGeom>
          <a:solidFill>
            <a:srgbClr val="382748"/>
          </a:solidFill>
          <a:ln/>
        </p:spPr>
        <p:txBody>
          <a:bodyPr/>
          <a:lstStyle/>
          <a:p>
            <a:endParaRPr lang="en-BR"/>
          </a:p>
        </p:txBody>
      </p:sp>
      <p:sp>
        <p:nvSpPr>
          <p:cNvPr id="13" name="Text 11"/>
          <p:cNvSpPr/>
          <p:nvPr/>
        </p:nvSpPr>
        <p:spPr>
          <a:xfrm>
            <a:off x="3796010" y="2597587"/>
            <a:ext cx="116681" cy="291703"/>
          </a:xfrm>
          <a:prstGeom prst="rect">
            <a:avLst/>
          </a:prstGeom>
          <a:noFill/>
          <a:ln/>
        </p:spPr>
        <p:txBody>
          <a:bodyPr wrap="none" rtlCol="0" anchor="t"/>
          <a:lstStyle/>
          <a:p>
            <a:pPr marL="0" indent="0" algn="ctr">
              <a:lnSpc>
                <a:spcPts val="2296"/>
              </a:lnSpc>
              <a:buNone/>
            </a:pPr>
            <a:r>
              <a:rPr lang="en-US" sz="1837" b="1" dirty="0">
                <a:solidFill>
                  <a:srgbClr val="FF726D"/>
                </a:solidFill>
                <a:latin typeface="Inconsolata" pitchFamily="34" charset="0"/>
                <a:ea typeface="Inconsolata" pitchFamily="34" charset="-122"/>
                <a:cs typeface="Inconsolata" pitchFamily="34" charset="-120"/>
              </a:rPr>
              <a:t>2</a:t>
            </a:r>
            <a:endParaRPr lang="en-US" sz="1837" dirty="0"/>
          </a:p>
        </p:txBody>
      </p:sp>
      <p:sp>
        <p:nvSpPr>
          <p:cNvPr id="14" name="Text 12"/>
          <p:cNvSpPr/>
          <p:nvPr/>
        </p:nvSpPr>
        <p:spPr>
          <a:xfrm>
            <a:off x="4709874" y="2602587"/>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Separate Concerns</a:t>
            </a:r>
            <a:endParaRPr lang="en-US" sz="1531" dirty="0"/>
          </a:p>
        </p:txBody>
      </p:sp>
      <p:sp>
        <p:nvSpPr>
          <p:cNvPr id="15" name="Text 13"/>
          <p:cNvSpPr/>
          <p:nvPr/>
        </p:nvSpPr>
        <p:spPr>
          <a:xfrm>
            <a:off x="4709874" y="2938820"/>
            <a:ext cx="6299359" cy="497443"/>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Ensure each component focuses on a single responsibility. This improves the maintainability and reusability of the code.</a:t>
            </a:r>
            <a:endParaRPr lang="en-US" sz="1225" dirty="0"/>
          </a:p>
        </p:txBody>
      </p:sp>
      <p:sp>
        <p:nvSpPr>
          <p:cNvPr id="16" name="Shape 14"/>
          <p:cNvSpPr/>
          <p:nvPr/>
        </p:nvSpPr>
        <p:spPr>
          <a:xfrm>
            <a:off x="4029373" y="4033897"/>
            <a:ext cx="544354" cy="19407"/>
          </a:xfrm>
          <a:prstGeom prst="rect">
            <a:avLst/>
          </a:prstGeom>
          <a:solidFill>
            <a:srgbClr val="FF6680"/>
          </a:solidFill>
          <a:ln/>
        </p:spPr>
        <p:txBody>
          <a:bodyPr/>
          <a:lstStyle/>
          <a:p>
            <a:endParaRPr lang="en-BR"/>
          </a:p>
        </p:txBody>
      </p:sp>
      <p:sp>
        <p:nvSpPr>
          <p:cNvPr id="17" name="Shape 15"/>
          <p:cNvSpPr/>
          <p:nvPr/>
        </p:nvSpPr>
        <p:spPr>
          <a:xfrm>
            <a:off x="3679448" y="3868698"/>
            <a:ext cx="349925" cy="349925"/>
          </a:xfrm>
          <a:prstGeom prst="roundRect">
            <a:avLst>
              <a:gd name="adj" fmla="val 13335"/>
            </a:avLst>
          </a:prstGeom>
          <a:solidFill>
            <a:srgbClr val="382748"/>
          </a:solidFill>
          <a:ln/>
        </p:spPr>
        <p:txBody>
          <a:bodyPr/>
          <a:lstStyle/>
          <a:p>
            <a:endParaRPr lang="en-BR"/>
          </a:p>
        </p:txBody>
      </p:sp>
      <p:sp>
        <p:nvSpPr>
          <p:cNvPr id="18" name="Text 16"/>
          <p:cNvSpPr/>
          <p:nvPr/>
        </p:nvSpPr>
        <p:spPr>
          <a:xfrm>
            <a:off x="3796010" y="3897749"/>
            <a:ext cx="116681" cy="291703"/>
          </a:xfrm>
          <a:prstGeom prst="rect">
            <a:avLst/>
          </a:prstGeom>
          <a:noFill/>
          <a:ln/>
        </p:spPr>
        <p:txBody>
          <a:bodyPr wrap="none" rtlCol="0" anchor="t"/>
          <a:lstStyle/>
          <a:p>
            <a:pPr marL="0" indent="0" algn="ctr">
              <a:lnSpc>
                <a:spcPts val="2296"/>
              </a:lnSpc>
              <a:buNone/>
            </a:pPr>
            <a:r>
              <a:rPr lang="en-US" sz="1837" b="1" dirty="0">
                <a:solidFill>
                  <a:srgbClr val="FF726D"/>
                </a:solidFill>
                <a:latin typeface="Inconsolata" pitchFamily="34" charset="0"/>
                <a:ea typeface="Inconsolata" pitchFamily="34" charset="-122"/>
                <a:cs typeface="Inconsolata" pitchFamily="34" charset="-120"/>
              </a:rPr>
              <a:t>3</a:t>
            </a:r>
            <a:endParaRPr lang="en-US" sz="1837" dirty="0"/>
          </a:p>
        </p:txBody>
      </p:sp>
      <p:sp>
        <p:nvSpPr>
          <p:cNvPr id="19" name="Text 17"/>
          <p:cNvSpPr/>
          <p:nvPr/>
        </p:nvSpPr>
        <p:spPr>
          <a:xfrm>
            <a:off x="4709874" y="3902750"/>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Extract Components</a:t>
            </a:r>
            <a:endParaRPr lang="en-US" sz="1531" dirty="0"/>
          </a:p>
        </p:txBody>
      </p:sp>
      <p:sp>
        <p:nvSpPr>
          <p:cNvPr id="20" name="Text 18"/>
          <p:cNvSpPr/>
          <p:nvPr/>
        </p:nvSpPr>
        <p:spPr>
          <a:xfrm>
            <a:off x="4709874" y="4238982"/>
            <a:ext cx="6299359" cy="497443"/>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Extract reusable components from the existing code. This promotes code reuse and reduces duplication.</a:t>
            </a:r>
            <a:endParaRPr lang="en-US" sz="1225" dirty="0"/>
          </a:p>
        </p:txBody>
      </p:sp>
      <p:sp>
        <p:nvSpPr>
          <p:cNvPr id="21" name="Shape 19"/>
          <p:cNvSpPr/>
          <p:nvPr/>
        </p:nvSpPr>
        <p:spPr>
          <a:xfrm>
            <a:off x="4029373" y="5334060"/>
            <a:ext cx="544354" cy="19407"/>
          </a:xfrm>
          <a:prstGeom prst="rect">
            <a:avLst/>
          </a:prstGeom>
          <a:solidFill>
            <a:srgbClr val="FF6680"/>
          </a:solidFill>
          <a:ln/>
        </p:spPr>
        <p:txBody>
          <a:bodyPr/>
          <a:lstStyle/>
          <a:p>
            <a:endParaRPr lang="en-BR"/>
          </a:p>
        </p:txBody>
      </p:sp>
      <p:sp>
        <p:nvSpPr>
          <p:cNvPr id="22" name="Shape 20"/>
          <p:cNvSpPr/>
          <p:nvPr/>
        </p:nvSpPr>
        <p:spPr>
          <a:xfrm>
            <a:off x="3679448" y="5168860"/>
            <a:ext cx="349925" cy="349925"/>
          </a:xfrm>
          <a:prstGeom prst="roundRect">
            <a:avLst>
              <a:gd name="adj" fmla="val 13335"/>
            </a:avLst>
          </a:prstGeom>
          <a:solidFill>
            <a:srgbClr val="382748"/>
          </a:solidFill>
          <a:ln/>
        </p:spPr>
        <p:txBody>
          <a:bodyPr/>
          <a:lstStyle/>
          <a:p>
            <a:endParaRPr lang="en-BR"/>
          </a:p>
        </p:txBody>
      </p:sp>
      <p:sp>
        <p:nvSpPr>
          <p:cNvPr id="23" name="Text 21"/>
          <p:cNvSpPr/>
          <p:nvPr/>
        </p:nvSpPr>
        <p:spPr>
          <a:xfrm>
            <a:off x="3796010" y="5197912"/>
            <a:ext cx="116681" cy="291703"/>
          </a:xfrm>
          <a:prstGeom prst="rect">
            <a:avLst/>
          </a:prstGeom>
          <a:noFill/>
          <a:ln/>
        </p:spPr>
        <p:txBody>
          <a:bodyPr wrap="none" rtlCol="0" anchor="t"/>
          <a:lstStyle/>
          <a:p>
            <a:pPr marL="0" indent="0" algn="ctr">
              <a:lnSpc>
                <a:spcPts val="2296"/>
              </a:lnSpc>
              <a:buNone/>
            </a:pPr>
            <a:r>
              <a:rPr lang="en-US" sz="1837" b="1" dirty="0">
                <a:solidFill>
                  <a:srgbClr val="FF726D"/>
                </a:solidFill>
                <a:latin typeface="Inconsolata" pitchFamily="34" charset="0"/>
                <a:ea typeface="Inconsolata" pitchFamily="34" charset="-122"/>
                <a:cs typeface="Inconsolata" pitchFamily="34" charset="-120"/>
              </a:rPr>
              <a:t>4</a:t>
            </a:r>
            <a:endParaRPr lang="en-US" sz="1837" dirty="0"/>
          </a:p>
        </p:txBody>
      </p:sp>
      <p:sp>
        <p:nvSpPr>
          <p:cNvPr id="24" name="Text 22"/>
          <p:cNvSpPr/>
          <p:nvPr/>
        </p:nvSpPr>
        <p:spPr>
          <a:xfrm>
            <a:off x="4709874" y="5202912"/>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Reduce Complexity</a:t>
            </a:r>
            <a:endParaRPr lang="en-US" sz="1531" dirty="0"/>
          </a:p>
        </p:txBody>
      </p:sp>
      <p:sp>
        <p:nvSpPr>
          <p:cNvPr id="25" name="Text 23"/>
          <p:cNvSpPr/>
          <p:nvPr/>
        </p:nvSpPr>
        <p:spPr>
          <a:xfrm>
            <a:off x="4709874" y="5539145"/>
            <a:ext cx="6299359" cy="497443"/>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Simplify the code to make it easier to understand and maintain. This improves the overall readability and reduces the chances of bugs.</a:t>
            </a:r>
            <a:endParaRPr lang="en-US" sz="1225" dirty="0"/>
          </a:p>
        </p:txBody>
      </p:sp>
      <p:sp>
        <p:nvSpPr>
          <p:cNvPr id="26" name="Shape 24"/>
          <p:cNvSpPr/>
          <p:nvPr/>
        </p:nvSpPr>
        <p:spPr>
          <a:xfrm>
            <a:off x="4029373" y="6634222"/>
            <a:ext cx="544354" cy="19407"/>
          </a:xfrm>
          <a:prstGeom prst="rect">
            <a:avLst/>
          </a:prstGeom>
          <a:solidFill>
            <a:srgbClr val="FF6680"/>
          </a:solidFill>
          <a:ln/>
        </p:spPr>
        <p:txBody>
          <a:bodyPr/>
          <a:lstStyle/>
          <a:p>
            <a:endParaRPr lang="en-BR"/>
          </a:p>
        </p:txBody>
      </p:sp>
      <p:sp>
        <p:nvSpPr>
          <p:cNvPr id="27" name="Shape 25"/>
          <p:cNvSpPr/>
          <p:nvPr/>
        </p:nvSpPr>
        <p:spPr>
          <a:xfrm>
            <a:off x="3679448" y="6469023"/>
            <a:ext cx="349925" cy="349925"/>
          </a:xfrm>
          <a:prstGeom prst="roundRect">
            <a:avLst>
              <a:gd name="adj" fmla="val 13335"/>
            </a:avLst>
          </a:prstGeom>
          <a:solidFill>
            <a:srgbClr val="382748"/>
          </a:solidFill>
          <a:ln/>
        </p:spPr>
        <p:txBody>
          <a:bodyPr/>
          <a:lstStyle/>
          <a:p>
            <a:endParaRPr lang="en-BR"/>
          </a:p>
        </p:txBody>
      </p:sp>
      <p:sp>
        <p:nvSpPr>
          <p:cNvPr id="28" name="Text 26"/>
          <p:cNvSpPr/>
          <p:nvPr/>
        </p:nvSpPr>
        <p:spPr>
          <a:xfrm>
            <a:off x="3796010" y="6498074"/>
            <a:ext cx="116681" cy="291703"/>
          </a:xfrm>
          <a:prstGeom prst="rect">
            <a:avLst/>
          </a:prstGeom>
          <a:noFill/>
          <a:ln/>
        </p:spPr>
        <p:txBody>
          <a:bodyPr wrap="none" rtlCol="0" anchor="t"/>
          <a:lstStyle/>
          <a:p>
            <a:pPr marL="0" indent="0" algn="ctr">
              <a:lnSpc>
                <a:spcPts val="2296"/>
              </a:lnSpc>
              <a:buNone/>
            </a:pPr>
            <a:r>
              <a:rPr lang="en-US" sz="1837" b="1" dirty="0">
                <a:solidFill>
                  <a:srgbClr val="FF726D"/>
                </a:solidFill>
                <a:latin typeface="Inconsolata" pitchFamily="34" charset="0"/>
                <a:ea typeface="Inconsolata" pitchFamily="34" charset="-122"/>
                <a:cs typeface="Inconsolata" pitchFamily="34" charset="-120"/>
              </a:rPr>
              <a:t>5</a:t>
            </a:r>
            <a:endParaRPr lang="en-US" sz="1837" dirty="0"/>
          </a:p>
        </p:txBody>
      </p:sp>
      <p:sp>
        <p:nvSpPr>
          <p:cNvPr id="29" name="Text 27"/>
          <p:cNvSpPr/>
          <p:nvPr/>
        </p:nvSpPr>
        <p:spPr>
          <a:xfrm>
            <a:off x="4709874" y="6503075"/>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Reuse Code</a:t>
            </a:r>
            <a:endParaRPr lang="en-US" sz="1531" dirty="0"/>
          </a:p>
        </p:txBody>
      </p:sp>
      <p:sp>
        <p:nvSpPr>
          <p:cNvPr id="30" name="Text 28"/>
          <p:cNvSpPr/>
          <p:nvPr/>
        </p:nvSpPr>
        <p:spPr>
          <a:xfrm>
            <a:off x="4709874" y="6839307"/>
            <a:ext cx="6299359" cy="497443"/>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Use existing components to avoid duplicating code. This saves development time and ensures consistency.</a:t>
            </a:r>
            <a:endParaRPr lang="en-US" sz="1225" dirty="0"/>
          </a:p>
        </p:txBody>
      </p:sp>
      <p:sp>
        <p:nvSpPr>
          <p:cNvPr id="31" name="Shape 29"/>
          <p:cNvSpPr/>
          <p:nvPr/>
        </p:nvSpPr>
        <p:spPr>
          <a:xfrm>
            <a:off x="4029373" y="7934385"/>
            <a:ext cx="544354" cy="19407"/>
          </a:xfrm>
          <a:prstGeom prst="rect">
            <a:avLst/>
          </a:prstGeom>
          <a:solidFill>
            <a:srgbClr val="FF6680"/>
          </a:solidFill>
          <a:ln/>
        </p:spPr>
        <p:txBody>
          <a:bodyPr/>
          <a:lstStyle/>
          <a:p>
            <a:endParaRPr lang="en-BR"/>
          </a:p>
        </p:txBody>
      </p:sp>
      <p:sp>
        <p:nvSpPr>
          <p:cNvPr id="32" name="Shape 30"/>
          <p:cNvSpPr/>
          <p:nvPr/>
        </p:nvSpPr>
        <p:spPr>
          <a:xfrm>
            <a:off x="3679448" y="7769185"/>
            <a:ext cx="349925" cy="349925"/>
          </a:xfrm>
          <a:prstGeom prst="roundRect">
            <a:avLst>
              <a:gd name="adj" fmla="val 13335"/>
            </a:avLst>
          </a:prstGeom>
          <a:solidFill>
            <a:srgbClr val="382748"/>
          </a:solidFill>
          <a:ln/>
        </p:spPr>
        <p:txBody>
          <a:bodyPr/>
          <a:lstStyle/>
          <a:p>
            <a:endParaRPr lang="en-BR"/>
          </a:p>
        </p:txBody>
      </p:sp>
      <p:sp>
        <p:nvSpPr>
          <p:cNvPr id="33" name="Text 31"/>
          <p:cNvSpPr/>
          <p:nvPr/>
        </p:nvSpPr>
        <p:spPr>
          <a:xfrm>
            <a:off x="3796010" y="7798237"/>
            <a:ext cx="116681" cy="291703"/>
          </a:xfrm>
          <a:prstGeom prst="rect">
            <a:avLst/>
          </a:prstGeom>
          <a:noFill/>
          <a:ln/>
        </p:spPr>
        <p:txBody>
          <a:bodyPr wrap="none" rtlCol="0" anchor="t"/>
          <a:lstStyle/>
          <a:p>
            <a:pPr marL="0" indent="0" algn="ctr">
              <a:lnSpc>
                <a:spcPts val="2296"/>
              </a:lnSpc>
              <a:buNone/>
            </a:pPr>
            <a:r>
              <a:rPr lang="en-US" sz="1837" b="1" dirty="0">
                <a:solidFill>
                  <a:srgbClr val="FF726D"/>
                </a:solidFill>
                <a:latin typeface="Inconsolata" pitchFamily="34" charset="0"/>
                <a:ea typeface="Inconsolata" pitchFamily="34" charset="-122"/>
                <a:cs typeface="Inconsolata" pitchFamily="34" charset="-120"/>
              </a:rPr>
              <a:t>6</a:t>
            </a:r>
            <a:endParaRPr lang="en-US" sz="1837" dirty="0"/>
          </a:p>
        </p:txBody>
      </p:sp>
      <p:sp>
        <p:nvSpPr>
          <p:cNvPr id="34" name="Text 32"/>
          <p:cNvSpPr/>
          <p:nvPr/>
        </p:nvSpPr>
        <p:spPr>
          <a:xfrm>
            <a:off x="4709874" y="7803237"/>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Improve Readability</a:t>
            </a:r>
            <a:endParaRPr lang="en-US" sz="1531" dirty="0"/>
          </a:p>
        </p:txBody>
      </p:sp>
      <p:sp>
        <p:nvSpPr>
          <p:cNvPr id="35" name="Text 33"/>
          <p:cNvSpPr/>
          <p:nvPr/>
        </p:nvSpPr>
        <p:spPr>
          <a:xfrm>
            <a:off x="4709874" y="8139470"/>
            <a:ext cx="6299359" cy="497443"/>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Make the code more readable and easier to follow. This helps in better collaboration and understanding among team members.</a:t>
            </a:r>
            <a:endParaRPr lang="en-US" sz="12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15703C74-38AD-8F32-FEA2-1639562F5855}"/>
              </a:ext>
            </a:extLst>
          </p:cNvPr>
          <p:cNvSpPr/>
          <p:nvPr/>
        </p:nvSpPr>
        <p:spPr>
          <a:xfrm>
            <a:off x="-40512" y="-81023"/>
            <a:ext cx="14711423" cy="9220081"/>
          </a:xfrm>
          <a:prstGeom prst="rect">
            <a:avLst/>
          </a:prstGeom>
          <a:solidFill>
            <a:srgbClr val="241631"/>
          </a:solidFill>
          <a:ln/>
        </p:spPr>
        <p:txBody>
          <a:bodyPr/>
          <a:lstStyle/>
          <a:p>
            <a:endParaRPr lang="en-BR" dirty="0"/>
          </a:p>
        </p:txBody>
      </p:sp>
      <p:sp>
        <p:nvSpPr>
          <p:cNvPr id="4" name="Text 2">
            <a:extLst>
              <a:ext uri="{FF2B5EF4-FFF2-40B4-BE49-F238E27FC236}">
                <a16:creationId xmlns:a16="http://schemas.microsoft.com/office/drawing/2014/main" id="{DB63D612-FFD7-823C-2885-58AC74F81DCC}"/>
              </a:ext>
            </a:extLst>
          </p:cNvPr>
          <p:cNvSpPr/>
          <p:nvPr/>
        </p:nvSpPr>
        <p:spPr>
          <a:xfrm>
            <a:off x="3426955" y="190262"/>
            <a:ext cx="8609171"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Identify Responsibilities</a:t>
            </a:r>
            <a:endParaRPr lang="en-US" sz="4374" dirty="0"/>
          </a:p>
        </p:txBody>
      </p:sp>
      <p:pic>
        <p:nvPicPr>
          <p:cNvPr id="10" name="Picture 9" descr="A screen shot of a computer code&#10;&#10;Description automatically generated">
            <a:extLst>
              <a:ext uri="{FF2B5EF4-FFF2-40B4-BE49-F238E27FC236}">
                <a16:creationId xmlns:a16="http://schemas.microsoft.com/office/drawing/2014/main" id="{9F9C4EF6-CF82-9915-2999-04D0D014BB41}"/>
              </a:ext>
            </a:extLst>
          </p:cNvPr>
          <p:cNvPicPr>
            <a:picLocks noChangeAspect="1"/>
          </p:cNvPicPr>
          <p:nvPr/>
        </p:nvPicPr>
        <p:blipFill>
          <a:blip r:embed="rId3"/>
          <a:stretch>
            <a:fillRect/>
          </a:stretch>
        </p:blipFill>
        <p:spPr>
          <a:xfrm>
            <a:off x="7315200" y="1507100"/>
            <a:ext cx="6259573" cy="6421558"/>
          </a:xfrm>
          <a:prstGeom prst="rect">
            <a:avLst/>
          </a:prstGeom>
        </p:spPr>
      </p:pic>
      <p:pic>
        <p:nvPicPr>
          <p:cNvPr id="12" name="Picture 11" descr="A screen shot of a computer program&#10;&#10;Description automatically generated">
            <a:extLst>
              <a:ext uri="{FF2B5EF4-FFF2-40B4-BE49-F238E27FC236}">
                <a16:creationId xmlns:a16="http://schemas.microsoft.com/office/drawing/2014/main" id="{8CCB37E3-0A28-24D5-E456-3C686EB54D2E}"/>
              </a:ext>
            </a:extLst>
          </p:cNvPr>
          <p:cNvPicPr>
            <a:picLocks noChangeAspect="1"/>
          </p:cNvPicPr>
          <p:nvPr/>
        </p:nvPicPr>
        <p:blipFill>
          <a:blip r:embed="rId4"/>
          <a:stretch>
            <a:fillRect/>
          </a:stretch>
        </p:blipFill>
        <p:spPr>
          <a:xfrm>
            <a:off x="463550" y="2148732"/>
            <a:ext cx="6388100" cy="5524500"/>
          </a:xfrm>
          <a:prstGeom prst="rect">
            <a:avLst/>
          </a:prstGeom>
        </p:spPr>
      </p:pic>
    </p:spTree>
    <p:extLst>
      <p:ext uri="{BB962C8B-B14F-4D97-AF65-F5344CB8AC3E}">
        <p14:creationId xmlns:p14="http://schemas.microsoft.com/office/powerpoint/2010/main" val="90114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15703C74-38AD-8F32-FEA2-1639562F5855}"/>
              </a:ext>
            </a:extLst>
          </p:cNvPr>
          <p:cNvSpPr/>
          <p:nvPr/>
        </p:nvSpPr>
        <p:spPr>
          <a:xfrm>
            <a:off x="-40512" y="-91020"/>
            <a:ext cx="14711423" cy="9220081"/>
          </a:xfrm>
          <a:prstGeom prst="rect">
            <a:avLst/>
          </a:prstGeom>
          <a:solidFill>
            <a:srgbClr val="241631"/>
          </a:solidFill>
          <a:ln/>
        </p:spPr>
        <p:txBody>
          <a:bodyPr/>
          <a:lstStyle/>
          <a:p>
            <a:endParaRPr lang="en-BR" dirty="0"/>
          </a:p>
        </p:txBody>
      </p:sp>
      <p:sp>
        <p:nvSpPr>
          <p:cNvPr id="4" name="Text 2">
            <a:extLst>
              <a:ext uri="{FF2B5EF4-FFF2-40B4-BE49-F238E27FC236}">
                <a16:creationId xmlns:a16="http://schemas.microsoft.com/office/drawing/2014/main" id="{DB63D612-FFD7-823C-2885-58AC74F81DCC}"/>
              </a:ext>
            </a:extLst>
          </p:cNvPr>
          <p:cNvSpPr/>
          <p:nvPr/>
        </p:nvSpPr>
        <p:spPr>
          <a:xfrm>
            <a:off x="4954026" y="247594"/>
            <a:ext cx="8609171"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Separate Concerns</a:t>
            </a:r>
            <a:endParaRPr lang="en-US" sz="4374" dirty="0"/>
          </a:p>
        </p:txBody>
      </p:sp>
      <p:pic>
        <p:nvPicPr>
          <p:cNvPr id="5" name="Picture 4" descr="A screen shot of a computer program&#10;&#10;Description automatically generated">
            <a:extLst>
              <a:ext uri="{FF2B5EF4-FFF2-40B4-BE49-F238E27FC236}">
                <a16:creationId xmlns:a16="http://schemas.microsoft.com/office/drawing/2014/main" id="{008A9E73-2005-2818-CE70-A9E60E5962DB}"/>
              </a:ext>
            </a:extLst>
          </p:cNvPr>
          <p:cNvPicPr>
            <a:picLocks noChangeAspect="1"/>
          </p:cNvPicPr>
          <p:nvPr/>
        </p:nvPicPr>
        <p:blipFill>
          <a:blip r:embed="rId3"/>
          <a:stretch>
            <a:fillRect/>
          </a:stretch>
        </p:blipFill>
        <p:spPr>
          <a:xfrm>
            <a:off x="530948" y="2250393"/>
            <a:ext cx="5930900" cy="4330700"/>
          </a:xfrm>
          <a:prstGeom prst="rect">
            <a:avLst/>
          </a:prstGeom>
        </p:spPr>
      </p:pic>
      <p:pic>
        <p:nvPicPr>
          <p:cNvPr id="7" name="Picture 6" descr="A screen shot of a computer program&#10;&#10;Description automatically generated">
            <a:extLst>
              <a:ext uri="{FF2B5EF4-FFF2-40B4-BE49-F238E27FC236}">
                <a16:creationId xmlns:a16="http://schemas.microsoft.com/office/drawing/2014/main" id="{61883D20-B8FC-ACC4-2E7B-7BCA5D274BD0}"/>
              </a:ext>
            </a:extLst>
          </p:cNvPr>
          <p:cNvPicPr>
            <a:picLocks noChangeAspect="1"/>
          </p:cNvPicPr>
          <p:nvPr/>
        </p:nvPicPr>
        <p:blipFill>
          <a:blip r:embed="rId4"/>
          <a:stretch>
            <a:fillRect/>
          </a:stretch>
        </p:blipFill>
        <p:spPr>
          <a:xfrm>
            <a:off x="7033308" y="1339906"/>
            <a:ext cx="7277100" cy="6642100"/>
          </a:xfrm>
          <a:prstGeom prst="rect">
            <a:avLst/>
          </a:prstGeom>
        </p:spPr>
      </p:pic>
    </p:spTree>
    <p:extLst>
      <p:ext uri="{BB962C8B-B14F-4D97-AF65-F5344CB8AC3E}">
        <p14:creationId xmlns:p14="http://schemas.microsoft.com/office/powerpoint/2010/main" val="3161168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15703C74-38AD-8F32-FEA2-1639562F5855}"/>
              </a:ext>
            </a:extLst>
          </p:cNvPr>
          <p:cNvSpPr/>
          <p:nvPr/>
        </p:nvSpPr>
        <p:spPr>
          <a:xfrm>
            <a:off x="-23088" y="-88072"/>
            <a:ext cx="14711423" cy="9220081"/>
          </a:xfrm>
          <a:prstGeom prst="rect">
            <a:avLst/>
          </a:prstGeom>
          <a:solidFill>
            <a:srgbClr val="241631"/>
          </a:solidFill>
          <a:ln/>
        </p:spPr>
        <p:txBody>
          <a:bodyPr/>
          <a:lstStyle/>
          <a:p>
            <a:endParaRPr lang="en-BR" dirty="0"/>
          </a:p>
        </p:txBody>
      </p:sp>
      <p:sp>
        <p:nvSpPr>
          <p:cNvPr id="4" name="Text 2">
            <a:extLst>
              <a:ext uri="{FF2B5EF4-FFF2-40B4-BE49-F238E27FC236}">
                <a16:creationId xmlns:a16="http://schemas.microsoft.com/office/drawing/2014/main" id="{DB63D612-FFD7-823C-2885-58AC74F81DCC}"/>
              </a:ext>
            </a:extLst>
          </p:cNvPr>
          <p:cNvSpPr/>
          <p:nvPr/>
        </p:nvSpPr>
        <p:spPr>
          <a:xfrm>
            <a:off x="4954026" y="247594"/>
            <a:ext cx="8609171"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Extract Components</a:t>
            </a:r>
            <a:endParaRPr lang="en-US" sz="4374" dirty="0"/>
          </a:p>
        </p:txBody>
      </p:sp>
      <p:pic>
        <p:nvPicPr>
          <p:cNvPr id="5" name="Picture 4" descr="A screen shot of a computer program&#10;&#10;Description automatically generated">
            <a:extLst>
              <a:ext uri="{FF2B5EF4-FFF2-40B4-BE49-F238E27FC236}">
                <a16:creationId xmlns:a16="http://schemas.microsoft.com/office/drawing/2014/main" id="{008A9E73-2005-2818-CE70-A9E60E5962DB}"/>
              </a:ext>
            </a:extLst>
          </p:cNvPr>
          <p:cNvPicPr>
            <a:picLocks noChangeAspect="1"/>
          </p:cNvPicPr>
          <p:nvPr/>
        </p:nvPicPr>
        <p:blipFill>
          <a:blip r:embed="rId3"/>
          <a:stretch>
            <a:fillRect/>
          </a:stretch>
        </p:blipFill>
        <p:spPr>
          <a:xfrm>
            <a:off x="530948" y="2250393"/>
            <a:ext cx="5930900" cy="4330700"/>
          </a:xfrm>
          <a:prstGeom prst="rect">
            <a:avLst/>
          </a:prstGeom>
        </p:spPr>
      </p:pic>
      <p:pic>
        <p:nvPicPr>
          <p:cNvPr id="7" name="Picture 6" descr="A screen shot of a computer program&#10;&#10;Description automatically generated">
            <a:extLst>
              <a:ext uri="{FF2B5EF4-FFF2-40B4-BE49-F238E27FC236}">
                <a16:creationId xmlns:a16="http://schemas.microsoft.com/office/drawing/2014/main" id="{61883D20-B8FC-ACC4-2E7B-7BCA5D274BD0}"/>
              </a:ext>
            </a:extLst>
          </p:cNvPr>
          <p:cNvPicPr>
            <a:picLocks noChangeAspect="1"/>
          </p:cNvPicPr>
          <p:nvPr/>
        </p:nvPicPr>
        <p:blipFill>
          <a:blip r:embed="rId4"/>
          <a:stretch>
            <a:fillRect/>
          </a:stretch>
        </p:blipFill>
        <p:spPr>
          <a:xfrm>
            <a:off x="7033308" y="1339906"/>
            <a:ext cx="7277100" cy="6642100"/>
          </a:xfrm>
          <a:prstGeom prst="rect">
            <a:avLst/>
          </a:prstGeom>
        </p:spPr>
      </p:pic>
    </p:spTree>
    <p:extLst>
      <p:ext uri="{BB962C8B-B14F-4D97-AF65-F5344CB8AC3E}">
        <p14:creationId xmlns:p14="http://schemas.microsoft.com/office/powerpoint/2010/main" val="211738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15703C74-38AD-8F32-FEA2-1639562F5855}"/>
              </a:ext>
            </a:extLst>
          </p:cNvPr>
          <p:cNvSpPr/>
          <p:nvPr/>
        </p:nvSpPr>
        <p:spPr>
          <a:xfrm>
            <a:off x="-40512" y="-46533"/>
            <a:ext cx="14711423" cy="9220081"/>
          </a:xfrm>
          <a:prstGeom prst="rect">
            <a:avLst/>
          </a:prstGeom>
          <a:solidFill>
            <a:srgbClr val="241631"/>
          </a:solidFill>
          <a:ln/>
        </p:spPr>
        <p:txBody>
          <a:bodyPr/>
          <a:lstStyle/>
          <a:p>
            <a:endParaRPr lang="en-BR" dirty="0"/>
          </a:p>
        </p:txBody>
      </p:sp>
      <p:sp>
        <p:nvSpPr>
          <p:cNvPr id="4" name="Text 2">
            <a:extLst>
              <a:ext uri="{FF2B5EF4-FFF2-40B4-BE49-F238E27FC236}">
                <a16:creationId xmlns:a16="http://schemas.microsoft.com/office/drawing/2014/main" id="{DB63D612-FFD7-823C-2885-58AC74F81DCC}"/>
              </a:ext>
            </a:extLst>
          </p:cNvPr>
          <p:cNvSpPr/>
          <p:nvPr/>
        </p:nvSpPr>
        <p:spPr>
          <a:xfrm>
            <a:off x="4954026" y="247594"/>
            <a:ext cx="8609171"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rPr>
              <a:t>Reduce Complexity</a:t>
            </a:r>
            <a:endParaRPr lang="en-US" sz="4374" dirty="0"/>
          </a:p>
        </p:txBody>
      </p:sp>
      <p:pic>
        <p:nvPicPr>
          <p:cNvPr id="6" name="Picture 5" descr="A screen shot of a computer code&#10;&#10;Description automatically generated">
            <a:extLst>
              <a:ext uri="{FF2B5EF4-FFF2-40B4-BE49-F238E27FC236}">
                <a16:creationId xmlns:a16="http://schemas.microsoft.com/office/drawing/2014/main" id="{DE1E15FD-A69F-E17F-1043-3E9F43D364ED}"/>
              </a:ext>
            </a:extLst>
          </p:cNvPr>
          <p:cNvPicPr>
            <a:picLocks noChangeAspect="1"/>
          </p:cNvPicPr>
          <p:nvPr/>
        </p:nvPicPr>
        <p:blipFill>
          <a:blip r:embed="rId3"/>
          <a:stretch>
            <a:fillRect/>
          </a:stretch>
        </p:blipFill>
        <p:spPr>
          <a:xfrm>
            <a:off x="119685" y="2080658"/>
            <a:ext cx="6311900" cy="4965700"/>
          </a:xfrm>
          <a:prstGeom prst="rect">
            <a:avLst/>
          </a:prstGeom>
        </p:spPr>
      </p:pic>
      <p:pic>
        <p:nvPicPr>
          <p:cNvPr id="9" name="Picture 8" descr="A screen shot of a computer&#10;&#10;Description automatically generated">
            <a:extLst>
              <a:ext uri="{FF2B5EF4-FFF2-40B4-BE49-F238E27FC236}">
                <a16:creationId xmlns:a16="http://schemas.microsoft.com/office/drawing/2014/main" id="{3C51329F-81CC-C897-5C8A-7C871DD43092}"/>
              </a:ext>
            </a:extLst>
          </p:cNvPr>
          <p:cNvPicPr>
            <a:picLocks noChangeAspect="1"/>
          </p:cNvPicPr>
          <p:nvPr/>
        </p:nvPicPr>
        <p:blipFill>
          <a:blip r:embed="rId4"/>
          <a:stretch>
            <a:fillRect/>
          </a:stretch>
        </p:blipFill>
        <p:spPr>
          <a:xfrm>
            <a:off x="6665048" y="2080658"/>
            <a:ext cx="7772400" cy="4068284"/>
          </a:xfrm>
          <a:prstGeom prst="rect">
            <a:avLst/>
          </a:prstGeom>
        </p:spPr>
      </p:pic>
    </p:spTree>
    <p:extLst>
      <p:ext uri="{BB962C8B-B14F-4D97-AF65-F5344CB8AC3E}">
        <p14:creationId xmlns:p14="http://schemas.microsoft.com/office/powerpoint/2010/main" val="2930581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15703C74-38AD-8F32-FEA2-1639562F5855}"/>
              </a:ext>
            </a:extLst>
          </p:cNvPr>
          <p:cNvSpPr/>
          <p:nvPr/>
        </p:nvSpPr>
        <p:spPr>
          <a:xfrm>
            <a:off x="-81023" y="-48986"/>
            <a:ext cx="14711423" cy="9220081"/>
          </a:xfrm>
          <a:prstGeom prst="rect">
            <a:avLst/>
          </a:prstGeom>
          <a:solidFill>
            <a:srgbClr val="241631"/>
          </a:solidFill>
          <a:ln/>
        </p:spPr>
        <p:txBody>
          <a:bodyPr/>
          <a:lstStyle/>
          <a:p>
            <a:endParaRPr lang="en-BR" dirty="0"/>
          </a:p>
        </p:txBody>
      </p:sp>
      <p:sp>
        <p:nvSpPr>
          <p:cNvPr id="4" name="Text 2">
            <a:extLst>
              <a:ext uri="{FF2B5EF4-FFF2-40B4-BE49-F238E27FC236}">
                <a16:creationId xmlns:a16="http://schemas.microsoft.com/office/drawing/2014/main" id="{DB63D612-FFD7-823C-2885-58AC74F81DCC}"/>
              </a:ext>
            </a:extLst>
          </p:cNvPr>
          <p:cNvSpPr/>
          <p:nvPr/>
        </p:nvSpPr>
        <p:spPr>
          <a:xfrm>
            <a:off x="4415771" y="247594"/>
            <a:ext cx="5798855"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rPr>
              <a:t>Improve Readability</a:t>
            </a:r>
            <a:endParaRPr lang="en-US" sz="4374" dirty="0"/>
          </a:p>
        </p:txBody>
      </p:sp>
      <p:pic>
        <p:nvPicPr>
          <p:cNvPr id="5" name="Picture 4">
            <a:extLst>
              <a:ext uri="{FF2B5EF4-FFF2-40B4-BE49-F238E27FC236}">
                <a16:creationId xmlns:a16="http://schemas.microsoft.com/office/drawing/2014/main" id="{477B5C00-2BF9-03A4-24D0-20F19F664329}"/>
              </a:ext>
            </a:extLst>
          </p:cNvPr>
          <p:cNvPicPr>
            <a:picLocks noChangeAspect="1"/>
          </p:cNvPicPr>
          <p:nvPr/>
        </p:nvPicPr>
        <p:blipFill>
          <a:blip r:embed="rId3"/>
          <a:stretch>
            <a:fillRect/>
          </a:stretch>
        </p:blipFill>
        <p:spPr>
          <a:xfrm>
            <a:off x="3428998" y="1598910"/>
            <a:ext cx="7772400" cy="5031779"/>
          </a:xfrm>
          <a:prstGeom prst="rect">
            <a:avLst/>
          </a:prstGeom>
        </p:spPr>
      </p:pic>
    </p:spTree>
    <p:extLst>
      <p:ext uri="{BB962C8B-B14F-4D97-AF65-F5344CB8AC3E}">
        <p14:creationId xmlns:p14="http://schemas.microsoft.com/office/powerpoint/2010/main" val="1980930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15703C74-38AD-8F32-FEA2-1639562F5855}"/>
              </a:ext>
            </a:extLst>
          </p:cNvPr>
          <p:cNvSpPr/>
          <p:nvPr/>
        </p:nvSpPr>
        <p:spPr>
          <a:xfrm>
            <a:off x="-40516" y="-495242"/>
            <a:ext cx="14711423" cy="9220081"/>
          </a:xfrm>
          <a:prstGeom prst="rect">
            <a:avLst/>
          </a:prstGeom>
          <a:solidFill>
            <a:srgbClr val="241631"/>
          </a:solidFill>
          <a:ln/>
        </p:spPr>
        <p:txBody>
          <a:bodyPr/>
          <a:lstStyle/>
          <a:p>
            <a:endParaRPr lang="en-BR" dirty="0"/>
          </a:p>
        </p:txBody>
      </p:sp>
      <p:sp>
        <p:nvSpPr>
          <p:cNvPr id="4" name="Text 2">
            <a:extLst>
              <a:ext uri="{FF2B5EF4-FFF2-40B4-BE49-F238E27FC236}">
                <a16:creationId xmlns:a16="http://schemas.microsoft.com/office/drawing/2014/main" id="{DB63D612-FFD7-823C-2885-58AC74F81DCC}"/>
              </a:ext>
            </a:extLst>
          </p:cNvPr>
          <p:cNvSpPr/>
          <p:nvPr/>
        </p:nvSpPr>
        <p:spPr>
          <a:xfrm>
            <a:off x="3762364" y="219920"/>
            <a:ext cx="7105659"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rPr>
              <a:t>Performance Optimization</a:t>
            </a:r>
            <a:endParaRPr lang="en-US" sz="4374" dirty="0"/>
          </a:p>
        </p:txBody>
      </p:sp>
      <p:pic>
        <p:nvPicPr>
          <p:cNvPr id="5" name="Picture 4" descr="A screen shot of a computer program&#10;&#10;Description automatically generated">
            <a:extLst>
              <a:ext uri="{FF2B5EF4-FFF2-40B4-BE49-F238E27FC236}">
                <a16:creationId xmlns:a16="http://schemas.microsoft.com/office/drawing/2014/main" id="{54485A49-164A-32B3-7D42-4AB745AE6BF7}"/>
              </a:ext>
            </a:extLst>
          </p:cNvPr>
          <p:cNvPicPr>
            <a:picLocks noChangeAspect="1"/>
          </p:cNvPicPr>
          <p:nvPr/>
        </p:nvPicPr>
        <p:blipFill>
          <a:blip r:embed="rId3"/>
          <a:stretch>
            <a:fillRect/>
          </a:stretch>
        </p:blipFill>
        <p:spPr>
          <a:xfrm>
            <a:off x="3151001" y="1418938"/>
            <a:ext cx="8328387" cy="5391720"/>
          </a:xfrm>
          <a:prstGeom prst="rect">
            <a:avLst/>
          </a:prstGeom>
        </p:spPr>
      </p:pic>
    </p:spTree>
    <p:extLst>
      <p:ext uri="{BB962C8B-B14F-4D97-AF65-F5344CB8AC3E}">
        <p14:creationId xmlns:p14="http://schemas.microsoft.com/office/powerpoint/2010/main" val="2921174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15703C74-38AD-8F32-FEA2-1639562F5855}"/>
              </a:ext>
            </a:extLst>
          </p:cNvPr>
          <p:cNvSpPr/>
          <p:nvPr/>
        </p:nvSpPr>
        <p:spPr>
          <a:xfrm>
            <a:off x="-40512" y="-124852"/>
            <a:ext cx="14711423" cy="9220081"/>
          </a:xfrm>
          <a:prstGeom prst="rect">
            <a:avLst/>
          </a:prstGeom>
          <a:solidFill>
            <a:srgbClr val="241631"/>
          </a:solidFill>
          <a:ln/>
        </p:spPr>
        <p:txBody>
          <a:bodyPr/>
          <a:lstStyle/>
          <a:p>
            <a:endParaRPr lang="en-BR" dirty="0"/>
          </a:p>
        </p:txBody>
      </p:sp>
      <p:sp>
        <p:nvSpPr>
          <p:cNvPr id="4" name="Text 2">
            <a:extLst>
              <a:ext uri="{FF2B5EF4-FFF2-40B4-BE49-F238E27FC236}">
                <a16:creationId xmlns:a16="http://schemas.microsoft.com/office/drawing/2014/main" id="{DB63D612-FFD7-823C-2885-58AC74F81DCC}"/>
              </a:ext>
            </a:extLst>
          </p:cNvPr>
          <p:cNvSpPr/>
          <p:nvPr/>
        </p:nvSpPr>
        <p:spPr>
          <a:xfrm>
            <a:off x="4668189" y="192972"/>
            <a:ext cx="4779749"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rPr>
              <a:t>State Management</a:t>
            </a:r>
            <a:endParaRPr lang="en-US" sz="4374" dirty="0"/>
          </a:p>
        </p:txBody>
      </p:sp>
      <p:pic>
        <p:nvPicPr>
          <p:cNvPr id="6" name="Picture 5" descr="A screen shot of a computer program&#10;&#10;Description automatically generated">
            <a:extLst>
              <a:ext uri="{FF2B5EF4-FFF2-40B4-BE49-F238E27FC236}">
                <a16:creationId xmlns:a16="http://schemas.microsoft.com/office/drawing/2014/main" id="{2BE257AE-4A07-3B33-F8D4-891912AEE1F9}"/>
              </a:ext>
            </a:extLst>
          </p:cNvPr>
          <p:cNvPicPr>
            <a:picLocks noChangeAspect="1"/>
          </p:cNvPicPr>
          <p:nvPr/>
        </p:nvPicPr>
        <p:blipFill>
          <a:blip r:embed="rId3"/>
          <a:stretch>
            <a:fillRect/>
          </a:stretch>
        </p:blipFill>
        <p:spPr>
          <a:xfrm>
            <a:off x="3171864" y="1130625"/>
            <a:ext cx="7772400" cy="7026951"/>
          </a:xfrm>
          <a:prstGeom prst="rect">
            <a:avLst/>
          </a:prstGeom>
        </p:spPr>
      </p:pic>
    </p:spTree>
    <p:extLst>
      <p:ext uri="{BB962C8B-B14F-4D97-AF65-F5344CB8AC3E}">
        <p14:creationId xmlns:p14="http://schemas.microsoft.com/office/powerpoint/2010/main" val="3189513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TotalTime>
  <Words>1261</Words>
  <Application>Microsoft Macintosh PowerPoint</Application>
  <PresentationFormat>Custom</PresentationFormat>
  <Paragraphs>123</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Fira Sans</vt:lpstr>
      <vt:lpstr>Helvetica</vt:lpstr>
      <vt:lpstr>Inconsolata</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Mateus Ramos Ferreira</cp:lastModifiedBy>
  <cp:revision>2</cp:revision>
  <dcterms:created xsi:type="dcterms:W3CDTF">2024-03-28T13:48:31Z</dcterms:created>
  <dcterms:modified xsi:type="dcterms:W3CDTF">2024-03-28T16:26:33Z</dcterms:modified>
</cp:coreProperties>
</file>