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Barlow Bold" pitchFamily="2" charset="77"/>
      <p:regular r:id="rId11"/>
      <p: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</p:embeddedFontLst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2688F5-3F29-A840-905A-ED8BCB8C81C6}" v="1" dt="2024-10-02T11:02:46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11"/>
    <p:restoredTop sz="63933"/>
  </p:normalViewPr>
  <p:slideViewPr>
    <p:cSldViewPr snapToGrid="0" snapToObjects="1">
      <p:cViewPr varScale="1">
        <p:scale>
          <a:sx n="81" d="100"/>
          <a:sy n="81" d="100"/>
        </p:scale>
        <p:origin x="10744" y="184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2459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 me introduce you to </a:t>
            </a:r>
            <a:r>
              <a:rPr lang="en-US" dirty="0" err="1"/>
              <a:t>Zustand</a:t>
            </a:r>
            <a:r>
              <a:rPr lang="en-US" dirty="0"/>
              <a:t>, a state management library designed for React.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Unlike Redux, </a:t>
            </a:r>
            <a:r>
              <a:rPr lang="en-US" dirty="0" err="1"/>
              <a:t>Zustand</a:t>
            </a:r>
            <a:r>
              <a:rPr lang="en-US" dirty="0"/>
              <a:t> emphasizes simplicity and speed, making it lightweight, fast, and easy to integrate.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an excellent alternative if you’re looking to avoid complex boilerplate while managing your application's state.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So, how does </a:t>
            </a:r>
            <a:r>
              <a:rPr lang="en-US" dirty="0" err="1"/>
              <a:t>Zustand</a:t>
            </a:r>
            <a:r>
              <a:rPr lang="en-US" dirty="0"/>
              <a:t> work?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uses a centralized store, where all your state is managed in one place, and components can subscribe to changes in the store.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allows us to avoid the limitations of </a:t>
            </a:r>
            <a:r>
              <a:rPr lang="en-US" dirty="0" err="1"/>
              <a:t>useState</a:t>
            </a:r>
            <a:r>
              <a:rPr lang="en-US" dirty="0"/>
              <a:t> and </a:t>
            </a:r>
            <a:r>
              <a:rPr lang="en-US" dirty="0" err="1"/>
              <a:t>useReducer</a:t>
            </a:r>
            <a:r>
              <a:rPr lang="en-US" dirty="0"/>
              <a:t>, especially when dealing with larger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As we can see from this code snippet, </a:t>
            </a:r>
            <a:r>
              <a:rPr lang="en-US" dirty="0" err="1"/>
              <a:t>Zustand</a:t>
            </a:r>
            <a:r>
              <a:rPr lang="en-US" dirty="0"/>
              <a:t> makes it really easy to define state and update it without unnecessary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talk about </a:t>
            </a:r>
            <a:r>
              <a:rPr lang="en-US" dirty="0" err="1"/>
              <a:t>Zustand’s</a:t>
            </a:r>
            <a:r>
              <a:rPr lang="en-US" dirty="0"/>
              <a:t> architecture. It follows a single store pattern, meaning all state is managed centrally.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This is different from libraries like Redux, which introduce actions, reducers, and a more opinionated flow for handling state updates.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Zustand</a:t>
            </a:r>
            <a:r>
              <a:rPr lang="en-US" dirty="0"/>
              <a:t> takes a more minimalist approach, which leads to fewer re-renders and better performance optimization.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While Redux enforces strict separation between actions and reducers, </a:t>
            </a:r>
            <a:r>
              <a:rPr lang="en-US" dirty="0" err="1"/>
              <a:t>Zustand</a:t>
            </a:r>
            <a:r>
              <a:rPr lang="en-US" dirty="0"/>
              <a:t> simplifies this by allowing direct state mutation.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Let’s dive into the pros of using </a:t>
            </a:r>
            <a:r>
              <a:rPr lang="en-US" dirty="0" err="1"/>
              <a:t>Zustand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it’s incredibly lightweight. At just around 1KB </a:t>
            </a:r>
            <a:r>
              <a:rPr lang="en-US" dirty="0" err="1"/>
              <a:t>gzipped</a:t>
            </a:r>
            <a:r>
              <a:rPr lang="en-US" dirty="0"/>
              <a:t>, it doesn’t bloat your project.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also easy to integrate into your application. You don’t need complex setup or extensive boilerplate to start managing your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benefit is that </a:t>
            </a:r>
            <a:r>
              <a:rPr lang="en-US" dirty="0" err="1"/>
              <a:t>Zustand</a:t>
            </a:r>
            <a:r>
              <a:rPr lang="en-US" dirty="0"/>
              <a:t> doesn’t require wrapping components in providers, unlike Redux. You can access the state directly.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Finally, it scales really well. Even with large state trees, </a:t>
            </a:r>
            <a:r>
              <a:rPr lang="en-US" dirty="0" err="1"/>
              <a:t>Zustand’s</a:t>
            </a:r>
            <a:r>
              <a:rPr lang="en-US" dirty="0"/>
              <a:t> performance holds up efficiently.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Of course, with every solution, there are cons. </a:t>
            </a:r>
            <a:r>
              <a:rPr lang="en-US" dirty="0" err="1"/>
              <a:t>Zustand</a:t>
            </a:r>
            <a:r>
              <a:rPr lang="en-US" dirty="0"/>
              <a:t> is no different.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One limitation is the smaller ecosystem. Unlike Redux, </a:t>
            </a:r>
            <a:r>
              <a:rPr lang="en-US" dirty="0" err="1"/>
              <a:t>Zustand</a:t>
            </a:r>
            <a:r>
              <a:rPr lang="en-US" dirty="0"/>
              <a:t> doesn’t have a wide variety of middleware or tools to extend functionality.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Also, it’s a less structured solution, which might not be ideal for teams looking for a more formal and opinionated setup like Redux.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And lastly, being a newer library, the community is smaller, which means you might find fewer resources or support for more complex issues.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several trade-offs to consider when using </a:t>
            </a:r>
            <a:r>
              <a:rPr lang="en-US" dirty="0" err="1"/>
              <a:t>Zustand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one hand, it’s incredibly easy to use and set up. You avoid a lot of boilerplate code, which saves 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However, with that simplicity comes a lack of structure. If you prefer a more organized flow with actions and reducers, you might miss that in </a:t>
            </a:r>
            <a:r>
              <a:rPr lang="en-US" dirty="0" err="1"/>
              <a:t>Zustand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Another important trade-off is performance vs. tooling. While </a:t>
            </a:r>
            <a:r>
              <a:rPr lang="en-US" dirty="0" err="1"/>
              <a:t>Zustand</a:t>
            </a:r>
            <a:r>
              <a:rPr lang="en-US" dirty="0"/>
              <a:t> performs very well due to its lightweight nature, it doesn’t have some of the advanced tooling that Redux offers, like Redux </a:t>
            </a:r>
            <a:r>
              <a:rPr lang="en-US" dirty="0" err="1"/>
              <a:t>DevTools</a:t>
            </a:r>
            <a:r>
              <a:rPr lang="en-US" dirty="0"/>
              <a:t>, which is useful for debugging large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Now, let’s compare </a:t>
            </a:r>
            <a:r>
              <a:rPr lang="en-US" dirty="0" err="1"/>
              <a:t>Zustand</a:t>
            </a:r>
            <a:r>
              <a:rPr lang="en-US" dirty="0"/>
              <a:t> with other state management libraries.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First, compared to Redux: </a:t>
            </a:r>
            <a:r>
              <a:rPr lang="en-US" dirty="0" err="1"/>
              <a:t>Zustand</a:t>
            </a:r>
            <a:r>
              <a:rPr lang="en-US" dirty="0"/>
              <a:t> offers a much simpler API. In Redux, you have actions, reducers, and types, whereas in </a:t>
            </a:r>
            <a:r>
              <a:rPr lang="en-US" dirty="0" err="1"/>
              <a:t>Zustand</a:t>
            </a:r>
            <a:r>
              <a:rPr lang="en-US" dirty="0"/>
              <a:t>, you work directly with the state.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Zustand</a:t>
            </a:r>
            <a:r>
              <a:rPr lang="en-US" dirty="0"/>
              <a:t> also avoids the boilerplate that Redux requires, making it a more attractive choice for smaller projects or teams looking for simplicity.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Compared to </a:t>
            </a:r>
            <a:r>
              <a:rPr lang="en-US" dirty="0" err="1"/>
              <a:t>React’s</a:t>
            </a:r>
            <a:r>
              <a:rPr lang="en-US" dirty="0"/>
              <a:t> Context API, </a:t>
            </a:r>
            <a:r>
              <a:rPr lang="en-US" dirty="0" err="1"/>
              <a:t>Zustand</a:t>
            </a:r>
            <a:r>
              <a:rPr lang="en-US" dirty="0"/>
              <a:t> performs better when managing complex state trees, as Context API often triggers unnecessary re-renders across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 conclusion, </a:t>
            </a:r>
            <a:r>
              <a:rPr lang="en-US" dirty="0" err="1"/>
              <a:t>Zustand</a:t>
            </a:r>
            <a:r>
              <a:rPr lang="en-US" dirty="0"/>
              <a:t> is a powerful, lightweight alternative for managing state in React applications.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It’s ideal for developers who want minimal setup and high performance, without the need for complex boilerplate.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That said, for larger teams or more complex applications, the structure and tooling provided by libraries like Redux might still be preferable.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Zustand</a:t>
            </a:r>
            <a:r>
              <a:rPr lang="en-US" dirty="0"/>
              <a:t> strikes a great balance between flexibility and performance, making it a valuable tool in the React ecosystem.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2200" y="3146849"/>
            <a:ext cx="7772400" cy="2241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800"/>
              </a:lnSpc>
              <a:buNone/>
            </a:pPr>
            <a:r>
              <a:rPr lang="en-US" sz="70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Zustand: Deep Dive</a:t>
            </a:r>
            <a:endParaRPr lang="en-US" sz="7050" dirty="0"/>
          </a:p>
        </p:txBody>
      </p:sp>
      <p:sp>
        <p:nvSpPr>
          <p:cNvPr id="4" name="Text 1"/>
          <p:cNvSpPr/>
          <p:nvPr/>
        </p:nvSpPr>
        <p:spPr>
          <a:xfrm>
            <a:off x="6350437" y="5223034"/>
            <a:ext cx="7415927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endParaRPr lang="en-US" sz="19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2B909-CA65-3B4E-4C18-3B3AA22D93D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1356" y="1616277"/>
            <a:ext cx="7772400" cy="45371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7315200" y="930760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How Zustand Works</a:t>
            </a:r>
            <a:endParaRPr lang="en-US" sz="5100" dirty="0"/>
          </a:p>
        </p:txBody>
      </p:sp>
      <p:sp>
        <p:nvSpPr>
          <p:cNvPr id="5" name="Shape 1"/>
          <p:cNvSpPr/>
          <p:nvPr/>
        </p:nvSpPr>
        <p:spPr>
          <a:xfrm>
            <a:off x="7670244" y="2113170"/>
            <a:ext cx="30480" cy="5217081"/>
          </a:xfrm>
          <a:prstGeom prst="roundRect">
            <a:avLst>
              <a:gd name="adj" fmla="val 729000"/>
            </a:avLst>
          </a:prstGeom>
          <a:solidFill>
            <a:srgbClr val="60646A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6" name="Shape 2"/>
          <p:cNvSpPr/>
          <p:nvPr/>
        </p:nvSpPr>
        <p:spPr>
          <a:xfrm>
            <a:off x="7932717" y="2653238"/>
            <a:ext cx="864037" cy="30480"/>
          </a:xfrm>
          <a:prstGeom prst="roundRect">
            <a:avLst>
              <a:gd name="adj" fmla="val 729000"/>
            </a:avLst>
          </a:prstGeom>
          <a:solidFill>
            <a:srgbClr val="60646A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7" name="Shape 3"/>
          <p:cNvSpPr/>
          <p:nvPr/>
        </p:nvSpPr>
        <p:spPr>
          <a:xfrm>
            <a:off x="7407771" y="2390824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blurRad="60960" dist="3048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BR"/>
          </a:p>
        </p:txBody>
      </p:sp>
      <p:sp>
        <p:nvSpPr>
          <p:cNvPr id="8" name="Text 4"/>
          <p:cNvSpPr/>
          <p:nvPr/>
        </p:nvSpPr>
        <p:spPr>
          <a:xfrm>
            <a:off x="7616487" y="2473572"/>
            <a:ext cx="13799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3050" dirty="0"/>
          </a:p>
        </p:txBody>
      </p:sp>
      <p:sp>
        <p:nvSpPr>
          <p:cNvPr id="9" name="Text 5"/>
          <p:cNvSpPr/>
          <p:nvPr/>
        </p:nvSpPr>
        <p:spPr>
          <a:xfrm>
            <a:off x="9043273" y="2359987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Create Store</a:t>
            </a:r>
            <a:endParaRPr lang="en-US" sz="2550" dirty="0"/>
          </a:p>
        </p:txBody>
      </p:sp>
      <p:sp>
        <p:nvSpPr>
          <p:cNvPr id="10" name="Text 6"/>
          <p:cNvSpPr/>
          <p:nvPr/>
        </p:nvSpPr>
        <p:spPr>
          <a:xfrm>
            <a:off x="9043273" y="2914103"/>
            <a:ext cx="5687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Define state and actions in a single function.</a:t>
            </a:r>
            <a:endParaRPr lang="en-US" sz="1900" dirty="0"/>
          </a:p>
        </p:txBody>
      </p:sp>
      <p:sp>
        <p:nvSpPr>
          <p:cNvPr id="11" name="Shape 7"/>
          <p:cNvSpPr/>
          <p:nvPr/>
        </p:nvSpPr>
        <p:spPr>
          <a:xfrm>
            <a:off x="7932717" y="4342853"/>
            <a:ext cx="864037" cy="30480"/>
          </a:xfrm>
          <a:prstGeom prst="roundRect">
            <a:avLst>
              <a:gd name="adj" fmla="val 729000"/>
            </a:avLst>
          </a:prstGeom>
          <a:solidFill>
            <a:srgbClr val="60646A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2" name="Shape 8"/>
          <p:cNvSpPr/>
          <p:nvPr/>
        </p:nvSpPr>
        <p:spPr>
          <a:xfrm>
            <a:off x="7407771" y="4080440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blurRad="60960" dist="3048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BR"/>
          </a:p>
        </p:txBody>
      </p:sp>
      <p:sp>
        <p:nvSpPr>
          <p:cNvPr id="13" name="Text 9"/>
          <p:cNvSpPr/>
          <p:nvPr/>
        </p:nvSpPr>
        <p:spPr>
          <a:xfrm>
            <a:off x="7576363" y="4163188"/>
            <a:ext cx="218242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3050" dirty="0"/>
          </a:p>
        </p:txBody>
      </p:sp>
      <p:sp>
        <p:nvSpPr>
          <p:cNvPr id="14" name="Text 10"/>
          <p:cNvSpPr/>
          <p:nvPr/>
        </p:nvSpPr>
        <p:spPr>
          <a:xfrm>
            <a:off x="9043273" y="404960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Use Store</a:t>
            </a:r>
            <a:endParaRPr lang="en-US" sz="2550" dirty="0"/>
          </a:p>
        </p:txBody>
      </p:sp>
      <p:sp>
        <p:nvSpPr>
          <p:cNvPr id="15" name="Text 11"/>
          <p:cNvSpPr/>
          <p:nvPr/>
        </p:nvSpPr>
        <p:spPr>
          <a:xfrm>
            <a:off x="9043273" y="4603719"/>
            <a:ext cx="5687854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Components subscribe to specific state changes.</a:t>
            </a:r>
            <a:endParaRPr lang="en-US" sz="1900" dirty="0"/>
          </a:p>
        </p:txBody>
      </p:sp>
      <p:sp>
        <p:nvSpPr>
          <p:cNvPr id="16" name="Shape 12"/>
          <p:cNvSpPr/>
          <p:nvPr/>
        </p:nvSpPr>
        <p:spPr>
          <a:xfrm>
            <a:off x="7932717" y="6427519"/>
            <a:ext cx="864037" cy="30480"/>
          </a:xfrm>
          <a:prstGeom prst="roundRect">
            <a:avLst>
              <a:gd name="adj" fmla="val 729000"/>
            </a:avLst>
          </a:prstGeom>
          <a:solidFill>
            <a:srgbClr val="60646A"/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7" name="Shape 13"/>
          <p:cNvSpPr/>
          <p:nvPr/>
        </p:nvSpPr>
        <p:spPr>
          <a:xfrm>
            <a:off x="7407771" y="6165105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blurRad="60960" dist="3048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BR"/>
          </a:p>
        </p:txBody>
      </p:sp>
      <p:sp>
        <p:nvSpPr>
          <p:cNvPr id="18" name="Text 14"/>
          <p:cNvSpPr/>
          <p:nvPr/>
        </p:nvSpPr>
        <p:spPr>
          <a:xfrm>
            <a:off x="7580173" y="6247853"/>
            <a:ext cx="21050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3050" dirty="0"/>
          </a:p>
        </p:txBody>
      </p:sp>
      <p:sp>
        <p:nvSpPr>
          <p:cNvPr id="19" name="Text 15"/>
          <p:cNvSpPr/>
          <p:nvPr/>
        </p:nvSpPr>
        <p:spPr>
          <a:xfrm>
            <a:off x="9043273" y="6134268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Update State</a:t>
            </a:r>
            <a:endParaRPr lang="en-US" sz="2550" dirty="0"/>
          </a:p>
        </p:txBody>
      </p:sp>
      <p:sp>
        <p:nvSpPr>
          <p:cNvPr id="20" name="Text 16"/>
          <p:cNvSpPr/>
          <p:nvPr/>
        </p:nvSpPr>
        <p:spPr>
          <a:xfrm>
            <a:off x="9043273" y="6688385"/>
            <a:ext cx="5687854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Trigger actions to modify state directly.</a:t>
            </a:r>
            <a:endParaRPr lang="en-US" sz="1900" dirty="0"/>
          </a:p>
        </p:txBody>
      </p:sp>
      <p:pic>
        <p:nvPicPr>
          <p:cNvPr id="22" name="Picture 21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823C5936-9E3D-A798-4D11-8E3CA8196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2553" y="1305044"/>
            <a:ext cx="8167033" cy="58211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67583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Zustand Architecture</a:t>
            </a:r>
            <a:endParaRPr lang="en-US" sz="5100" dirty="0"/>
          </a:p>
        </p:txBody>
      </p:sp>
      <p:sp>
        <p:nvSpPr>
          <p:cNvPr id="3" name="Text 1"/>
          <p:cNvSpPr/>
          <p:nvPr/>
        </p:nvSpPr>
        <p:spPr>
          <a:xfrm>
            <a:off x="864037" y="3996809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Single Store</a:t>
            </a:r>
            <a:endParaRPr lang="en-US" sz="2550" dirty="0"/>
          </a:p>
        </p:txBody>
      </p:sp>
      <p:sp>
        <p:nvSpPr>
          <p:cNvPr id="4" name="Text 2"/>
          <p:cNvSpPr/>
          <p:nvPr/>
        </p:nvSpPr>
        <p:spPr>
          <a:xfrm>
            <a:off x="864037" y="4649629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Centralized state management for entire application.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996809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Minimal Re-renders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5372695" y="4649629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Optimized performance with selective component updates.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881354" y="3996809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Simple API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9881354" y="4649629"/>
            <a:ext cx="3898821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actions or reducers required.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778318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Pros of Zustand</a:t>
            </a:r>
            <a:endParaRPr lang="en-US" sz="5100" dirty="0"/>
          </a:p>
        </p:txBody>
      </p:sp>
      <p:sp>
        <p:nvSpPr>
          <p:cNvPr id="3" name="Shape 1"/>
          <p:cNvSpPr/>
          <p:nvPr/>
        </p:nvSpPr>
        <p:spPr>
          <a:xfrm>
            <a:off x="864037" y="3238381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blurRad="60960" dist="3048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BR"/>
          </a:p>
        </p:txBody>
      </p:sp>
      <p:sp>
        <p:nvSpPr>
          <p:cNvPr id="4" name="Text 2"/>
          <p:cNvSpPr/>
          <p:nvPr/>
        </p:nvSpPr>
        <p:spPr>
          <a:xfrm>
            <a:off x="1072753" y="3321129"/>
            <a:ext cx="13799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3050" dirty="0"/>
          </a:p>
        </p:txBody>
      </p:sp>
      <p:sp>
        <p:nvSpPr>
          <p:cNvPr id="5" name="Text 3"/>
          <p:cNvSpPr/>
          <p:nvPr/>
        </p:nvSpPr>
        <p:spPr>
          <a:xfrm>
            <a:off x="1666280" y="3238381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Lightweight</a:t>
            </a:r>
            <a:endParaRPr lang="en-US" sz="2550" dirty="0"/>
          </a:p>
        </p:txBody>
      </p:sp>
      <p:sp>
        <p:nvSpPr>
          <p:cNvPr id="6" name="Text 4"/>
          <p:cNvSpPr/>
          <p:nvPr/>
        </p:nvSpPr>
        <p:spPr>
          <a:xfrm>
            <a:off x="1666280" y="3792498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Only ~1KB gzipped, minimal impact on bundle size.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7438668" y="3238381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blurRad="60960" dist="3048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BR"/>
          </a:p>
        </p:txBody>
      </p:sp>
      <p:sp>
        <p:nvSpPr>
          <p:cNvPr id="8" name="Text 6"/>
          <p:cNvSpPr/>
          <p:nvPr/>
        </p:nvSpPr>
        <p:spPr>
          <a:xfrm>
            <a:off x="7607260" y="3321129"/>
            <a:ext cx="218242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3050" dirty="0"/>
          </a:p>
        </p:txBody>
      </p:sp>
      <p:sp>
        <p:nvSpPr>
          <p:cNvPr id="9" name="Text 7"/>
          <p:cNvSpPr/>
          <p:nvPr/>
        </p:nvSpPr>
        <p:spPr>
          <a:xfrm>
            <a:off x="8240911" y="3238381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Minimal Boilerplate</a:t>
            </a:r>
            <a:endParaRPr lang="en-US" sz="2550" dirty="0"/>
          </a:p>
        </p:txBody>
      </p:sp>
      <p:sp>
        <p:nvSpPr>
          <p:cNvPr id="10" name="Text 8"/>
          <p:cNvSpPr/>
          <p:nvPr/>
        </p:nvSpPr>
        <p:spPr>
          <a:xfrm>
            <a:off x="8240911" y="3792498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Simple API reduces code complexity.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864037" y="5107067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blurRad="60960" dist="3048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BR"/>
          </a:p>
        </p:txBody>
      </p:sp>
      <p:sp>
        <p:nvSpPr>
          <p:cNvPr id="12" name="Text 10"/>
          <p:cNvSpPr/>
          <p:nvPr/>
        </p:nvSpPr>
        <p:spPr>
          <a:xfrm>
            <a:off x="1036439" y="5189815"/>
            <a:ext cx="21050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3050" dirty="0"/>
          </a:p>
        </p:txBody>
      </p:sp>
      <p:sp>
        <p:nvSpPr>
          <p:cNvPr id="13" name="Text 11"/>
          <p:cNvSpPr/>
          <p:nvPr/>
        </p:nvSpPr>
        <p:spPr>
          <a:xfrm>
            <a:off x="1666280" y="5107067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Direct Access</a:t>
            </a:r>
            <a:endParaRPr lang="en-US" sz="2550" dirty="0"/>
          </a:p>
        </p:txBody>
      </p:sp>
      <p:sp>
        <p:nvSpPr>
          <p:cNvPr id="14" name="Text 12"/>
          <p:cNvSpPr/>
          <p:nvPr/>
        </p:nvSpPr>
        <p:spPr>
          <a:xfrm>
            <a:off x="1666280" y="5661184"/>
            <a:ext cx="552557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No Provider wrapping, easy integration with components.</a:t>
            </a:r>
            <a:endParaRPr lang="en-US" sz="1900" dirty="0"/>
          </a:p>
        </p:txBody>
      </p:sp>
      <p:sp>
        <p:nvSpPr>
          <p:cNvPr id="15" name="Shape 13"/>
          <p:cNvSpPr/>
          <p:nvPr/>
        </p:nvSpPr>
        <p:spPr>
          <a:xfrm>
            <a:off x="7438668" y="5107067"/>
            <a:ext cx="555427" cy="555427"/>
          </a:xfrm>
          <a:prstGeom prst="roundRect">
            <a:avLst>
              <a:gd name="adj" fmla="val 40005"/>
            </a:avLst>
          </a:prstGeom>
          <a:solidFill>
            <a:srgbClr val="282C32"/>
          </a:solidFill>
          <a:ln/>
          <a:effectLst>
            <a:outerShdw blurRad="60960" dist="3048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BR"/>
          </a:p>
        </p:txBody>
      </p:sp>
      <p:sp>
        <p:nvSpPr>
          <p:cNvPr id="16" name="Text 14"/>
          <p:cNvSpPr/>
          <p:nvPr/>
        </p:nvSpPr>
        <p:spPr>
          <a:xfrm>
            <a:off x="7598450" y="5189815"/>
            <a:ext cx="235863" cy="3898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50"/>
              </a:lnSpc>
              <a:buNone/>
            </a:pPr>
            <a:r>
              <a:rPr lang="en-US" sz="30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3050" dirty="0"/>
          </a:p>
        </p:txBody>
      </p:sp>
      <p:sp>
        <p:nvSpPr>
          <p:cNvPr id="17" name="Text 15"/>
          <p:cNvSpPr/>
          <p:nvPr/>
        </p:nvSpPr>
        <p:spPr>
          <a:xfrm>
            <a:off x="8240911" y="5107067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Scalable</a:t>
            </a:r>
            <a:endParaRPr lang="en-US" sz="2550" dirty="0"/>
          </a:p>
        </p:txBody>
      </p:sp>
      <p:sp>
        <p:nvSpPr>
          <p:cNvPr id="18" name="Text 16"/>
          <p:cNvSpPr/>
          <p:nvPr/>
        </p:nvSpPr>
        <p:spPr>
          <a:xfrm>
            <a:off x="8240911" y="5661184"/>
            <a:ext cx="5525572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Effortlessly manages complex state trees.</a:t>
            </a:r>
            <a:endParaRPr lang="en-US"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07087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Cons of Zustand</a:t>
            </a:r>
            <a:endParaRPr lang="en-US" sz="5100" dirty="0"/>
          </a:p>
        </p:txBody>
      </p:sp>
      <p:sp>
        <p:nvSpPr>
          <p:cNvPr id="3" name="Shape 1"/>
          <p:cNvSpPr/>
          <p:nvPr/>
        </p:nvSpPr>
        <p:spPr>
          <a:xfrm>
            <a:off x="864037" y="3589496"/>
            <a:ext cx="4136231" cy="2232898"/>
          </a:xfrm>
          <a:prstGeom prst="roundRect">
            <a:avLst>
              <a:gd name="adj" fmla="val 9951"/>
            </a:avLst>
          </a:prstGeom>
          <a:solidFill>
            <a:srgbClr val="282C32"/>
          </a:solidFill>
          <a:ln/>
          <a:effectLst>
            <a:outerShdw blurRad="60960" dist="3048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BR"/>
          </a:p>
        </p:txBody>
      </p:sp>
      <p:sp>
        <p:nvSpPr>
          <p:cNvPr id="4" name="Text 2"/>
          <p:cNvSpPr/>
          <p:nvPr/>
        </p:nvSpPr>
        <p:spPr>
          <a:xfrm>
            <a:off x="1110853" y="383631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Smaller Ecosystem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110853" y="4390430"/>
            <a:ext cx="364259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Limited middleware and tools compared to Redux.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47084" y="3589496"/>
            <a:ext cx="4136231" cy="2232898"/>
          </a:xfrm>
          <a:prstGeom prst="roundRect">
            <a:avLst>
              <a:gd name="adj" fmla="val 9951"/>
            </a:avLst>
          </a:prstGeom>
          <a:solidFill>
            <a:srgbClr val="282C32"/>
          </a:solidFill>
          <a:ln/>
          <a:effectLst>
            <a:outerShdw blurRad="60960" dist="3048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BR"/>
          </a:p>
        </p:txBody>
      </p:sp>
      <p:sp>
        <p:nvSpPr>
          <p:cNvPr id="7" name="Text 5"/>
          <p:cNvSpPr/>
          <p:nvPr/>
        </p:nvSpPr>
        <p:spPr>
          <a:xfrm>
            <a:off x="5493901" y="383631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Less Structure</a:t>
            </a:r>
            <a:endParaRPr lang="en-US" sz="2550" dirty="0"/>
          </a:p>
        </p:txBody>
      </p:sp>
      <p:sp>
        <p:nvSpPr>
          <p:cNvPr id="8" name="Text 6"/>
          <p:cNvSpPr/>
          <p:nvPr/>
        </p:nvSpPr>
        <p:spPr>
          <a:xfrm>
            <a:off x="5493901" y="4390430"/>
            <a:ext cx="364259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Lack of opinionated architecture may challenge some teams.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630132" y="3589496"/>
            <a:ext cx="4136231" cy="2232898"/>
          </a:xfrm>
          <a:prstGeom prst="roundRect">
            <a:avLst>
              <a:gd name="adj" fmla="val 9951"/>
            </a:avLst>
          </a:prstGeom>
          <a:solidFill>
            <a:srgbClr val="282C32"/>
          </a:solidFill>
          <a:ln/>
          <a:effectLst>
            <a:outerShdw blurRad="60960" dist="30480" dir="13500000" algn="bl" rotWithShape="0">
              <a:srgbClr val="FFFFFF">
                <a:alpha val="10000"/>
              </a:srgbClr>
            </a:outerShdw>
          </a:effectLst>
        </p:spPr>
        <p:txBody>
          <a:bodyPr/>
          <a:lstStyle/>
          <a:p>
            <a:endParaRPr lang="en-BR"/>
          </a:p>
        </p:txBody>
      </p:sp>
      <p:sp>
        <p:nvSpPr>
          <p:cNvPr id="10" name="Text 8"/>
          <p:cNvSpPr/>
          <p:nvPr/>
        </p:nvSpPr>
        <p:spPr>
          <a:xfrm>
            <a:off x="9876949" y="3836313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Smaller Community</a:t>
            </a:r>
            <a:endParaRPr lang="en-US" sz="2550" dirty="0"/>
          </a:p>
        </p:txBody>
      </p:sp>
      <p:sp>
        <p:nvSpPr>
          <p:cNvPr id="11" name="Text 9"/>
          <p:cNvSpPr/>
          <p:nvPr/>
        </p:nvSpPr>
        <p:spPr>
          <a:xfrm>
            <a:off x="9876949" y="4390430"/>
            <a:ext cx="364259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Less support and resources than larger libraries.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6386" y="660202"/>
            <a:ext cx="6315670" cy="7895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200"/>
              </a:lnSpc>
              <a:buNone/>
            </a:pPr>
            <a:r>
              <a:rPr lang="en-US" sz="49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Trade-offs</a:t>
            </a:r>
            <a:endParaRPr lang="en-US" sz="49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386" y="1809631"/>
            <a:ext cx="1199912" cy="19198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886224" y="2049542"/>
            <a:ext cx="3157776" cy="394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Simplicity</a:t>
            </a:r>
            <a:endParaRPr lang="en-US" sz="2450" dirty="0"/>
          </a:p>
        </p:txBody>
      </p:sp>
      <p:sp>
        <p:nvSpPr>
          <p:cNvPr id="6" name="Text 2"/>
          <p:cNvSpPr/>
          <p:nvPr/>
        </p:nvSpPr>
        <p:spPr>
          <a:xfrm>
            <a:off x="7886224" y="2588181"/>
            <a:ext cx="5904190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Zustand offers extreme ease of use.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6386" y="3729514"/>
            <a:ext cx="1199912" cy="191988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886224" y="3969425"/>
            <a:ext cx="3157776" cy="394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vs</a:t>
            </a:r>
            <a:endParaRPr lang="en-US" sz="2450" dirty="0"/>
          </a:p>
        </p:txBody>
      </p:sp>
      <p:sp>
        <p:nvSpPr>
          <p:cNvPr id="9" name="Text 4"/>
          <p:cNvSpPr/>
          <p:nvPr/>
        </p:nvSpPr>
        <p:spPr>
          <a:xfrm>
            <a:off x="7886224" y="4508063"/>
            <a:ext cx="5904190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Trade-off between simplicity and structure.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6386" y="5649397"/>
            <a:ext cx="1199912" cy="191988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886224" y="5889308"/>
            <a:ext cx="3157776" cy="3946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Advanced Tooling</a:t>
            </a:r>
            <a:endParaRPr lang="en-US" sz="2450" dirty="0"/>
          </a:p>
        </p:txBody>
      </p:sp>
      <p:sp>
        <p:nvSpPr>
          <p:cNvPr id="12" name="Text 6"/>
          <p:cNvSpPr/>
          <p:nvPr/>
        </p:nvSpPr>
        <p:spPr>
          <a:xfrm>
            <a:off x="7886224" y="6427946"/>
            <a:ext cx="5904190" cy="383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Redux provides more robust development tools.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95262"/>
            <a:ext cx="9325094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Comparison with Other Libraries</a:t>
            </a:r>
            <a:endParaRPr lang="en-US" sz="5100" dirty="0"/>
          </a:p>
        </p:txBody>
      </p:sp>
      <p:sp>
        <p:nvSpPr>
          <p:cNvPr id="3" name="Shape 1"/>
          <p:cNvSpPr/>
          <p:nvPr/>
        </p:nvSpPr>
        <p:spPr>
          <a:xfrm>
            <a:off x="864037" y="3277672"/>
            <a:ext cx="12902327" cy="2856547"/>
          </a:xfrm>
          <a:prstGeom prst="roundRect">
            <a:avLst>
              <a:gd name="adj" fmla="val 7779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  <p:txBody>
          <a:bodyPr/>
          <a:lstStyle/>
          <a:p>
            <a:endParaRPr lang="en-BR"/>
          </a:p>
        </p:txBody>
      </p:sp>
      <p:sp>
        <p:nvSpPr>
          <p:cNvPr id="4" name="Shape 2"/>
          <p:cNvSpPr/>
          <p:nvPr/>
        </p:nvSpPr>
        <p:spPr>
          <a:xfrm>
            <a:off x="879277" y="3292912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5" name="Text 3"/>
          <p:cNvSpPr/>
          <p:nvPr/>
        </p:nvSpPr>
        <p:spPr>
          <a:xfrm>
            <a:off x="1126331" y="3448645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Feature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4348043" y="3448645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Zustand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7565946" y="3448645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Redux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10783848" y="3448645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Context API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879277" y="3999428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0" name="Text 8"/>
          <p:cNvSpPr/>
          <p:nvPr/>
        </p:nvSpPr>
        <p:spPr>
          <a:xfrm>
            <a:off x="1126331" y="4155162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Ease of Use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4348043" y="4155162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946" y="4155162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Medium</a:t>
            </a:r>
            <a:endParaRPr lang="en-US" sz="1900" dirty="0"/>
          </a:p>
        </p:txBody>
      </p:sp>
      <p:sp>
        <p:nvSpPr>
          <p:cNvPr id="13" name="Text 11"/>
          <p:cNvSpPr/>
          <p:nvPr/>
        </p:nvSpPr>
        <p:spPr>
          <a:xfrm>
            <a:off x="10783848" y="4155162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Medium</a:t>
            </a:r>
            <a:endParaRPr lang="en-US" sz="1900" dirty="0"/>
          </a:p>
        </p:txBody>
      </p:sp>
      <p:sp>
        <p:nvSpPr>
          <p:cNvPr id="14" name="Shape 12"/>
          <p:cNvSpPr/>
          <p:nvPr/>
        </p:nvSpPr>
        <p:spPr>
          <a:xfrm>
            <a:off x="879277" y="4705945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15" name="Text 13"/>
          <p:cNvSpPr/>
          <p:nvPr/>
        </p:nvSpPr>
        <p:spPr>
          <a:xfrm>
            <a:off x="1126331" y="4861679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Performance</a:t>
            </a:r>
            <a:endParaRPr lang="en-US" sz="1900" dirty="0"/>
          </a:p>
        </p:txBody>
      </p:sp>
      <p:sp>
        <p:nvSpPr>
          <p:cNvPr id="16" name="Text 14"/>
          <p:cNvSpPr/>
          <p:nvPr/>
        </p:nvSpPr>
        <p:spPr>
          <a:xfrm>
            <a:off x="4348043" y="4861679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</a:t>
            </a:r>
            <a:endParaRPr lang="en-US" sz="1900" dirty="0"/>
          </a:p>
        </p:txBody>
      </p:sp>
      <p:sp>
        <p:nvSpPr>
          <p:cNvPr id="17" name="Text 15"/>
          <p:cNvSpPr/>
          <p:nvPr/>
        </p:nvSpPr>
        <p:spPr>
          <a:xfrm>
            <a:off x="7565946" y="4861679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Medium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10783848" y="4861679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Low</a:t>
            </a:r>
            <a:endParaRPr lang="en-US" sz="1900" dirty="0"/>
          </a:p>
        </p:txBody>
      </p:sp>
      <p:sp>
        <p:nvSpPr>
          <p:cNvPr id="19" name="Shape 17"/>
          <p:cNvSpPr/>
          <p:nvPr/>
        </p:nvSpPr>
        <p:spPr>
          <a:xfrm>
            <a:off x="879277" y="5412462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BR"/>
          </a:p>
        </p:txBody>
      </p:sp>
      <p:sp>
        <p:nvSpPr>
          <p:cNvPr id="20" name="Text 18"/>
          <p:cNvSpPr/>
          <p:nvPr/>
        </p:nvSpPr>
        <p:spPr>
          <a:xfrm>
            <a:off x="1126331" y="556819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Flexibility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4348043" y="556819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</a:t>
            </a:r>
            <a:endParaRPr lang="en-US" sz="1900" dirty="0"/>
          </a:p>
        </p:txBody>
      </p:sp>
      <p:sp>
        <p:nvSpPr>
          <p:cNvPr id="22" name="Text 20"/>
          <p:cNvSpPr/>
          <p:nvPr/>
        </p:nvSpPr>
        <p:spPr>
          <a:xfrm>
            <a:off x="7565946" y="5568196"/>
            <a:ext cx="271664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High</a:t>
            </a:r>
            <a:endParaRPr lang="en-US" sz="1900" dirty="0"/>
          </a:p>
        </p:txBody>
      </p:sp>
      <p:sp>
        <p:nvSpPr>
          <p:cNvPr id="23" name="Text 21"/>
          <p:cNvSpPr/>
          <p:nvPr/>
        </p:nvSpPr>
        <p:spPr>
          <a:xfrm>
            <a:off x="10783848" y="5568196"/>
            <a:ext cx="2720459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Medium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419469"/>
            <a:ext cx="6497003" cy="8121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350"/>
              </a:lnSpc>
              <a:buNone/>
            </a:pPr>
            <a:r>
              <a:rPr lang="en-US" sz="51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</a:t>
            </a:r>
            <a:endParaRPr lang="en-US" sz="5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3601879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4465915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Fast Setup</a:t>
            </a:r>
            <a:endParaRPr lang="en-US" sz="2550" dirty="0"/>
          </a:p>
        </p:txBody>
      </p:sp>
      <p:sp>
        <p:nvSpPr>
          <p:cNvPr id="5" name="Text 2"/>
          <p:cNvSpPr/>
          <p:nvPr/>
        </p:nvSpPr>
        <p:spPr>
          <a:xfrm>
            <a:off x="864037" y="5020032"/>
            <a:ext cx="40538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Minimal configuration for quick project integration.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3601879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4465915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High Performance</a:t>
            </a:r>
            <a:endParaRPr lang="en-US" sz="2550" dirty="0"/>
          </a:p>
        </p:txBody>
      </p:sp>
      <p:sp>
        <p:nvSpPr>
          <p:cNvPr id="8" name="Text 4"/>
          <p:cNvSpPr/>
          <p:nvPr/>
        </p:nvSpPr>
        <p:spPr>
          <a:xfrm>
            <a:off x="5288161" y="5020032"/>
            <a:ext cx="4053959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Optimized for efficient state management in React apps.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3601879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4465915"/>
            <a:ext cx="3248501" cy="4060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Scalable Solution</a:t>
            </a:r>
            <a:endParaRPr lang="en-US" sz="2550" dirty="0"/>
          </a:p>
        </p:txBody>
      </p:sp>
      <p:sp>
        <p:nvSpPr>
          <p:cNvPr id="11" name="Text 6"/>
          <p:cNvSpPr/>
          <p:nvPr/>
        </p:nvSpPr>
        <p:spPr>
          <a:xfrm>
            <a:off x="9712404" y="5020032"/>
            <a:ext cx="405384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Suitable for small to medium-sized projects.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910</Words>
  <Application>Microsoft Macintosh PowerPoint</Application>
  <PresentationFormat>Custom</PresentationFormat>
  <Paragraphs>109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Barlow Bold</vt:lpstr>
      <vt:lpstr>Montserrat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Mateus Ramos Ferreira</cp:lastModifiedBy>
  <cp:revision>3</cp:revision>
  <dcterms:created xsi:type="dcterms:W3CDTF">2024-10-02T10:37:47Z</dcterms:created>
  <dcterms:modified xsi:type="dcterms:W3CDTF">2024-10-02T11:04:07Z</dcterms:modified>
</cp:coreProperties>
</file>