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1"/>
  </p:notesMasterIdLst>
  <p:sldIdLst>
    <p:sldId id="257" r:id="rId2"/>
    <p:sldId id="261" r:id="rId3"/>
    <p:sldId id="260" r:id="rId4"/>
    <p:sldId id="264" r:id="rId5"/>
    <p:sldId id="262" r:id="rId6"/>
    <p:sldId id="263" r:id="rId7"/>
    <p:sldId id="292" r:id="rId8"/>
    <p:sldId id="293" r:id="rId9"/>
    <p:sldId id="266" r:id="rId10"/>
    <p:sldId id="310" r:id="rId11"/>
    <p:sldId id="314" r:id="rId12"/>
    <p:sldId id="315" r:id="rId13"/>
    <p:sldId id="316" r:id="rId14"/>
    <p:sldId id="317" r:id="rId15"/>
    <p:sldId id="318" r:id="rId16"/>
    <p:sldId id="304" r:id="rId17"/>
    <p:sldId id="305" r:id="rId18"/>
    <p:sldId id="309" r:id="rId19"/>
    <p:sldId id="311" r:id="rId20"/>
    <p:sldId id="270" r:id="rId21"/>
    <p:sldId id="295" r:id="rId22"/>
    <p:sldId id="297" r:id="rId23"/>
    <p:sldId id="287" r:id="rId24"/>
    <p:sldId id="300" r:id="rId25"/>
    <p:sldId id="301" r:id="rId26"/>
    <p:sldId id="303" r:id="rId27"/>
    <p:sldId id="271" r:id="rId28"/>
    <p:sldId id="306" r:id="rId29"/>
    <p:sldId id="319" r:id="rId30"/>
    <p:sldId id="307" r:id="rId31"/>
    <p:sldId id="299" r:id="rId32"/>
    <p:sldId id="321" r:id="rId33"/>
    <p:sldId id="312" r:id="rId34"/>
    <p:sldId id="313" r:id="rId35"/>
    <p:sldId id="296" r:id="rId36"/>
    <p:sldId id="298" r:id="rId37"/>
    <p:sldId id="272" r:id="rId38"/>
    <p:sldId id="320" r:id="rId39"/>
    <p:sldId id="27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342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8" autoAdjust="0"/>
  </p:normalViewPr>
  <p:slideViewPr>
    <p:cSldViewPr>
      <p:cViewPr varScale="1">
        <p:scale>
          <a:sx n="76" d="100"/>
          <a:sy n="76" d="100"/>
        </p:scale>
        <p:origin x="164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17EE6-4C20-4543-91DF-82A4ECB16734}" type="datetimeFigureOut">
              <a:rPr lang="en-US" smtClean="0"/>
              <a:pPr/>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DED2-61DF-41F1-94BC-1A58DCEFC38C}" type="slidenum">
              <a:rPr lang="en-US" smtClean="0"/>
              <a:pPr/>
              <a:t>‹#›</a:t>
            </a:fld>
            <a:endParaRPr lang="en-US"/>
          </a:p>
        </p:txBody>
      </p:sp>
    </p:spTree>
    <p:extLst>
      <p:ext uri="{BB962C8B-B14F-4D97-AF65-F5344CB8AC3E}">
        <p14:creationId xmlns:p14="http://schemas.microsoft.com/office/powerpoint/2010/main" val="398257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69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89345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69065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5D73D55-7402-4B67-ABBE-5131B0FFF8AC}"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440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43096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D73D55-7402-4B67-ABBE-5131B0FFF8AC}"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6718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05750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298348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163313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178062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FA45E-ACC1-45D7-8CC3-56628DD54BFF}"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138391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72578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FA45E-ACC1-45D7-8CC3-56628DD54BFF}" type="datetimeFigureOut">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79864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FA45E-ACC1-45D7-8CC3-56628DD54BFF}" type="datetimeFigureOut">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7458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FA45E-ACC1-45D7-8CC3-56628DD54BFF}" type="datetimeFigureOut">
              <a:rPr lang="en-US" smtClean="0"/>
              <a:pPr/>
              <a:t>5/27/2022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319370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97280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FA45E-ACC1-45D7-8CC3-56628DD54BFF}"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D73D55-7402-4B67-ABBE-5131B0FFF8AC}" type="slidenum">
              <a:rPr lang="en-US" smtClean="0"/>
              <a:pPr/>
              <a:t>‹#›</a:t>
            </a:fld>
            <a:endParaRPr lang="en-US"/>
          </a:p>
        </p:txBody>
      </p:sp>
    </p:spTree>
    <p:extLst>
      <p:ext uri="{BB962C8B-B14F-4D97-AF65-F5344CB8AC3E}">
        <p14:creationId xmlns:p14="http://schemas.microsoft.com/office/powerpoint/2010/main" val="18431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37FA45E-ACC1-45D7-8CC3-56628DD54BFF}" type="datetimeFigureOut">
              <a:rPr lang="en-US" smtClean="0"/>
              <a:pPr/>
              <a:t>5/27/2022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5D73D55-7402-4B67-ABBE-5131B0FFF8AC}" type="slidenum">
              <a:rPr lang="en-US" smtClean="0"/>
              <a:pPr/>
              <a:t>‹#›</a:t>
            </a:fld>
            <a:endParaRPr lang="en-US"/>
          </a:p>
        </p:txBody>
      </p:sp>
    </p:spTree>
    <p:extLst>
      <p:ext uri="{BB962C8B-B14F-4D97-AF65-F5344CB8AC3E}">
        <p14:creationId xmlns:p14="http://schemas.microsoft.com/office/powerpoint/2010/main" val="253576495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ijisrt.com/assets/upload/files/IJISRT20MAY944.pdf" TargetMode="External"/><Relationship Id="rId2" Type="http://schemas.openxmlformats.org/officeDocument/2006/relationships/hyperlink" Target="https://ijarcce.com/wp-content/uploads/2020/06/IJARCCE.2020.9535.pdf" TargetMode="External"/><Relationship Id="rId1" Type="http://schemas.openxmlformats.org/officeDocument/2006/relationships/slideLayout" Target="../slideLayouts/slideLayout2.xml"/><Relationship Id="rId6" Type="http://schemas.openxmlformats.org/officeDocument/2006/relationships/hyperlink" Target="http://www.iosrjen.org/Papers/vol3_issue2%20(part-2)/H03224551.pdf" TargetMode="External"/><Relationship Id="rId5" Type="http://schemas.openxmlformats.org/officeDocument/2006/relationships/hyperlink" Target="http://cs231n.stanford.edu/reports/2016/pdfs/214_Report.pdf" TargetMode="External"/><Relationship Id="rId4" Type="http://schemas.openxmlformats.org/officeDocument/2006/relationships/hyperlink" Target="https://ieeexplore.ieee.org/document/918287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4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1800" dirty="0" smtClean="0">
                <a:solidFill>
                  <a:schemeClr val="tx1"/>
                </a:solidFill>
                <a:latin typeface="Times New Roman" pitchFamily="18" charset="0"/>
                <a:cs typeface="Times New Roman" pitchFamily="18" charset="0"/>
              </a:rPr>
              <a:t>Anantrao </a:t>
            </a:r>
            <a:r>
              <a:rPr lang="en" sz="1800" dirty="0">
                <a:solidFill>
                  <a:schemeClr val="tx1"/>
                </a:solidFill>
                <a:latin typeface="Times New Roman" pitchFamily="18" charset="0"/>
                <a:cs typeface="Times New Roman" pitchFamily="18" charset="0"/>
              </a:rPr>
              <a:t>Pawar </a:t>
            </a:r>
            <a:r>
              <a:rPr lang="en" sz="1800" dirty="0" smtClean="0">
                <a:solidFill>
                  <a:schemeClr val="tx1"/>
                </a:solidFill>
                <a:latin typeface="Times New Roman" pitchFamily="18" charset="0"/>
                <a:cs typeface="Times New Roman" pitchFamily="18" charset="0"/>
              </a:rPr>
              <a:t>College </a:t>
            </a:r>
            <a:r>
              <a:rPr lang="en" sz="1800" dirty="0">
                <a:solidFill>
                  <a:schemeClr val="tx1"/>
                </a:solidFill>
                <a:latin typeface="Times New Roman" pitchFamily="18" charset="0"/>
                <a:cs typeface="Times New Roman" pitchFamily="18" charset="0"/>
              </a:rPr>
              <a:t>Of </a:t>
            </a:r>
            <a:r>
              <a:rPr lang="en" sz="1800" dirty="0" smtClean="0">
                <a:solidFill>
                  <a:schemeClr val="tx1"/>
                </a:solidFill>
                <a:latin typeface="Times New Roman" pitchFamily="18" charset="0"/>
                <a:cs typeface="Times New Roman" pitchFamily="18" charset="0"/>
              </a:rPr>
              <a:t>Engineering &amp; Research,Pune.</a:t>
            </a:r>
            <a:endParaRPr sz="1800" dirty="0">
              <a:solidFill>
                <a:schemeClr val="tx1"/>
              </a:solidFill>
              <a:latin typeface="Times New Roman" pitchFamily="18" charset="0"/>
              <a:cs typeface="Times New Roman" pitchFamily="18" charset="0"/>
            </a:endParaRPr>
          </a:p>
          <a:p>
            <a:pPr marL="0" lvl="0" indent="0" algn="ctr" rtl="0">
              <a:spcBef>
                <a:spcPts val="0"/>
              </a:spcBef>
              <a:spcAft>
                <a:spcPts val="0"/>
              </a:spcAft>
              <a:buSzPts val="990"/>
              <a:buNone/>
            </a:pPr>
            <a:r>
              <a:rPr lang="en" sz="1800" dirty="0">
                <a:solidFill>
                  <a:schemeClr val="tx1"/>
                </a:solidFill>
                <a:latin typeface="Times New Roman" pitchFamily="18" charset="0"/>
                <a:cs typeface="Times New Roman" pitchFamily="18" charset="0"/>
              </a:rPr>
              <a:t>Department of Information </a:t>
            </a:r>
            <a:r>
              <a:rPr lang="en" sz="1800" dirty="0" smtClean="0">
                <a:solidFill>
                  <a:schemeClr val="tx1"/>
                </a:solidFill>
                <a:latin typeface="Times New Roman" pitchFamily="18" charset="0"/>
                <a:cs typeface="Times New Roman" pitchFamily="18" charset="0"/>
              </a:rPr>
              <a:t>Technology</a:t>
            </a:r>
            <a:br>
              <a:rPr lang="en" sz="1800" dirty="0" smtClean="0">
                <a:solidFill>
                  <a:schemeClr val="tx1"/>
                </a:solidFill>
                <a:latin typeface="Times New Roman" pitchFamily="18" charset="0"/>
                <a:cs typeface="Times New Roman" pitchFamily="18" charset="0"/>
              </a:rPr>
            </a:br>
            <a:r>
              <a:rPr lang="en" sz="1800" dirty="0" smtClean="0">
                <a:solidFill>
                  <a:schemeClr val="tx1"/>
                </a:solidFill>
                <a:latin typeface="Times New Roman" pitchFamily="18" charset="0"/>
                <a:cs typeface="Times New Roman" pitchFamily="18" charset="0"/>
              </a:rPr>
              <a:t>BE Project Academic Year 2021-22</a:t>
            </a:r>
            <a:r>
              <a:rPr lang="en-US" sz="1800" dirty="0">
                <a:solidFill>
                  <a:schemeClr val="tx1"/>
                </a:solidFill>
                <a:latin typeface="Times New Roman" pitchFamily="18" charset="0"/>
                <a:cs typeface="Times New Roman" pitchFamily="18" charset="0"/>
              </a:rPr>
              <a:t/>
            </a:r>
            <a:br>
              <a:rPr lang="en-US" sz="1800" dirty="0">
                <a:solidFill>
                  <a:schemeClr val="tx1"/>
                </a:solidFill>
                <a:latin typeface="Times New Roman" pitchFamily="18" charset="0"/>
                <a:cs typeface="Times New Roman" pitchFamily="18" charset="0"/>
              </a:rPr>
            </a:br>
            <a:endParaRPr sz="1800" dirty="0">
              <a:solidFill>
                <a:schemeClr val="tx1"/>
              </a:solidFill>
              <a:latin typeface="Times New Roman" pitchFamily="18" charset="0"/>
              <a:cs typeface="Times New Roman" pitchFamily="18" charset="0"/>
            </a:endParaRPr>
          </a:p>
        </p:txBody>
      </p:sp>
      <p:sp>
        <p:nvSpPr>
          <p:cNvPr id="55" name="Google Shape;55;p13"/>
          <p:cNvSpPr txBox="1">
            <a:spLocks noGrp="1"/>
          </p:cNvSpPr>
          <p:nvPr>
            <p:ph type="subTitle" idx="1"/>
          </p:nvPr>
        </p:nvSpPr>
        <p:spPr>
          <a:xfrm>
            <a:off x="311700" y="1848433"/>
            <a:ext cx="8520600" cy="4688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3300" dirty="0" smtClean="0">
                <a:solidFill>
                  <a:schemeClr val="tx1"/>
                </a:solidFill>
                <a:latin typeface="Times New Roman" pitchFamily="18" charset="0"/>
                <a:cs typeface="Times New Roman" pitchFamily="18" charset="0"/>
              </a:rPr>
              <a:t>ASL Translation using Mediapipe and SVM </a:t>
            </a:r>
          </a:p>
          <a:p>
            <a:pPr marL="0" lvl="0" indent="0" algn="ctr" rtl="0">
              <a:spcBef>
                <a:spcPts val="0"/>
              </a:spcBef>
              <a:spcAft>
                <a:spcPts val="0"/>
              </a:spcAft>
              <a:buNone/>
            </a:pPr>
            <a:r>
              <a:rPr lang="en-IN" sz="3300" dirty="0" smtClean="0">
                <a:solidFill>
                  <a:schemeClr val="tx1"/>
                </a:solidFill>
                <a:latin typeface="Times New Roman" pitchFamily="18" charset="0"/>
                <a:cs typeface="Times New Roman" pitchFamily="18" charset="0"/>
              </a:rPr>
              <a:t>F</a:t>
            </a:r>
            <a:r>
              <a:rPr lang="en" sz="3300" dirty="0" smtClean="0">
                <a:solidFill>
                  <a:schemeClr val="tx1"/>
                </a:solidFill>
                <a:latin typeface="Times New Roman" pitchFamily="18" charset="0"/>
                <a:cs typeface="Times New Roman" pitchFamily="18" charset="0"/>
              </a:rPr>
              <a:t>or Kids</a:t>
            </a:r>
            <a:endParaRPr lang="en" sz="3300"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r>
              <a:rPr lang="en" sz="1900" b="1" dirty="0" smtClean="0">
                <a:solidFill>
                  <a:schemeClr val="tx1"/>
                </a:solidFill>
                <a:latin typeface="Times New Roman" pitchFamily="18" charset="0"/>
                <a:cs typeface="Times New Roman" pitchFamily="18" charset="0"/>
              </a:rPr>
              <a:t>Presented By</a:t>
            </a:r>
            <a:endParaRPr lang="en-US" sz="1800" dirty="0">
              <a:latin typeface="Times New Roman" pitchFamily="18" charset="0"/>
              <a:cs typeface="Times New Roman" pitchFamily="18" charset="0"/>
            </a:endParaRPr>
          </a:p>
          <a:p>
            <a:pPr marL="342900" lvl="0" indent="-342900" rtl="0">
              <a:spcBef>
                <a:spcPts val="0"/>
              </a:spcBef>
              <a:spcAft>
                <a:spcPts val="0"/>
              </a:spcAft>
              <a:buFont typeface="Arial" panose="020B0604020202020204" pitchFamily="34" charset="0"/>
              <a:buChar char="•"/>
            </a:pPr>
            <a:endParaRPr lang="en" sz="1900"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US" sz="1900"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US" sz="1900" dirty="0" smtClean="0">
              <a:solidFill>
                <a:schemeClr val="tx1"/>
              </a:solidFill>
              <a:latin typeface="Times New Roman" pitchFamily="18" charset="0"/>
              <a:cs typeface="Times New Roman" pitchFamily="18" charset="0"/>
            </a:endParaRPr>
          </a:p>
          <a:p>
            <a:pPr marL="0" lvl="0" indent="0" rtl="0">
              <a:spcBef>
                <a:spcPts val="0"/>
              </a:spcBef>
              <a:spcAft>
                <a:spcPts val="0"/>
              </a:spcAft>
              <a:buNone/>
            </a:pPr>
            <a:endParaRPr sz="1900" dirty="0">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lang="en" b="1" dirty="0" smtClean="0">
              <a:solidFill>
                <a:schemeClr val="tx1"/>
              </a:solidFill>
              <a:latin typeface="Times New Roman" pitchFamily="18" charset="0"/>
              <a:cs typeface="Times New Roman" pitchFamily="18" charset="0"/>
            </a:endParaRPr>
          </a:p>
          <a:p>
            <a:pPr marL="0" lvl="0" indent="0" algn="ctr" rtl="0">
              <a:spcBef>
                <a:spcPts val="0"/>
              </a:spcBef>
              <a:spcAft>
                <a:spcPts val="0"/>
              </a:spcAft>
              <a:buNone/>
            </a:pPr>
            <a:r>
              <a:rPr lang="en" b="1" dirty="0" smtClean="0">
                <a:solidFill>
                  <a:schemeClr val="tx1"/>
                </a:solidFill>
                <a:latin typeface="Times New Roman" pitchFamily="18" charset="0"/>
                <a:cs typeface="Times New Roman" pitchFamily="18" charset="0"/>
              </a:rPr>
              <a:t> </a:t>
            </a:r>
            <a:r>
              <a:rPr lang="en" sz="2100" b="1" dirty="0" smtClean="0">
                <a:solidFill>
                  <a:schemeClr val="tx1"/>
                </a:solidFill>
                <a:latin typeface="Times New Roman" pitchFamily="18" charset="0"/>
                <a:cs typeface="Times New Roman" pitchFamily="18" charset="0"/>
              </a:rPr>
              <a:t>Project</a:t>
            </a:r>
            <a:r>
              <a:rPr lang="en" b="1" dirty="0" smtClean="0">
                <a:solidFill>
                  <a:schemeClr val="tx1"/>
                </a:solidFill>
                <a:latin typeface="Times New Roman" pitchFamily="18" charset="0"/>
                <a:cs typeface="Times New Roman" pitchFamily="18" charset="0"/>
              </a:rPr>
              <a:t> </a:t>
            </a:r>
            <a:r>
              <a:rPr lang="en" sz="2100" b="1" dirty="0" smtClean="0">
                <a:solidFill>
                  <a:schemeClr val="tx1"/>
                </a:solidFill>
                <a:latin typeface="Times New Roman" pitchFamily="18" charset="0"/>
                <a:cs typeface="Times New Roman" pitchFamily="18" charset="0"/>
              </a:rPr>
              <a:t>Guide:</a:t>
            </a:r>
            <a:r>
              <a:rPr lang="en" sz="2100" dirty="0" smtClean="0">
                <a:latin typeface="Times New Roman" pitchFamily="18" charset="0"/>
                <a:cs typeface="Times New Roman" pitchFamily="18" charset="0"/>
              </a:rPr>
              <a:t> </a:t>
            </a:r>
            <a:r>
              <a:rPr lang="en" sz="2100" dirty="0" smtClean="0">
                <a:solidFill>
                  <a:schemeClr val="tx1"/>
                </a:solidFill>
                <a:latin typeface="Times New Roman" pitchFamily="18" charset="0"/>
                <a:cs typeface="Times New Roman" pitchFamily="18" charset="0"/>
              </a:rPr>
              <a:t>“Prof.S.R.Kokane” </a:t>
            </a:r>
            <a:endParaRPr sz="2100"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dirty="0">
              <a:latin typeface="Times New Roman" pitchFamily="18" charset="0"/>
              <a:cs typeface="Times New Roman" pitchFamily="18" charset="0"/>
            </a:endParaRPr>
          </a:p>
          <a:p>
            <a:pPr marL="0" lvl="0" indent="0" algn="ctr" rtl="0">
              <a:spcBef>
                <a:spcPts val="0"/>
              </a:spcBef>
              <a:spcAft>
                <a:spcPts val="0"/>
              </a:spcAft>
              <a:buNone/>
            </a:pPr>
            <a:endParaRPr dirty="0">
              <a:latin typeface="Times New Roman" pitchFamily="18" charset="0"/>
              <a:cs typeface="Times New Roman" pitchFamily="18" charset="0"/>
            </a:endParaRPr>
          </a:p>
          <a:p>
            <a:pPr marL="0" lvl="0" indent="0" algn="r" rtl="0">
              <a:spcBef>
                <a:spcPts val="0"/>
              </a:spcBef>
              <a:spcAft>
                <a:spcPts val="0"/>
              </a:spcAft>
              <a:buNone/>
            </a:pPr>
            <a:r>
              <a:rPr lang="en" dirty="0">
                <a:latin typeface="Times New Roman" pitchFamily="18" charset="0"/>
                <a:cs typeface="Times New Roman" pitchFamily="18" charset="0"/>
              </a:rPr>
              <a:t>		</a:t>
            </a:r>
            <a:r>
              <a:rPr lang="en" sz="2400" dirty="0" smtClean="0">
                <a:solidFill>
                  <a:schemeClr val="tx1"/>
                </a:solidFill>
                <a:latin typeface="Times New Roman" pitchFamily="18" charset="0"/>
                <a:cs typeface="Times New Roman" pitchFamily="18" charset="0"/>
              </a:rPr>
              <a:t>Day </a:t>
            </a:r>
            <a:r>
              <a:rPr lang="en" sz="2400" dirty="0">
                <a:solidFill>
                  <a:schemeClr val="tx1"/>
                </a:solidFill>
                <a:latin typeface="Times New Roman" pitchFamily="18" charset="0"/>
                <a:cs typeface="Times New Roman" pitchFamily="18" charset="0"/>
              </a:rPr>
              <a:t>and </a:t>
            </a:r>
            <a:r>
              <a:rPr lang="en" sz="2400" dirty="0" smtClean="0">
                <a:solidFill>
                  <a:schemeClr val="tx1"/>
                </a:solidFill>
                <a:latin typeface="Times New Roman" pitchFamily="18" charset="0"/>
                <a:cs typeface="Times New Roman" pitchFamily="18" charset="0"/>
              </a:rPr>
              <a:t>Date:Monday 09 May 2022</a:t>
            </a:r>
            <a:endParaRPr sz="2400" dirty="0">
              <a:solidFill>
                <a:schemeClr val="tx1"/>
              </a:solidFill>
              <a:latin typeface="Times New Roman" pitchFamily="18" charset="0"/>
              <a:cs typeface="Times New Roman" pitchFamily="18" charset="0"/>
            </a:endParaRPr>
          </a:p>
        </p:txBody>
      </p:sp>
      <p:pic>
        <p:nvPicPr>
          <p:cNvPr id="56" name="Google Shape;56;p13"/>
          <p:cNvPicPr preferRelativeResize="0"/>
          <p:nvPr/>
        </p:nvPicPr>
        <p:blipFill>
          <a:blip r:embed="rId3" cstate="print">
            <a:alphaModFix/>
          </a:blip>
          <a:stretch>
            <a:fillRect/>
          </a:stretch>
        </p:blipFill>
        <p:spPr>
          <a:xfrm>
            <a:off x="7348615" y="100648"/>
            <a:ext cx="1483685" cy="1266679"/>
          </a:xfrm>
          <a:prstGeom prst="rect">
            <a:avLst/>
          </a:prstGeom>
          <a:noFill/>
          <a:ln>
            <a:noFill/>
          </a:ln>
        </p:spPr>
      </p:pic>
      <p:pic>
        <p:nvPicPr>
          <p:cNvPr id="57" name="Google Shape;57;p13"/>
          <p:cNvPicPr preferRelativeResize="0"/>
          <p:nvPr/>
        </p:nvPicPr>
        <p:blipFill>
          <a:blip r:embed="rId4" cstate="print">
            <a:alphaModFix/>
          </a:blip>
          <a:stretch>
            <a:fillRect/>
          </a:stretch>
        </p:blipFill>
        <p:spPr>
          <a:xfrm>
            <a:off x="311699" y="83216"/>
            <a:ext cx="1554700" cy="1266768"/>
          </a:xfrm>
          <a:prstGeom prst="rect">
            <a:avLst/>
          </a:prstGeom>
          <a:noFill/>
          <a:ln>
            <a:noFill/>
          </a:ln>
        </p:spPr>
      </p:pic>
      <p:graphicFrame>
        <p:nvGraphicFramePr>
          <p:cNvPr id="6" name="Table 5"/>
          <p:cNvGraphicFramePr>
            <a:graphicFrameLocks noGrp="1"/>
          </p:cNvGraphicFramePr>
          <p:nvPr/>
        </p:nvGraphicFramePr>
        <p:xfrm>
          <a:off x="1547664" y="3356992"/>
          <a:ext cx="6096000" cy="1493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0" dirty="0" smtClean="0"/>
                        <a:t>Veda Chiluka</a:t>
                      </a:r>
                      <a:endParaRPr lang="en-US" b="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lvl="1">
                        <a:spcBef>
                          <a:spcPts val="0"/>
                        </a:spcBef>
                      </a:pPr>
                      <a:r>
                        <a:rPr lang="en-US" sz="1900" b="0" dirty="0" smtClean="0">
                          <a:solidFill>
                            <a:schemeClr val="tx1"/>
                          </a:solidFill>
                          <a:latin typeface="Times New Roman" pitchFamily="18" charset="0"/>
                          <a:cs typeface="Times New Roman" pitchFamily="18" charset="0"/>
                        </a:rPr>
                        <a:t>(71922927J)</a:t>
                      </a:r>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smtClean="0"/>
                        <a:t>Vaishnavi Mate</a:t>
                      </a:r>
                      <a:endParaRPr lang="en-US"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algn="l"/>
                      <a:r>
                        <a:rPr lang="en-US" sz="1800" dirty="0" smtClean="0">
                          <a:solidFill>
                            <a:schemeClr val="tx1"/>
                          </a:solidFill>
                          <a:latin typeface="Times New Roman" pitchFamily="18" charset="0"/>
                          <a:cs typeface="Times New Roman" pitchFamily="18" charset="0"/>
                        </a:rPr>
                        <a:t>         (72011194D)</a:t>
                      </a:r>
                      <a:endParaRPr lang="en-US" dirty="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smtClean="0"/>
                        <a:t>Sakshi Jagtap</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dirty="0" smtClean="0">
                          <a:solidFill>
                            <a:schemeClr val="tx1"/>
                          </a:solidFill>
                          <a:latin typeface="Times New Roman" pitchFamily="18" charset="0"/>
                          <a:cs typeface="Times New Roman" pitchFamily="18" charset="0"/>
                        </a:rPr>
                        <a:t>         (71922952K)</a:t>
                      </a:r>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smtClean="0"/>
                        <a:t>Om Darvitkar</a:t>
                      </a:r>
                      <a:endParaRPr lang="en-US" dirty="0"/>
                    </a:p>
                  </a:txBody>
                  <a:tcPr>
                    <a:lnL>
                      <a:noFill/>
                    </a:lnL>
                    <a:lnR>
                      <a:noFill/>
                    </a:lnR>
                    <a:lnT>
                      <a:noFill/>
                    </a:lnT>
                    <a:lnB w="12700" cmpd="sng">
                      <a:noFill/>
                    </a:lnB>
                    <a:lnTlToBr w="12700" cmpd="sng">
                      <a:noFill/>
                      <a:prstDash val="solid"/>
                    </a:lnTlToBr>
                    <a:lnBlToTr w="12700" cmpd="sng">
                      <a:noFill/>
                      <a:prstDash val="solid"/>
                    </a:lnBlToTr>
                  </a:tcPr>
                </a:tc>
                <a:tc>
                  <a:txBody>
                    <a:bodyPr/>
                    <a:lstStyle/>
                    <a:p>
                      <a:r>
                        <a:rPr lang="en-US" sz="1800" dirty="0" smtClean="0">
                          <a:solidFill>
                            <a:schemeClr val="tx1"/>
                          </a:solidFill>
                          <a:latin typeface="Times New Roman" pitchFamily="18" charset="0"/>
                          <a:cs typeface="Times New Roman" pitchFamily="18" charset="0"/>
                        </a:rPr>
                        <a:t>         (72011185E)</a:t>
                      </a:r>
                      <a:endParaRPr lang="en-US" dirty="0"/>
                    </a:p>
                  </a:txBody>
                  <a:tcP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System Architecture</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051720" y="1419334"/>
            <a:ext cx="5137026" cy="5178018"/>
          </a:xfrm>
          <a:prstGeom prst="rect">
            <a:avLst/>
          </a:prstGeom>
          <a:noFill/>
          <a:ln w="9525">
            <a:noFill/>
            <a:miter lim="800000"/>
            <a:headEnd/>
            <a:tailEnd/>
          </a:ln>
        </p:spPr>
      </p:pic>
    </p:spTree>
    <p:extLst>
      <p:ext uri="{BB962C8B-B14F-4D97-AF65-F5344CB8AC3E}">
        <p14:creationId xmlns:p14="http://schemas.microsoft.com/office/powerpoint/2010/main" val="996779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24744"/>
            <a:ext cx="2411760" cy="576064"/>
          </a:xfrm>
        </p:spPr>
        <p:txBody>
          <a:bodyPr>
            <a:normAutofit/>
          </a:bodyPr>
          <a:lstStyle/>
          <a:p>
            <a:r>
              <a:rPr lang="en-US" sz="1800" b="1" dirty="0" smtClean="0">
                <a:latin typeface="Times New Roman" pitchFamily="18" charset="0"/>
                <a:cs typeface="Times New Roman" pitchFamily="18" charset="0"/>
              </a:rPr>
              <a:t>1.Use Case Diagram</a:t>
            </a:r>
            <a:endParaRPr lang="en-US" sz="1800" b="1" dirty="0">
              <a:latin typeface="Times New Roman" pitchFamily="18" charset="0"/>
              <a:cs typeface="Times New Roman" pitchFamily="18" charset="0"/>
            </a:endParaRPr>
          </a:p>
        </p:txBody>
      </p:sp>
      <p:pic>
        <p:nvPicPr>
          <p:cNvPr id="3" name="Picture 2" descr="Dia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476672"/>
            <a:ext cx="6120680" cy="5947374"/>
          </a:xfrm>
          <a:prstGeom prst="rect">
            <a:avLst/>
          </a:prstGeom>
          <a:noFill/>
        </p:spPr>
      </p:pic>
      <p:sp>
        <p:nvSpPr>
          <p:cNvPr id="4" name="TextBox 3"/>
          <p:cNvSpPr txBox="1"/>
          <p:nvPr/>
        </p:nvSpPr>
        <p:spPr>
          <a:xfrm>
            <a:off x="611560" y="188640"/>
            <a:ext cx="2592288"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UML Diagrams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2482784" cy="576064"/>
          </a:xfrm>
        </p:spPr>
        <p:txBody>
          <a:bodyPr>
            <a:normAutofit/>
          </a:bodyPr>
          <a:lstStyle/>
          <a:p>
            <a:r>
              <a:rPr lang="en-US" sz="1800" b="1" dirty="0" smtClean="0">
                <a:latin typeface="Times New Roman" pitchFamily="18" charset="0"/>
                <a:cs typeface="Times New Roman" pitchFamily="18" charset="0"/>
              </a:rPr>
              <a:t>2.Activity Diagram</a:t>
            </a:r>
            <a:endParaRPr lang="en-US" sz="1800" b="1" dirty="0">
              <a:latin typeface="Times New Roman" pitchFamily="18" charset="0"/>
              <a:cs typeface="Times New Roman" pitchFamily="18" charset="0"/>
            </a:endParaRPr>
          </a:p>
        </p:txBody>
      </p:sp>
      <p:pic>
        <p:nvPicPr>
          <p:cNvPr id="3" name="Picture 2" descr="Dia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620688"/>
            <a:ext cx="5181500" cy="592407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620688"/>
            <a:ext cx="3202864" cy="572642"/>
          </a:xfrm>
        </p:spPr>
        <p:txBody>
          <a:bodyPr>
            <a:normAutofit/>
          </a:bodyPr>
          <a:lstStyle/>
          <a:p>
            <a:r>
              <a:rPr lang="en-US" sz="2400" b="1" dirty="0" smtClean="0">
                <a:latin typeface="Times New Roman" pitchFamily="18" charset="0"/>
                <a:cs typeface="Times New Roman" pitchFamily="18" charset="0"/>
              </a:rPr>
              <a:t>3.Data </a:t>
            </a:r>
            <a:r>
              <a:rPr lang="en-US" sz="2400" b="1" dirty="0" err="1" smtClean="0">
                <a:latin typeface="Times New Roman" pitchFamily="18" charset="0"/>
                <a:cs typeface="Times New Roman" pitchFamily="18" charset="0"/>
              </a:rPr>
              <a:t>FlowDiagram</a:t>
            </a:r>
            <a:endParaRPr lang="en-US" sz="2400" b="1" dirty="0">
              <a:latin typeface="Times New Roman" pitchFamily="18" charset="0"/>
              <a:cs typeface="Times New Roman" pitchFamily="18" charset="0"/>
            </a:endParaRPr>
          </a:p>
        </p:txBody>
      </p:sp>
      <p:pic>
        <p:nvPicPr>
          <p:cNvPr id="3" name="Picture 2" descr="https://documents.lucid.app/documents/07bf9ad0-a0c8-48e3-997c-046f9132af22/pages/0_0?a=211&amp;x=22&amp;y=59&amp;w=836&amp;h=242&amp;store=1&amp;accept=image%2F*&amp;auth=LCA%20c8af2d65f7e59b08d7c2bc43425ec24c2efe4234-ts%3D1651591932"/>
          <p:cNvPicPr/>
          <p:nvPr/>
        </p:nvPicPr>
        <p:blipFill>
          <a:blip r:embed="rId2" cstate="print"/>
          <a:srcRect/>
          <a:stretch>
            <a:fillRect/>
          </a:stretch>
        </p:blipFill>
        <p:spPr bwMode="auto">
          <a:xfrm>
            <a:off x="1835696" y="2276872"/>
            <a:ext cx="5626699" cy="1631803"/>
          </a:xfrm>
          <a:prstGeom prst="rect">
            <a:avLst/>
          </a:prstGeom>
          <a:noFill/>
          <a:ln w="9525">
            <a:noFill/>
            <a:miter lim="800000"/>
            <a:headEnd/>
            <a:tailEnd/>
          </a:ln>
        </p:spPr>
      </p:pic>
      <p:sp>
        <p:nvSpPr>
          <p:cNvPr id="4" name="TextBox 3"/>
          <p:cNvSpPr txBox="1"/>
          <p:nvPr/>
        </p:nvSpPr>
        <p:spPr>
          <a:xfrm>
            <a:off x="1547664" y="1628800"/>
            <a:ext cx="194421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3.1.Level 0 DFD</a:t>
            </a:r>
            <a:endParaRPr lang="en-US" b="1" dirty="0">
              <a:latin typeface="Times New Roman" pitchFamily="18" charset="0"/>
              <a:cs typeface="Times New Roman" pitchFamily="18" charset="0"/>
            </a:endParaRPr>
          </a:p>
        </p:txBody>
      </p:sp>
      <p:pic>
        <p:nvPicPr>
          <p:cNvPr id="5" name="Picture 4" descr="https://documents.lucid.app/documents/ba3ac769-a761-4068-a2f6-3cc2464ebf04/pages/0_0?a=680&amp;x=7&amp;y=318&amp;w=1167&amp;h=211&amp;store=1&amp;accept=image%2F*&amp;auth=LCA%20acc6ad2bd3e91ca13d37134d4ed425b8593a609d-ts%3D1651592217"/>
          <p:cNvPicPr/>
          <p:nvPr/>
        </p:nvPicPr>
        <p:blipFill>
          <a:blip r:embed="rId3" cstate="print"/>
          <a:srcRect/>
          <a:stretch>
            <a:fillRect/>
          </a:stretch>
        </p:blipFill>
        <p:spPr bwMode="auto">
          <a:xfrm>
            <a:off x="1691680" y="4725144"/>
            <a:ext cx="7201148" cy="1728192"/>
          </a:xfrm>
          <a:prstGeom prst="rect">
            <a:avLst/>
          </a:prstGeom>
          <a:noFill/>
          <a:ln w="9525">
            <a:noFill/>
            <a:miter lim="800000"/>
            <a:headEnd/>
            <a:tailEnd/>
          </a:ln>
        </p:spPr>
      </p:pic>
      <p:sp>
        <p:nvSpPr>
          <p:cNvPr id="6" name="TextBox 5"/>
          <p:cNvSpPr txBox="1"/>
          <p:nvPr/>
        </p:nvSpPr>
        <p:spPr>
          <a:xfrm>
            <a:off x="1619672" y="4077072"/>
            <a:ext cx="216024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3.2.Level 1 DFD</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836712"/>
            <a:ext cx="1872208" cy="500634"/>
          </a:xfrm>
        </p:spPr>
        <p:txBody>
          <a:bodyPr>
            <a:normAutofit/>
          </a:bodyPr>
          <a:lstStyle/>
          <a:p>
            <a:r>
              <a:rPr lang="en-US" sz="1800" b="1" smtClean="0">
                <a:latin typeface="Times New Roman" pitchFamily="18" charset="0"/>
                <a:cs typeface="Times New Roman" pitchFamily="18" charset="0"/>
              </a:rPr>
              <a:t>3.3.Level 2 </a:t>
            </a:r>
            <a:r>
              <a:rPr lang="en-US" sz="1800" b="1" dirty="0" smtClean="0">
                <a:latin typeface="Times New Roman" pitchFamily="18" charset="0"/>
                <a:cs typeface="Times New Roman" pitchFamily="18" charset="0"/>
              </a:rPr>
              <a:t>DFD</a:t>
            </a:r>
            <a:endParaRPr lang="en-US" sz="1800" b="1" dirty="0">
              <a:latin typeface="Times New Roman" pitchFamily="18" charset="0"/>
              <a:cs typeface="Times New Roman" pitchFamily="18" charset="0"/>
            </a:endParaRPr>
          </a:p>
        </p:txBody>
      </p:sp>
      <p:pic>
        <p:nvPicPr>
          <p:cNvPr id="3" name="Picture 2" descr="C:\Users\Vaishnavi\Downloads\DFD 2.png"/>
          <p:cNvPicPr/>
          <p:nvPr/>
        </p:nvPicPr>
        <p:blipFill>
          <a:blip r:embed="rId2" cstate="print"/>
          <a:srcRect/>
          <a:stretch>
            <a:fillRect/>
          </a:stretch>
        </p:blipFill>
        <p:spPr bwMode="auto">
          <a:xfrm>
            <a:off x="1835696" y="1628800"/>
            <a:ext cx="6624736"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40768"/>
            <a:ext cx="2194752" cy="500634"/>
          </a:xfrm>
        </p:spPr>
        <p:txBody>
          <a:bodyPr>
            <a:normAutofit/>
          </a:bodyPr>
          <a:lstStyle/>
          <a:p>
            <a:r>
              <a:rPr lang="en-US" sz="1800" b="1" dirty="0" smtClean="0">
                <a:latin typeface="Times New Roman" pitchFamily="18" charset="0"/>
                <a:cs typeface="Times New Roman" pitchFamily="18" charset="0"/>
              </a:rPr>
              <a:t>4.Sequence Diagram</a:t>
            </a:r>
            <a:endParaRPr lang="en-US" sz="1800" b="1" dirty="0">
              <a:latin typeface="Times New Roman" pitchFamily="18" charset="0"/>
              <a:cs typeface="Times New Roman" pitchFamily="18" charset="0"/>
            </a:endParaRPr>
          </a:p>
        </p:txBody>
      </p:sp>
      <p:pic>
        <p:nvPicPr>
          <p:cNvPr id="3" name="Picture 2" descr="Dia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476672"/>
            <a:ext cx="5616624" cy="604803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44650"/>
          </a:xfrm>
        </p:spPr>
        <p:txBody>
          <a:bodyPr/>
          <a:lstStyle/>
          <a:p>
            <a:r>
              <a:rPr lang="en-US" dirty="0" smtClean="0"/>
              <a:t>Implementation</a:t>
            </a:r>
            <a:endParaRPr lang="en-US" dirty="0"/>
          </a:p>
        </p:txBody>
      </p:sp>
      <p:sp>
        <p:nvSpPr>
          <p:cNvPr id="3" name="Content Placeholder 2"/>
          <p:cNvSpPr>
            <a:spLocks noGrp="1"/>
          </p:cNvSpPr>
          <p:nvPr>
            <p:ph idx="1"/>
          </p:nvPr>
        </p:nvSpPr>
        <p:spPr>
          <a:xfrm>
            <a:off x="1942415" y="1484784"/>
            <a:ext cx="6591985" cy="5112568"/>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TOOLS AND TECHNOLOGY USED:</a:t>
            </a:r>
          </a:p>
          <a:p>
            <a:pPr algn="just"/>
            <a:r>
              <a:rPr lang="en-US" sz="2000" dirty="0" smtClean="0">
                <a:latin typeface="Times New Roman" panose="02020603050405020304" pitchFamily="18" charset="0"/>
                <a:cs typeface="Times New Roman" panose="02020603050405020304" pitchFamily="18" charset="0"/>
              </a:rPr>
              <a:t>Python Libraries:</a:t>
            </a:r>
          </a:p>
          <a:p>
            <a:pPr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OpenCV</a:t>
            </a:r>
            <a:r>
              <a:rPr lang="en-US" sz="2000" dirty="0">
                <a:latin typeface="Times New Roman" panose="02020603050405020304" pitchFamily="18" charset="0"/>
                <a:cs typeface="Times New Roman" panose="02020603050405020304" pitchFamily="18" charset="0"/>
              </a:rPr>
              <a:t>:  It is a huge open-source library for computer vision, machine learning, and image processing</a:t>
            </a:r>
            <a:r>
              <a:rPr lang="en-US" sz="2000"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Flask: It is a web application framework written in Python. Flasks design is lightweight and modular. Therefore, it is easy to transform it into the web applications or framework when one needs very few extensions without weighing much</a:t>
            </a:r>
          </a:p>
          <a:p>
            <a:pPr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Scikit</a:t>
            </a:r>
            <a:r>
              <a:rPr lang="en-US" sz="2000" dirty="0" smtClean="0">
                <a:latin typeface="Times New Roman" panose="02020603050405020304" pitchFamily="18" charset="0"/>
                <a:cs typeface="Times New Roman" panose="02020603050405020304" pitchFamily="18" charset="0"/>
              </a:rPr>
              <a:t>-learn: </a:t>
            </a:r>
            <a:r>
              <a:rPr lang="en-US" sz="2000" dirty="0">
                <a:latin typeface="Times New Roman" panose="02020603050405020304" pitchFamily="18" charset="0"/>
                <a:cs typeface="Times New Roman" panose="02020603050405020304" pitchFamily="18" charset="0"/>
              </a:rPr>
              <a:t>It provides a selection of efficient tools for machine learning and statistical modeling including classification, regression, clustering and dimensionality reduction via a consistence interface in Python</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2428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688" y="1700808"/>
            <a:ext cx="6591985" cy="3777622"/>
          </a:xfrm>
        </p:spPr>
        <p:txBody>
          <a:bodyPr/>
          <a:lstStyle/>
          <a:p>
            <a:pPr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It</a:t>
            </a:r>
            <a:r>
              <a:rPr lang="en-US" sz="2000" dirty="0">
                <a:latin typeface="Times New Roman" panose="02020603050405020304" pitchFamily="18" charset="0"/>
                <a:cs typeface="Times New Roman" panose="02020603050405020304" pitchFamily="18" charset="0"/>
              </a:rPr>
              <a:t> is a Python library used for working with arrays. It also has functions for working in domain of linear algebra, </a:t>
            </a:r>
            <a:r>
              <a:rPr lang="en-US" sz="2000" dirty="0" err="1">
                <a:latin typeface="Times New Roman" panose="02020603050405020304" pitchFamily="18" charset="0"/>
                <a:cs typeface="Times New Roman" panose="02020603050405020304" pitchFamily="18" charset="0"/>
              </a:rPr>
              <a:t>fourier</a:t>
            </a:r>
            <a:r>
              <a:rPr lang="en-US" sz="2000" dirty="0">
                <a:latin typeface="Times New Roman" panose="02020603050405020304" pitchFamily="18" charset="0"/>
                <a:cs typeface="Times New Roman" panose="02020603050405020304" pitchFamily="18" charset="0"/>
              </a:rPr>
              <a:t> transform, and matrices</a:t>
            </a:r>
            <a:r>
              <a:rPr lang="en-US" sz="2000" dirty="0" smtClean="0"/>
              <a:t>.</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Pandas is a Python library used for working with data sets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has functions for analyzing, cleaning, exploring, and manipulating data.</a:t>
            </a:r>
            <a:endParaRPr lang="en-US"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Mediapipe</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It is a</a:t>
            </a:r>
            <a:r>
              <a:rPr lang="en-US" dirty="0">
                <a:latin typeface="Times New Roman" panose="02020603050405020304" pitchFamily="18" charset="0"/>
                <a:cs typeface="Times New Roman" panose="02020603050405020304" pitchFamily="18" charset="0"/>
              </a:rPr>
              <a:t> python library to detect face and hand landmarks. We will be using a Holistic model from </a:t>
            </a:r>
            <a:r>
              <a:rPr lang="en-US" i="1" dirty="0" err="1" smtClean="0">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solutions to detect all the face and hand landmarks.</a:t>
            </a:r>
          </a:p>
        </p:txBody>
      </p:sp>
    </p:spTree>
    <p:extLst>
      <p:ext uri="{BB962C8B-B14F-4D97-AF65-F5344CB8AC3E}">
        <p14:creationId xmlns:p14="http://schemas.microsoft.com/office/powerpoint/2010/main" val="752816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latin typeface="Times New Roman" pitchFamily="18" charset="0"/>
                <a:cs typeface="Times New Roman" pitchFamily="18" charset="0"/>
              </a:rPr>
              <a:t>Methodology</a:t>
            </a:r>
            <a:br>
              <a:rPr lang="en-US" b="1" dirty="0" smtClean="0">
                <a:latin typeface="Times New Roman" pitchFamily="18" charset="0"/>
                <a:cs typeface="Times New Roman" pitchFamily="18" charset="0"/>
              </a:rPr>
            </a:br>
            <a:endParaRPr lang="en-US" dirty="0"/>
          </a:p>
        </p:txBody>
      </p:sp>
      <p:sp>
        <p:nvSpPr>
          <p:cNvPr id="6" name="Content Placeholder 5"/>
          <p:cNvSpPr>
            <a:spLocks noGrp="1"/>
          </p:cNvSpPr>
          <p:nvPr>
            <p:ph idx="1"/>
          </p:nvPr>
        </p:nvSpPr>
        <p:spPr/>
        <p:txBody>
          <a:bodyPr/>
          <a:lstStyle/>
          <a:p>
            <a:pPr>
              <a:buNone/>
            </a:pPr>
            <a:r>
              <a:rPr lang="en-US" sz="2000" b="1" dirty="0" smtClean="0">
                <a:latin typeface="Times New Roman" pitchFamily="18" charset="0"/>
                <a:cs typeface="Times New Roman" pitchFamily="18" charset="0"/>
              </a:rPr>
              <a:t>1.Image Processing  </a:t>
            </a:r>
          </a:p>
          <a:p>
            <a:pPr algn="just"/>
            <a:r>
              <a:rPr lang="en-US" sz="2000" dirty="0" smtClean="0">
                <a:latin typeface="Times New Roman" pitchFamily="18" charset="0"/>
                <a:cs typeface="Times New Roman" pitchFamily="18" charset="0"/>
              </a:rPr>
              <a:t>Capture Image through camera</a:t>
            </a:r>
          </a:p>
          <a:p>
            <a:pPr algn="just"/>
            <a:r>
              <a:rPr lang="en-US" sz="2000" dirty="0" smtClean="0">
                <a:latin typeface="Times New Roman" pitchFamily="18" charset="0"/>
                <a:cs typeface="Times New Roman" pitchFamily="18" charset="0"/>
              </a:rPr>
              <a:t>Apply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libraries.</a:t>
            </a:r>
          </a:p>
          <a:p>
            <a:pPr algn="just"/>
            <a:r>
              <a:rPr lang="en-US" sz="2000" dirty="0">
                <a:latin typeface="Times New Roman" pitchFamily="18" charset="0"/>
                <a:cs typeface="Times New Roman" pitchFamily="18" charset="0"/>
              </a:rPr>
              <a:t>Converted the captured hand gesture from </a:t>
            </a:r>
            <a:r>
              <a:rPr lang="en-US" sz="2000" dirty="0" smtClean="0">
                <a:latin typeface="Times New Roman" pitchFamily="18" charset="0"/>
                <a:cs typeface="Times New Roman" pitchFamily="18" charset="0"/>
              </a:rPr>
              <a:t>BGR to RGB and used </a:t>
            </a:r>
            <a:r>
              <a:rPr lang="en-US" sz="2000" dirty="0" err="1" smtClean="0">
                <a:latin typeface="Times New Roman" pitchFamily="18" charset="0"/>
                <a:cs typeface="Times New Roman" pitchFamily="18" charset="0"/>
              </a:rPr>
              <a:t>mediapipe</a:t>
            </a:r>
            <a:r>
              <a:rPr lang="en-US" sz="2000" dirty="0" smtClean="0">
                <a:latin typeface="Times New Roman" pitchFamily="18" charset="0"/>
                <a:cs typeface="Times New Roman" pitchFamily="18" charset="0"/>
              </a:rPr>
              <a:t> and convert it again from RGB to BGR</a:t>
            </a:r>
            <a:endParaRPr lang="en-US" sz="2000" dirty="0" smtClean="0"/>
          </a:p>
          <a:p>
            <a:endParaRPr lang="en-US" dirty="0"/>
          </a:p>
        </p:txBody>
      </p:sp>
    </p:spTree>
    <p:extLst>
      <p:ext uri="{BB962C8B-B14F-4D97-AF65-F5344CB8AC3E}">
        <p14:creationId xmlns:p14="http://schemas.microsoft.com/office/powerpoint/2010/main" val="47252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smtClean="0">
                <a:latin typeface="Times New Roman" pitchFamily="18" charset="0"/>
                <a:cs typeface="Times New Roman" pitchFamily="18" charset="0"/>
              </a:rPr>
              <a:t>Mediapipe</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Framewrok</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Media Pipe Hands is a high-fidelity hand and finger tracking solution. It employs machine learning (ML) to infer 21 3D landmarks of a hand from just a single frame.</a:t>
            </a:r>
          </a:p>
          <a:p>
            <a:pPr algn="just">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5580112" y="3750982"/>
            <a:ext cx="2887900" cy="21602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71601" y="1340768"/>
            <a:ext cx="7562800" cy="5256584"/>
          </a:xfrm>
        </p:spPr>
        <p:txBody>
          <a:bodyPr>
            <a:noAutofit/>
          </a:bodyPr>
          <a:lstStyle/>
          <a:p>
            <a:pPr marL="457200" indent="-457200">
              <a:buFont typeface="+mj-lt"/>
              <a:buAutoNum type="arabicPeriod"/>
            </a:pPr>
            <a:r>
              <a:rPr lang="en-US" dirty="0" smtClean="0">
                <a:latin typeface="Times New Roman" pitchFamily="18" charset="0"/>
                <a:cs typeface="Times New Roman" pitchFamily="18" charset="0"/>
              </a:rPr>
              <a:t>Problem Statement</a:t>
            </a:r>
          </a:p>
          <a:p>
            <a:pPr marL="457200" indent="-457200">
              <a:buFont typeface="+mj-lt"/>
              <a:buAutoNum type="arabicPeriod"/>
            </a:pPr>
            <a:r>
              <a:rPr lang="en-US" dirty="0" smtClean="0">
                <a:latin typeface="Times New Roman" pitchFamily="18" charset="0"/>
                <a:cs typeface="Times New Roman" pitchFamily="18" charset="0"/>
              </a:rPr>
              <a:t>Motivation</a:t>
            </a:r>
          </a:p>
          <a:p>
            <a:pPr marL="457200" indent="-457200">
              <a:buFont typeface="+mj-lt"/>
              <a:buAutoNum type="arabicPeriod"/>
            </a:pPr>
            <a:r>
              <a:rPr lang="en-US" dirty="0" smtClean="0">
                <a:latin typeface="Times New Roman" pitchFamily="18" charset="0"/>
                <a:cs typeface="Times New Roman" pitchFamily="18" charset="0"/>
              </a:rPr>
              <a:t>Objective</a:t>
            </a:r>
          </a:p>
          <a:p>
            <a:pPr marL="457200" indent="-457200">
              <a:buFont typeface="+mj-lt"/>
              <a:buAutoNum type="arabicPeriod"/>
            </a:pPr>
            <a:r>
              <a:rPr lang="en-US" dirty="0" smtClean="0">
                <a:latin typeface="Times New Roman" pitchFamily="18" charset="0"/>
                <a:cs typeface="Times New Roman" pitchFamily="18" charset="0"/>
              </a:rPr>
              <a:t>Literature Survey</a:t>
            </a:r>
          </a:p>
          <a:p>
            <a:pPr marL="457200" indent="-457200">
              <a:buFont typeface="+mj-lt"/>
              <a:buAutoNum type="arabicPeriod"/>
            </a:pPr>
            <a:r>
              <a:rPr lang="en-US" dirty="0" smtClean="0">
                <a:latin typeface="Times New Roman" pitchFamily="18" charset="0"/>
                <a:cs typeface="Times New Roman" pitchFamily="18" charset="0"/>
              </a:rPr>
              <a:t>Specifications</a:t>
            </a:r>
          </a:p>
          <a:p>
            <a:pPr marL="457200" indent="-457200">
              <a:buFont typeface="+mj-lt"/>
              <a:buAutoNum type="arabicPeriod"/>
            </a:pPr>
            <a:r>
              <a:rPr lang="en-US" dirty="0" smtClean="0">
                <a:latin typeface="Times New Roman" pitchFamily="18" charset="0"/>
                <a:cs typeface="Times New Roman" pitchFamily="18" charset="0"/>
              </a:rPr>
              <a:t>System Architecture</a:t>
            </a:r>
          </a:p>
          <a:p>
            <a:pPr marL="457200" indent="-457200">
              <a:buFont typeface="+mj-lt"/>
              <a:buAutoNum type="arabicPeriod"/>
            </a:pPr>
            <a:r>
              <a:rPr lang="en-US" dirty="0" smtClean="0">
                <a:latin typeface="Times New Roman" pitchFamily="18" charset="0"/>
                <a:cs typeface="Times New Roman" pitchFamily="18" charset="0"/>
              </a:rPr>
              <a:t>UML Diagrams</a:t>
            </a:r>
          </a:p>
          <a:p>
            <a:pPr marL="457200" indent="-457200">
              <a:buFont typeface="+mj-lt"/>
              <a:buAutoNum type="arabicPeriod"/>
            </a:pPr>
            <a:r>
              <a:rPr lang="en-US" dirty="0" smtClean="0">
                <a:latin typeface="Times New Roman" pitchFamily="18" charset="0"/>
                <a:cs typeface="Times New Roman" pitchFamily="18" charset="0"/>
              </a:rPr>
              <a:t>Implementation</a:t>
            </a:r>
          </a:p>
          <a:p>
            <a:pPr marL="457200" indent="-457200">
              <a:buFont typeface="+mj-lt"/>
              <a:buAutoNum type="arabicPeriod"/>
            </a:pPr>
            <a:r>
              <a:rPr lang="en-US" dirty="0" smtClean="0">
                <a:latin typeface="Times New Roman" pitchFamily="18" charset="0"/>
                <a:cs typeface="Times New Roman" pitchFamily="18" charset="0"/>
              </a:rPr>
              <a:t>Methodology</a:t>
            </a:r>
          </a:p>
          <a:p>
            <a:pPr marL="457200" indent="-457200">
              <a:buFont typeface="+mj-lt"/>
              <a:buAutoNum type="arabicPeriod"/>
            </a:pPr>
            <a:r>
              <a:rPr lang="en-US" dirty="0" smtClean="0">
                <a:latin typeface="Times New Roman" pitchFamily="18" charset="0"/>
                <a:cs typeface="Times New Roman" pitchFamily="18" charset="0"/>
              </a:rPr>
              <a:t>Result</a:t>
            </a:r>
          </a:p>
          <a:p>
            <a:pPr marL="457200" indent="-457200">
              <a:buFont typeface="+mj-lt"/>
              <a:buAutoNum type="arabicPeriod"/>
            </a:pPr>
            <a:r>
              <a:rPr lang="en-US" dirty="0" smtClean="0">
                <a:latin typeface="Times New Roman" pitchFamily="18" charset="0"/>
                <a:cs typeface="Times New Roman" pitchFamily="18" charset="0"/>
              </a:rPr>
              <a:t>Test Cases</a:t>
            </a:r>
          </a:p>
          <a:p>
            <a:pPr marL="457200" indent="-457200">
              <a:buFont typeface="+mj-lt"/>
              <a:buAutoNum type="arabicPeriod"/>
            </a:pPr>
            <a:r>
              <a:rPr lang="en-US" dirty="0" smtClean="0">
                <a:latin typeface="Times New Roman" pitchFamily="18" charset="0"/>
                <a:cs typeface="Times New Roman" pitchFamily="18" charset="0"/>
              </a:rPr>
              <a:t>Conclusion </a:t>
            </a:r>
          </a:p>
          <a:p>
            <a:pPr marL="457200" indent="-457200">
              <a:buFont typeface="+mj-lt"/>
              <a:buAutoNum type="arabicPeriod"/>
            </a:pPr>
            <a:r>
              <a:rPr lang="en-US"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16658"/>
          </a:xfrm>
        </p:spPr>
        <p:txBody>
          <a:bodyPr>
            <a:normAutofit/>
          </a:bodyPr>
          <a:lstStyle/>
          <a:p>
            <a:r>
              <a:rPr lang="en-US" sz="2000" b="1" dirty="0">
                <a:latin typeface="Times New Roman" pitchFamily="18" charset="0"/>
                <a:cs typeface="Times New Roman" pitchFamily="18" charset="0"/>
              </a:rPr>
              <a:t>2.Support Vector Machine(SVM)</a:t>
            </a:r>
            <a:br>
              <a:rPr lang="en-US" sz="2000" b="1" dirty="0">
                <a:latin typeface="Times New Roman" pitchFamily="18" charset="0"/>
                <a:cs typeface="Times New Roman" pitchFamily="18" charset="0"/>
              </a:rPr>
            </a:br>
            <a:endParaRPr lang="en-US" sz="2000" dirty="0"/>
          </a:p>
        </p:txBody>
      </p:sp>
      <p:sp>
        <p:nvSpPr>
          <p:cNvPr id="3" name="Text Placeholder 2"/>
          <p:cNvSpPr>
            <a:spLocks noGrp="1"/>
          </p:cNvSpPr>
          <p:nvPr>
            <p:ph idx="1"/>
          </p:nvPr>
        </p:nvSpPr>
        <p:spPr>
          <a:xfrm>
            <a:off x="1948540" y="1556792"/>
            <a:ext cx="6591985" cy="4824536"/>
          </a:xfrm>
        </p:spPr>
        <p:txBody>
          <a:bodyPr>
            <a:normAutofit/>
          </a:bodyPr>
          <a:lstStyle/>
          <a:p>
            <a:pPr algn="just">
              <a:buFont typeface="Wingdings" panose="05000000000000000000" pitchFamily="2" charset="2"/>
              <a:buChar char="Ø"/>
            </a:pPr>
            <a:r>
              <a:rPr lang="en-US" sz="2000" dirty="0" smtClean="0">
                <a:latin typeface="Times New Roman" pitchFamily="18" charset="0"/>
                <a:cs typeface="Times New Roman" pitchFamily="18" charset="0"/>
              </a:rPr>
              <a:t>SVM is one of the most popular Supervised Learning algorithms, which is used for classification as well as Regression Problems.</a:t>
            </a:r>
          </a:p>
          <a:p>
            <a:pPr algn="just">
              <a:buFont typeface="Wingdings" panose="05000000000000000000"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objective is to segregate the given dataset in the best possible </a:t>
            </a:r>
            <a:r>
              <a:rPr lang="en-US" sz="2000" dirty="0" smtClean="0">
                <a:latin typeface="Times New Roman" pitchFamily="18" charset="0"/>
                <a:cs typeface="Times New Roman" pitchFamily="18" charset="0"/>
              </a:rPr>
              <a:t>way.</a:t>
            </a:r>
          </a:p>
          <a:p>
            <a:pPr algn="just">
              <a:buFont typeface="Wingdings" panose="05000000000000000000" pitchFamily="2" charset="2"/>
              <a:buChar char="Ø"/>
            </a:pPr>
            <a:r>
              <a:rPr lang="en-US" sz="2000" dirty="0">
                <a:latin typeface="Times New Roman" pitchFamily="18" charset="0"/>
                <a:cs typeface="Times New Roman" pitchFamily="18" charset="0"/>
              </a:rPr>
              <a:t>The objective is to select a </a:t>
            </a:r>
            <a:r>
              <a:rPr lang="en-US" sz="2000" dirty="0" err="1">
                <a:latin typeface="Times New Roman" pitchFamily="18" charset="0"/>
                <a:cs typeface="Times New Roman" pitchFamily="18" charset="0"/>
              </a:rPr>
              <a:t>hyperplane</a:t>
            </a:r>
            <a:r>
              <a:rPr lang="en-US" sz="2000" dirty="0">
                <a:latin typeface="Times New Roman" pitchFamily="18" charset="0"/>
                <a:cs typeface="Times New Roman" pitchFamily="18" charset="0"/>
              </a:rPr>
              <a:t> with the maximum possible margin between support vectors in the given dataset. </a:t>
            </a:r>
            <a:endParaRPr lang="en-US" sz="2000" dirty="0" smtClean="0">
              <a:latin typeface="Times New Roman" pitchFamily="18" charset="0"/>
              <a:cs typeface="Times New Roman" pitchFamily="18" charset="0"/>
            </a:endParaRPr>
          </a:p>
          <a:p>
            <a:pPr>
              <a:buFont typeface="Wingdings" panose="05000000000000000000" pitchFamily="2" charset="2"/>
              <a:buChar char="Ø"/>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Components of SVM</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5201" y="1412776"/>
            <a:ext cx="6591985" cy="5111824"/>
          </a:xfrm>
        </p:spPr>
        <p:txBody>
          <a:bodyPr>
            <a:normAutofit/>
          </a:bodyPr>
          <a:lstStyle/>
          <a:p>
            <a:pPr algn="just"/>
            <a:r>
              <a:rPr lang="en-US" sz="2000" b="1" dirty="0">
                <a:latin typeface="Times New Roman" panose="02020603050405020304" pitchFamily="18" charset="0"/>
                <a:cs typeface="Times New Roman" panose="02020603050405020304" pitchFamily="18" charset="0"/>
              </a:rPr>
              <a:t>Support Vectors </a:t>
            </a:r>
            <a:r>
              <a:rPr lang="en-US" sz="2000" dirty="0">
                <a:latin typeface="Times New Roman" panose="02020603050405020304" pitchFamily="18" charset="0"/>
                <a:cs typeface="Times New Roman" panose="02020603050405020304" pitchFamily="18" charset="0"/>
              </a:rPr>
              <a:t>: Support vectors are the data points, which are closest to the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These points will define the separating line better by calculating margins. </a:t>
            </a:r>
            <a:endParaRPr lang="en-US" sz="2000" dirty="0" smtClean="0">
              <a:latin typeface="Times New Roman" panose="02020603050405020304" pitchFamily="18" charset="0"/>
              <a:cs typeface="Times New Roman" panose="02020603050405020304" pitchFamily="18" charset="0"/>
            </a:endParaRPr>
          </a:p>
          <a:p>
            <a:pPr algn="just"/>
            <a:r>
              <a:rPr lang="en-US" sz="2000" b="1" dirty="0" err="1" smtClean="0">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is a decision plane that separates between a set of objects having different class memberships</a:t>
            </a:r>
            <a:r>
              <a:rPr lang="en-US" sz="2000" dirty="0" smtClean="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Margin </a:t>
            </a:r>
            <a:r>
              <a:rPr lang="en-US" sz="2000" dirty="0">
                <a:latin typeface="Times New Roman" panose="02020603050405020304" pitchFamily="18" charset="0"/>
                <a:cs typeface="Times New Roman" panose="02020603050405020304" pitchFamily="18" charset="0"/>
              </a:rPr>
              <a:t>: A margin is a gap between the two lines on the closest class points. This is calculated as the perpendicular distance from the line to support vectors or closest points. </a:t>
            </a: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margin is larger in between the classes, then it is considered a good margin, a smaller margin is a bad margin.</a:t>
            </a:r>
          </a:p>
        </p:txBody>
      </p:sp>
    </p:spTree>
    <p:extLst>
      <p:ext uri="{BB962C8B-B14F-4D97-AF65-F5344CB8AC3E}">
        <p14:creationId xmlns:p14="http://schemas.microsoft.com/office/powerpoint/2010/main" val="406996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How it SVM works?</a:t>
            </a:r>
            <a:endParaRPr lang="en-US" sz="2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normAutofit fontScale="92500"/>
          </a:bodyPr>
          <a:lstStyle/>
          <a:p>
            <a:pPr algn="just">
              <a:buFont typeface="Arial" pitchFamily="34" charset="0"/>
              <a:buChar char="•"/>
            </a:pPr>
            <a:r>
              <a:rPr lang="en-US" sz="1800" dirty="0" smtClean="0">
                <a:latin typeface="Times New Roman" panose="02020603050405020304" pitchFamily="18" charset="0"/>
                <a:cs typeface="Times New Roman" panose="02020603050405020304" pitchFamily="18" charset="0"/>
              </a:rPr>
              <a:t>It generates the </a:t>
            </a:r>
            <a:r>
              <a:rPr lang="en-US" sz="1800" dirty="0" err="1" smtClean="0">
                <a:latin typeface="Times New Roman" panose="02020603050405020304" pitchFamily="18" charset="0"/>
                <a:cs typeface="Times New Roman" panose="02020603050405020304" pitchFamily="18" charset="0"/>
              </a:rPr>
              <a:t>hyperplanes</a:t>
            </a:r>
            <a:r>
              <a:rPr lang="en-US" sz="1800" dirty="0" smtClean="0">
                <a:latin typeface="Times New Roman" panose="02020603050405020304" pitchFamily="18" charset="0"/>
                <a:cs typeface="Times New Roman" panose="02020603050405020304" pitchFamily="18" charset="0"/>
              </a:rPr>
              <a:t> that segregate the classes in the best way. First figure showing three </a:t>
            </a:r>
            <a:r>
              <a:rPr lang="en-US" sz="1800" dirty="0" err="1" smtClean="0">
                <a:latin typeface="Times New Roman" panose="02020603050405020304" pitchFamily="18" charset="0"/>
                <a:cs typeface="Times New Roman" panose="02020603050405020304" pitchFamily="18" charset="0"/>
              </a:rPr>
              <a:t>hyperplanes</a:t>
            </a:r>
            <a:r>
              <a:rPr lang="en-US" sz="1800" dirty="0" smtClean="0">
                <a:latin typeface="Times New Roman" panose="02020603050405020304" pitchFamily="18" charset="0"/>
                <a:cs typeface="Times New Roman" panose="02020603050405020304" pitchFamily="18" charset="0"/>
              </a:rPr>
              <a:t> black, blue, and orange. Here, the blue and orange have higher classification errors, but the black is separating the two classes correctly.</a:t>
            </a:r>
          </a:p>
          <a:p>
            <a:pPr algn="just">
              <a:buFont typeface="Arial" pitchFamily="34" charset="0"/>
              <a:buChar char="•"/>
            </a:pPr>
            <a:r>
              <a:rPr lang="en-US" sz="1800" dirty="0" smtClean="0">
                <a:latin typeface="Times New Roman" panose="02020603050405020304" pitchFamily="18" charset="0"/>
                <a:cs typeface="Times New Roman" panose="02020603050405020304" pitchFamily="18" charset="0"/>
              </a:rPr>
              <a:t>Select the right </a:t>
            </a:r>
            <a:r>
              <a:rPr lang="en-US" sz="1800" dirty="0" err="1" smtClean="0">
                <a:latin typeface="Times New Roman" panose="02020603050405020304" pitchFamily="18" charset="0"/>
                <a:cs typeface="Times New Roman" panose="02020603050405020304" pitchFamily="18" charset="0"/>
              </a:rPr>
              <a:t>hyperplane</a:t>
            </a:r>
            <a:r>
              <a:rPr lang="en-US" sz="1800" dirty="0" smtClean="0">
                <a:latin typeface="Times New Roman" panose="02020603050405020304" pitchFamily="18" charset="0"/>
                <a:cs typeface="Times New Roman" panose="02020603050405020304" pitchFamily="18" charset="0"/>
              </a:rPr>
              <a:t> with the maximum segregation from the either nearest data points as shown in the second figure.</a:t>
            </a:r>
          </a:p>
          <a:p>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724128" y="692696"/>
            <a:ext cx="2952328" cy="252264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724128" y="3717032"/>
            <a:ext cx="2933864" cy="2520280"/>
          </a:xfrm>
          <a:prstGeom prst="rect">
            <a:avLst/>
          </a:prstGeom>
          <a:noFill/>
          <a:ln w="9525">
            <a:noFill/>
            <a:miter lim="800000"/>
            <a:headEnd/>
            <a:tailEnd/>
          </a:ln>
        </p:spPr>
      </p:pic>
      <p:sp>
        <p:nvSpPr>
          <p:cNvPr id="7" name="TextBox 6"/>
          <p:cNvSpPr txBox="1"/>
          <p:nvPr/>
        </p:nvSpPr>
        <p:spPr>
          <a:xfrm>
            <a:off x="6804248" y="3284984"/>
            <a:ext cx="792088" cy="369332"/>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 1</a:t>
            </a:r>
            <a:r>
              <a:rPr lang="en-US" dirty="0" smtClean="0"/>
              <a:t>.</a:t>
            </a:r>
            <a:endParaRPr lang="en-US" dirty="0"/>
          </a:p>
        </p:txBody>
      </p:sp>
      <p:sp>
        <p:nvSpPr>
          <p:cNvPr id="9" name="TextBox 8"/>
          <p:cNvSpPr txBox="1"/>
          <p:nvPr/>
        </p:nvSpPr>
        <p:spPr>
          <a:xfrm>
            <a:off x="6876256" y="6309320"/>
            <a:ext cx="72008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 2.</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99689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5696" y="1484784"/>
            <a:ext cx="6591985" cy="4320480"/>
          </a:xfrm>
        </p:spPr>
        <p:txBody>
          <a:bodyPr/>
          <a:lstStyle/>
          <a:p>
            <a:pPr algn="just"/>
            <a:r>
              <a:rPr lang="en-US" sz="2000" dirty="0" smtClean="0">
                <a:latin typeface="Times New Roman" pitchFamily="18" charset="0"/>
                <a:cs typeface="Times New Roman" pitchFamily="18" charset="0"/>
              </a:rPr>
              <a:t>Here we have taken three hyper-planes, i.e., A, B and C. Now we have to identify the right hyper-plane to classify stars and circle.</a:t>
            </a:r>
          </a:p>
          <a:p>
            <a:pPr algn="just"/>
            <a:r>
              <a:rPr lang="en-US" sz="2000" dirty="0" smtClean="0">
                <a:latin typeface="Times New Roman" pitchFamily="18" charset="0"/>
                <a:cs typeface="Times New Roman" pitchFamily="18" charset="0"/>
              </a:rPr>
              <a:t>To identify the right hyper-plane, we should know the thumb rule. Select hyper-plane which differentiates two classes. In the above-mentioned image, hyper-plane B differentiates two classes very well.</a:t>
            </a:r>
          </a:p>
          <a:p>
            <a:endParaRPr lang="en-US" dirty="0" smtClean="0"/>
          </a:p>
          <a:p>
            <a:pPr marL="0" indent="0"/>
            <a:endParaRPr lang="en-US" dirty="0"/>
          </a:p>
          <a:p>
            <a:pPr marL="0" indent="0">
              <a:buNone/>
            </a:pPr>
            <a:endParaRPr lang="en-US" dirty="0" smtClean="0"/>
          </a:p>
          <a:p>
            <a:pPr marL="0" indent="0">
              <a:buNone/>
            </a:pPr>
            <a:endParaRPr lang="en-US" dirty="0"/>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5292080" y="3573016"/>
            <a:ext cx="3207229" cy="2657036"/>
          </a:xfrm>
          <a:prstGeom prst="rect">
            <a:avLst/>
          </a:prstGeom>
        </p:spPr>
      </p:pic>
      <p:sp>
        <p:nvSpPr>
          <p:cNvPr id="10" name="Title 9"/>
          <p:cNvSpPr>
            <a:spLocks noGrp="1"/>
          </p:cNvSpPr>
          <p:nvPr>
            <p:ph type="title"/>
          </p:nvPr>
        </p:nvSpPr>
        <p:spPr>
          <a:xfrm>
            <a:off x="1945201" y="624110"/>
            <a:ext cx="6589199" cy="716658"/>
          </a:xfrm>
        </p:spPr>
        <p:txBody>
          <a:bodyPr>
            <a:normAutofit/>
          </a:bodyPr>
          <a:lstStyle/>
          <a:p>
            <a:r>
              <a:rPr lang="en-US" sz="2400" b="1" dirty="0" smtClean="0">
                <a:latin typeface="Times New Roman" panose="02020603050405020304" pitchFamily="18" charset="0"/>
                <a:cs typeface="Times New Roman" panose="02020603050405020304" pitchFamily="18" charset="0"/>
              </a:rPr>
              <a:t>Scenario 1: Identify the right hyper-plane</a:t>
            </a:r>
            <a:endParaRPr lang="en-US" sz="2400" dirty="0"/>
          </a:p>
        </p:txBody>
      </p:sp>
    </p:spTree>
    <p:extLst>
      <p:ext uri="{BB962C8B-B14F-4D97-AF65-F5344CB8AC3E}">
        <p14:creationId xmlns:p14="http://schemas.microsoft.com/office/powerpoint/2010/main" val="412224946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Scenario 2: Identify the right hyper-plane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835696" y="1556792"/>
            <a:ext cx="2751059" cy="1966131"/>
          </a:xfrm>
        </p:spPr>
      </p:pic>
      <p:sp>
        <p:nvSpPr>
          <p:cNvPr id="9" name="Content Placeholder 8"/>
          <p:cNvSpPr>
            <a:spLocks noGrp="1"/>
          </p:cNvSpPr>
          <p:nvPr>
            <p:ph sz="quarter" idx="4"/>
          </p:nvPr>
        </p:nvSpPr>
        <p:spPr>
          <a:xfrm>
            <a:off x="5333715" y="1628800"/>
            <a:ext cx="3195680" cy="4824536"/>
          </a:xfrm>
        </p:spPr>
        <p:txBody>
          <a:bodyPr>
            <a:normAutofit fontScale="25000" lnSpcReduction="20000"/>
          </a:bodyPr>
          <a:lstStyle/>
          <a:p>
            <a:pPr algn="just"/>
            <a:r>
              <a:rPr lang="en-US" sz="6400" dirty="0" smtClean="0">
                <a:latin typeface="Times New Roman" pitchFamily="18" charset="0"/>
                <a:cs typeface="Times New Roman" pitchFamily="18" charset="0"/>
              </a:rPr>
              <a:t>Here we have taken three hyper-planes, i.e. A, B, and C. These three hyper-planes are already differentiating classes very well.</a:t>
            </a:r>
            <a:r>
              <a:rPr lang="en-US" sz="5600" b="1" dirty="0" smtClean="0">
                <a:latin typeface="Times New Roman" pitchFamily="18" charset="0"/>
                <a:cs typeface="Times New Roman" pitchFamily="18" charset="0"/>
              </a:rPr>
              <a:t> </a:t>
            </a:r>
            <a:endParaRPr lang="en-US" sz="5600" dirty="0" smtClean="0">
              <a:latin typeface="Times New Roman" pitchFamily="18" charset="0"/>
              <a:cs typeface="Times New Roman" pitchFamily="18" charset="0"/>
            </a:endParaRPr>
          </a:p>
          <a:p>
            <a:pPr algn="just"/>
            <a:r>
              <a:rPr lang="en-US" sz="6400" dirty="0" smtClean="0">
                <a:latin typeface="Times New Roman" pitchFamily="18" charset="0"/>
                <a:cs typeface="Times New Roman" pitchFamily="18" charset="0"/>
              </a:rPr>
              <a:t>In this scenario, we increase the distance between the nearest data points to identify the right hyper-plane. This distance is nothing but a margin. Refer to the below image.</a:t>
            </a:r>
          </a:p>
          <a:p>
            <a:pPr algn="just"/>
            <a:r>
              <a:rPr lang="en-US" sz="6400" dirty="0" smtClean="0">
                <a:latin typeface="Times New Roman" pitchFamily="18" charset="0"/>
                <a:cs typeface="Times New Roman" pitchFamily="18" charset="0"/>
              </a:rPr>
              <a:t>In the above-mentioned image, the margin of hyper-plane C is higher than the hyper-plane A and hyper-plane B. So in this scenario, C is the right </a:t>
            </a:r>
            <a:r>
              <a:rPr lang="en-US" sz="6400" dirty="0" err="1" smtClean="0">
                <a:latin typeface="Times New Roman" pitchFamily="18" charset="0"/>
                <a:cs typeface="Times New Roman" pitchFamily="18" charset="0"/>
              </a:rPr>
              <a:t>hyperplane</a:t>
            </a:r>
            <a:r>
              <a:rPr lang="en-US" sz="6400" dirty="0" smtClean="0">
                <a:latin typeface="Times New Roman" pitchFamily="18" charset="0"/>
                <a:cs typeface="Times New Roman" pitchFamily="18" charset="0"/>
              </a:rPr>
              <a:t>. If we choose the </a:t>
            </a:r>
            <a:r>
              <a:rPr lang="en-US" sz="6400" dirty="0" err="1" smtClean="0">
                <a:latin typeface="Times New Roman" pitchFamily="18" charset="0"/>
                <a:cs typeface="Times New Roman" pitchFamily="18" charset="0"/>
              </a:rPr>
              <a:t>hyperplane</a:t>
            </a:r>
            <a:r>
              <a:rPr lang="en-US" sz="6400" dirty="0" smtClean="0">
                <a:latin typeface="Times New Roman" pitchFamily="18" charset="0"/>
                <a:cs typeface="Times New Roman" pitchFamily="18" charset="0"/>
              </a:rPr>
              <a:t> with a minimum margin, it can lead to misclassification. Hence we chose </a:t>
            </a:r>
            <a:r>
              <a:rPr lang="en-US" sz="6400" dirty="0" err="1" smtClean="0">
                <a:latin typeface="Times New Roman" pitchFamily="18" charset="0"/>
                <a:cs typeface="Times New Roman" pitchFamily="18" charset="0"/>
              </a:rPr>
              <a:t>hyperplane</a:t>
            </a:r>
            <a:r>
              <a:rPr lang="en-US" sz="6400" dirty="0" smtClean="0">
                <a:latin typeface="Times New Roman" pitchFamily="18" charset="0"/>
                <a:cs typeface="Times New Roman" pitchFamily="18" charset="0"/>
              </a:rPr>
              <a:t> C with maximum margin because of robustness.</a:t>
            </a:r>
          </a:p>
          <a:p>
            <a:pPr algn="just">
              <a:buNone/>
            </a:pPr>
            <a:r>
              <a:rPr lang="en-US" sz="3400" dirty="0" smtClean="0">
                <a:latin typeface="Times New Roman" pitchFamily="18" charset="0"/>
                <a:cs typeface="Times New Roman" pitchFamily="18" charset="0"/>
              </a:rPr>
              <a:t> </a:t>
            </a:r>
          </a:p>
          <a:p>
            <a:pPr algn="just"/>
            <a:endParaRPr lang="en-US" sz="1900" dirty="0" smtClean="0">
              <a:latin typeface="Times New Roman" pitchFamily="18" charset="0"/>
              <a:cs typeface="Times New Roman" pitchFamily="18" charset="0"/>
            </a:endParaRPr>
          </a:p>
          <a:p>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835696" y="4077072"/>
            <a:ext cx="2664296" cy="2232248"/>
          </a:xfrm>
          <a:prstGeom prst="rect">
            <a:avLst/>
          </a:prstGeom>
        </p:spPr>
      </p:pic>
    </p:spTree>
    <p:extLst>
      <p:ext uri="{BB962C8B-B14F-4D97-AF65-F5344CB8AC3E}">
        <p14:creationId xmlns:p14="http://schemas.microsoft.com/office/powerpoint/2010/main" val="3498178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16658"/>
          </a:xfrm>
        </p:spPr>
        <p:txBody>
          <a:bodyPr>
            <a:normAutofit fontScale="90000"/>
          </a:bodyPr>
          <a:lstStyle/>
          <a:p>
            <a:r>
              <a:rPr lang="en-US" sz="2400" b="1" dirty="0">
                <a:latin typeface="Times New Roman" panose="02020603050405020304" pitchFamily="18" charset="0"/>
                <a:cs typeface="Times New Roman" panose="02020603050405020304" pitchFamily="18" charset="0"/>
              </a:rPr>
              <a:t>Scenario 3: Identify the right hyper-plane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907704" y="1412776"/>
            <a:ext cx="6591985" cy="5040560"/>
          </a:xfrm>
        </p:spPr>
        <p:txBody>
          <a:bodyPr/>
          <a:lstStyle/>
          <a:p>
            <a:pPr algn="just"/>
            <a:r>
              <a:rPr lang="en-US" dirty="0" smtClean="0">
                <a:latin typeface="Times New Roman" pitchFamily="18" charset="0"/>
                <a:cs typeface="Times New Roman" pitchFamily="18" charset="0"/>
              </a:rPr>
              <a:t>As you can see in the above-mentioned image, the margin of hyper-plane B is higher than the margin of hyper-plane A; that’s why some will select hyper-plane B as a right. But in the SVM algorithm, it selects that hyper-plane which classify classes accurate prior to maximizing margin. In this scenario, hyper-plane A has classified all accurately, and there is some error With the classification Of hyper-plane B. Therefore, A is the right hyper-plane.</a:t>
            </a:r>
            <a:endParaRPr lang="en-US"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364088" y="3717032"/>
            <a:ext cx="2997175" cy="2719829"/>
          </a:xfrm>
          <a:prstGeom prst="rect">
            <a:avLst/>
          </a:prstGeom>
        </p:spPr>
      </p:pic>
    </p:spTree>
    <p:extLst>
      <p:ext uri="{BB962C8B-B14F-4D97-AF65-F5344CB8AC3E}">
        <p14:creationId xmlns:p14="http://schemas.microsoft.com/office/powerpoint/2010/main" val="1740039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572642"/>
          </a:xfrm>
        </p:spPr>
        <p:txBody>
          <a:bodyPr>
            <a:noAutofit/>
          </a:bodyPr>
          <a:lstStyle/>
          <a:p>
            <a:r>
              <a:rPr lang="en-US" sz="2400" b="1" dirty="0">
                <a:latin typeface="Times New Roman" pitchFamily="18" charset="0"/>
                <a:cs typeface="Times New Roman" pitchFamily="18" charset="0"/>
              </a:rPr>
              <a:t>Scenario 4: Classify two classes</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7" name="Content Placeholder 6"/>
          <p:cNvSpPr>
            <a:spLocks noGrp="1"/>
          </p:cNvSpPr>
          <p:nvPr>
            <p:ph idx="1"/>
          </p:nvPr>
        </p:nvSpPr>
        <p:spPr>
          <a:xfrm>
            <a:off x="1942415" y="1484784"/>
            <a:ext cx="2773601" cy="4320480"/>
          </a:xfrm>
        </p:spPr>
        <p:txBody>
          <a:bodyPr>
            <a:normAutofit fontScale="25000" lnSpcReduction="20000"/>
          </a:bodyPr>
          <a:lstStyle/>
          <a:p>
            <a:pPr algn="just"/>
            <a:r>
              <a:rPr lang="en-US" sz="7200" dirty="0" smtClean="0">
                <a:latin typeface="Times New Roman" pitchFamily="18" charset="0"/>
                <a:cs typeface="Times New Roman" pitchFamily="18" charset="0"/>
              </a:rPr>
              <a:t>As you can see in the below-mentioned image, we are unable to differentiate two classes using a straight line because one star lies as an outlier in the other circle class.</a:t>
            </a:r>
          </a:p>
          <a:p>
            <a:pPr algn="just"/>
            <a:r>
              <a:rPr lang="en-US" sz="7200" dirty="0" smtClean="0">
                <a:latin typeface="Times New Roman" pitchFamily="18" charset="0"/>
                <a:cs typeface="Times New Roman" pitchFamily="18" charset="0"/>
              </a:rPr>
              <a:t>Here, one star is in another class. For star class, this star is the outlier. Because of the robustness property of the SVM algorithm, it will find the right </a:t>
            </a:r>
            <a:r>
              <a:rPr lang="en-US" sz="7200" dirty="0" err="1" smtClean="0">
                <a:latin typeface="Times New Roman" pitchFamily="18" charset="0"/>
                <a:cs typeface="Times New Roman" pitchFamily="18" charset="0"/>
              </a:rPr>
              <a:t>hyperplane</a:t>
            </a:r>
            <a:r>
              <a:rPr lang="en-US" sz="7200" dirty="0" smtClean="0">
                <a:latin typeface="Times New Roman" pitchFamily="18" charset="0"/>
                <a:cs typeface="Times New Roman" pitchFamily="18" charset="0"/>
              </a:rPr>
              <a:t> with a higher margin ignoring an outlier.</a:t>
            </a:r>
          </a:p>
          <a:p>
            <a:pPr algn="just">
              <a:buNone/>
            </a:pPr>
            <a:r>
              <a:rPr lang="en-US" sz="7200" dirty="0" smtClean="0">
                <a:latin typeface="Times New Roman" pitchFamily="18" charset="0"/>
                <a:cs typeface="Times New Roman" pitchFamily="18" charset="0"/>
              </a:rPr>
              <a:t> </a:t>
            </a:r>
          </a:p>
          <a:p>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796136" y="1196752"/>
            <a:ext cx="2592288" cy="2520280"/>
          </a:xfrm>
          <a:prstGeom prst="rect">
            <a:avLst/>
          </a:prstGeom>
        </p:spPr>
      </p:pic>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5724128" y="4149080"/>
            <a:ext cx="2736304" cy="2376264"/>
          </a:xfrm>
          <a:prstGeom prst="rect">
            <a:avLst/>
          </a:prstGeom>
        </p:spPr>
      </p:pic>
    </p:spTree>
    <p:extLst>
      <p:ext uri="{BB962C8B-B14F-4D97-AF65-F5344CB8AC3E}">
        <p14:creationId xmlns:p14="http://schemas.microsoft.com/office/powerpoint/2010/main" val="2873214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628800"/>
            <a:ext cx="2304256"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3.DataSets</a:t>
            </a:r>
            <a:endParaRPr lang="en-US" sz="2400" b="1" dirty="0">
              <a:latin typeface="Times New Roman" pitchFamily="18" charset="0"/>
              <a:cs typeface="Times New Roman" pitchFamily="18" charset="0"/>
            </a:endParaRPr>
          </a:p>
        </p:txBody>
      </p:sp>
      <p:sp>
        <p:nvSpPr>
          <p:cNvPr id="6" name="TextBox 5"/>
          <p:cNvSpPr txBox="1"/>
          <p:nvPr/>
        </p:nvSpPr>
        <p:spPr>
          <a:xfrm>
            <a:off x="4572000" y="6093296"/>
            <a:ext cx="3312368"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 Datasets for A-Z alphabets</a:t>
            </a:r>
            <a:endParaRPr lang="en-US" b="1" dirty="0">
              <a:latin typeface="Times New Roman" pitchFamily="18" charset="0"/>
              <a:cs typeface="Times New Roman" pitchFamily="18" charset="0"/>
            </a:endParaRPr>
          </a:p>
        </p:txBody>
      </p:sp>
      <p:pic>
        <p:nvPicPr>
          <p:cNvPr id="8" name="Content Placeholder 7" descr="WhatsApp Image 2022-05-08 at 11.38.02 AM.jpeg"/>
          <p:cNvPicPr>
            <a:picLocks noGrp="1" noChangeAspect="1"/>
          </p:cNvPicPr>
          <p:nvPr>
            <p:ph idx="1"/>
          </p:nvPr>
        </p:nvPicPr>
        <p:blipFill>
          <a:blip r:embed="rId2" cstate="print"/>
          <a:stretch>
            <a:fillRect/>
          </a:stretch>
        </p:blipFill>
        <p:spPr>
          <a:xfrm>
            <a:off x="4283968" y="908720"/>
            <a:ext cx="4055500" cy="4787106"/>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7664" y="260648"/>
            <a:ext cx="6589712" cy="1281112"/>
          </a:xfrm>
        </p:spPr>
        <p:txBody>
          <a:bodyPr/>
          <a:lstStyle/>
          <a:p>
            <a:r>
              <a:rPr lang="en-US" dirty="0" smtClean="0">
                <a:latin typeface="Times New Roman" pitchFamily="18" charset="0"/>
                <a:cs typeface="Times New Roman" pitchFamily="18" charset="0"/>
              </a:rPr>
              <a:t>Result</a:t>
            </a:r>
            <a:endParaRPr lang="en-US" dirty="0">
              <a:latin typeface="Times New Roman" pitchFamily="18" charset="0"/>
              <a:cs typeface="Times New Roman" pitchFamily="18" charset="0"/>
            </a:endParaRPr>
          </a:p>
        </p:txBody>
      </p:sp>
      <p:sp>
        <p:nvSpPr>
          <p:cNvPr id="5" name="TextBox 4"/>
          <p:cNvSpPr txBox="1"/>
          <p:nvPr/>
        </p:nvSpPr>
        <p:spPr>
          <a:xfrm>
            <a:off x="3491880" y="6309320"/>
            <a:ext cx="2952328"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Fig1:User Login Successful</a:t>
            </a:r>
            <a:endParaRPr lang="en-US" sz="1600" b="1" dirty="0">
              <a:latin typeface="Times New Roman" pitchFamily="18" charset="0"/>
              <a:cs typeface="Times New Roman" pitchFamily="18" charset="0"/>
            </a:endParaRPr>
          </a:p>
        </p:txBody>
      </p:sp>
      <p:pic>
        <p:nvPicPr>
          <p:cNvPr id="1026" name="Picture 2" descr="C:\Users\Vaishnavi\Downloads\Login.jpeg"/>
          <p:cNvPicPr>
            <a:picLocks noChangeAspect="1" noChangeArrowheads="1"/>
          </p:cNvPicPr>
          <p:nvPr/>
        </p:nvPicPr>
        <p:blipFill>
          <a:blip r:embed="rId2" cstate="print"/>
          <a:srcRect/>
          <a:stretch>
            <a:fillRect/>
          </a:stretch>
        </p:blipFill>
        <p:spPr bwMode="auto">
          <a:xfrm>
            <a:off x="1259632" y="1268760"/>
            <a:ext cx="7064969" cy="4763717"/>
          </a:xfrm>
          <a:prstGeom prst="rect">
            <a:avLst/>
          </a:prstGeom>
          <a:noFill/>
        </p:spPr>
      </p:pic>
    </p:spTree>
    <p:extLst>
      <p:ext uri="{BB962C8B-B14F-4D97-AF65-F5344CB8AC3E}">
        <p14:creationId xmlns:p14="http://schemas.microsoft.com/office/powerpoint/2010/main" val="2331409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Vaishnavi\Downloads\Login failed.jpeg"/>
          <p:cNvPicPr>
            <a:picLocks noChangeAspect="1" noChangeArrowheads="1"/>
          </p:cNvPicPr>
          <p:nvPr/>
        </p:nvPicPr>
        <p:blipFill>
          <a:blip r:embed="rId2" cstate="print"/>
          <a:srcRect/>
          <a:stretch>
            <a:fillRect/>
          </a:stretch>
        </p:blipFill>
        <p:spPr bwMode="auto">
          <a:xfrm>
            <a:off x="1259632" y="1412776"/>
            <a:ext cx="6940869" cy="4074591"/>
          </a:xfrm>
          <a:prstGeom prst="rect">
            <a:avLst/>
          </a:prstGeom>
          <a:noFill/>
        </p:spPr>
      </p:pic>
      <p:sp>
        <p:nvSpPr>
          <p:cNvPr id="3" name="TextBox 2"/>
          <p:cNvSpPr txBox="1"/>
          <p:nvPr/>
        </p:nvSpPr>
        <p:spPr>
          <a:xfrm>
            <a:off x="3419872" y="5877272"/>
            <a:ext cx="2952328"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Fig2:User Login Failed</a:t>
            </a:r>
            <a:endParaRPr lang="en-US" sz="1600" b="1" dirty="0">
              <a:latin typeface="Times New Roman" pitchFamily="18" charset="0"/>
              <a:cs typeface="Times New Roman" pitchFamily="18" charset="0"/>
            </a:endParaRPr>
          </a:p>
        </p:txBody>
      </p:sp>
      <p:sp>
        <p:nvSpPr>
          <p:cNvPr id="4" name="TextBox 3"/>
          <p:cNvSpPr txBox="1"/>
          <p:nvPr/>
        </p:nvSpPr>
        <p:spPr>
          <a:xfrm>
            <a:off x="1403648" y="476672"/>
            <a:ext cx="2664296"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Result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942415" y="2133600"/>
            <a:ext cx="6591985" cy="4103712"/>
          </a:xfrm>
        </p:spPr>
        <p:txBody>
          <a:bodyPr>
            <a:noAutofit/>
          </a:bodyPr>
          <a:lstStyle/>
          <a:p>
            <a:pPr algn="just"/>
            <a:r>
              <a:rPr lang="en-US" sz="2000" dirty="0" smtClean="0">
                <a:latin typeface="Times New Roman" pitchFamily="18" charset="0"/>
                <a:cs typeface="Times New Roman" pitchFamily="18" charset="0"/>
              </a:rPr>
              <a:t>The world is hardly alive without communication, no matter whether it is in the form of texture, voice or visual expression.</a:t>
            </a:r>
          </a:p>
          <a:p>
            <a:pPr algn="just"/>
            <a:r>
              <a:rPr lang="en-US" sz="2000" dirty="0" smtClean="0">
                <a:latin typeface="Times New Roman" pitchFamily="18" charset="0"/>
                <a:cs typeface="Times New Roman" pitchFamily="18" charset="0"/>
              </a:rPr>
              <a:t>The communication among the hearing impaired and normal person is carried by text and visual expressions.</a:t>
            </a:r>
          </a:p>
          <a:p>
            <a:pPr algn="just"/>
            <a:r>
              <a:rPr lang="en-US" sz="2000" dirty="0" smtClean="0">
                <a:latin typeface="Times New Roman" pitchFamily="18" charset="0"/>
                <a:cs typeface="Times New Roman" pitchFamily="18" charset="0"/>
              </a:rPr>
              <a:t>Gestural communication is always in the scope of confidential and secure communication.</a:t>
            </a:r>
          </a:p>
          <a:p>
            <a:pPr algn="just"/>
            <a:r>
              <a:rPr lang="en-US" sz="2000" dirty="0" smtClean="0">
                <a:latin typeface="Times New Roman" pitchFamily="18" charset="0"/>
                <a:cs typeface="Times New Roman" pitchFamily="18" charset="0"/>
              </a:rPr>
              <a:t>Hands and facial parts are immensely influential to express the thoughts of human in confidential communication</a:t>
            </a:r>
            <a:r>
              <a:rPr lang="en-US" sz="2000" dirty="0" smtClean="0"/>
              <a:t>.</a:t>
            </a:r>
          </a:p>
          <a:p>
            <a:pPr algn="just"/>
            <a:r>
              <a:rPr lang="en-US" sz="2000" dirty="0" smtClean="0">
                <a:latin typeface="Times New Roman" pitchFamily="18" charset="0"/>
                <a:cs typeface="Times New Roman" pitchFamily="18" charset="0"/>
              </a:rPr>
              <a:t>This proposed system helps children to learn the sign language by themselves.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7944" y="6309320"/>
            <a:ext cx="1872208"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Fig3: Sign Up User</a:t>
            </a:r>
            <a:endParaRPr lang="en-US" sz="1600" b="1" dirty="0">
              <a:latin typeface="Times New Roman" pitchFamily="18" charset="0"/>
              <a:cs typeface="Times New Roman" pitchFamily="18" charset="0"/>
            </a:endParaRPr>
          </a:p>
        </p:txBody>
      </p:sp>
      <p:pic>
        <p:nvPicPr>
          <p:cNvPr id="2050" name="Picture 2" descr="C:\Users\Vaishnavi\Downloads\Sign Up.jpeg"/>
          <p:cNvPicPr>
            <a:picLocks noChangeAspect="1" noChangeArrowheads="1"/>
          </p:cNvPicPr>
          <p:nvPr/>
        </p:nvPicPr>
        <p:blipFill>
          <a:blip r:embed="rId2" cstate="print"/>
          <a:srcRect/>
          <a:stretch>
            <a:fillRect/>
          </a:stretch>
        </p:blipFill>
        <p:spPr bwMode="auto">
          <a:xfrm>
            <a:off x="827584" y="1340768"/>
            <a:ext cx="7904137" cy="4368527"/>
          </a:xfrm>
          <a:prstGeom prst="rect">
            <a:avLst/>
          </a:prstGeom>
          <a:noFill/>
        </p:spPr>
      </p:pic>
      <p:sp>
        <p:nvSpPr>
          <p:cNvPr id="5" name="TextBox 4"/>
          <p:cNvSpPr txBox="1"/>
          <p:nvPr/>
        </p:nvSpPr>
        <p:spPr>
          <a:xfrm>
            <a:off x="1403648" y="476672"/>
            <a:ext cx="2664296"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Result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821334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3168352" cy="716658"/>
          </a:xfrm>
        </p:spPr>
        <p:txBody>
          <a:bodyPr>
            <a:normAutofit/>
          </a:bodyPr>
          <a:lstStyle/>
          <a:p>
            <a:r>
              <a:rPr lang="en-US" dirty="0" smtClean="0">
                <a:latin typeface="Times New Roman" panose="02020603050405020304" pitchFamily="18" charset="0"/>
                <a:cs typeface="Times New Roman" panose="02020603050405020304" pitchFamily="18" charset="0"/>
              </a:rPr>
              <a:t>UI Design</a:t>
            </a:r>
            <a:endParaRPr lang="en-US" dirty="0">
              <a:latin typeface="Times New Roman" panose="02020603050405020304" pitchFamily="18" charset="0"/>
              <a:cs typeface="Times New Roman" panose="02020603050405020304" pitchFamily="18" charset="0"/>
            </a:endParaRPr>
          </a:p>
        </p:txBody>
      </p:sp>
      <p:pic>
        <p:nvPicPr>
          <p:cNvPr id="3074" name="Picture 2" descr="C:\Users\Vaishnavi\Downloads\API 1.jpeg"/>
          <p:cNvPicPr>
            <a:picLocks noChangeAspect="1" noChangeArrowheads="1"/>
          </p:cNvPicPr>
          <p:nvPr/>
        </p:nvPicPr>
        <p:blipFill>
          <a:blip r:embed="rId2" cstate="print"/>
          <a:srcRect/>
          <a:stretch>
            <a:fillRect/>
          </a:stretch>
        </p:blipFill>
        <p:spPr bwMode="auto">
          <a:xfrm>
            <a:off x="755576" y="1484784"/>
            <a:ext cx="7920880" cy="4290102"/>
          </a:xfrm>
          <a:prstGeom prst="rect">
            <a:avLst/>
          </a:prstGeom>
          <a:noFill/>
        </p:spPr>
      </p:pic>
      <p:sp>
        <p:nvSpPr>
          <p:cNvPr id="5" name="TextBox 4"/>
          <p:cNvSpPr txBox="1"/>
          <p:nvPr/>
        </p:nvSpPr>
        <p:spPr>
          <a:xfrm>
            <a:off x="2843808" y="6093296"/>
            <a:ext cx="374441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 Detection of Sign Language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2409813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UI Design</a:t>
            </a:r>
            <a:endParaRPr lang="en-US" dirty="0">
              <a:latin typeface="Times New Roman" pitchFamily="18" charset="0"/>
              <a:cs typeface="Times New Roman" pitchFamily="18" charset="0"/>
            </a:endParaRPr>
          </a:p>
        </p:txBody>
      </p:sp>
      <p:pic>
        <p:nvPicPr>
          <p:cNvPr id="4098" name="Picture 2" descr="C:\Users\Vaishnavi\Downloads\API2.jpeg"/>
          <p:cNvPicPr>
            <a:picLocks noChangeAspect="1" noChangeArrowheads="1"/>
          </p:cNvPicPr>
          <p:nvPr/>
        </p:nvPicPr>
        <p:blipFill>
          <a:blip r:embed="rId2" cstate="print"/>
          <a:srcRect/>
          <a:stretch>
            <a:fillRect/>
          </a:stretch>
        </p:blipFill>
        <p:spPr bwMode="auto">
          <a:xfrm>
            <a:off x="1331640" y="1556792"/>
            <a:ext cx="7030684" cy="4055063"/>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44650"/>
          </a:xfrm>
        </p:spPr>
        <p:txBody>
          <a:bodyPr>
            <a:normAutofit/>
          </a:bodyPr>
          <a:lstStyle/>
          <a:p>
            <a:r>
              <a:rPr lang="en-US" sz="3200" dirty="0" smtClean="0">
                <a:latin typeface="Times New Roman" pitchFamily="18" charset="0"/>
                <a:cs typeface="Times New Roman" pitchFamily="18" charset="0"/>
              </a:rPr>
              <a:t>Test Cases</a:t>
            </a:r>
            <a:endParaRPr lang="en-US" sz="3200" dirty="0">
              <a:latin typeface="Times New Roman" pitchFamily="18" charset="0"/>
              <a:cs typeface="Times New Roman" pitchFamily="18" charset="0"/>
            </a:endParaRPr>
          </a:p>
        </p:txBody>
      </p:sp>
      <p:sp>
        <p:nvSpPr>
          <p:cNvPr id="5" name="TextBox 4"/>
          <p:cNvSpPr txBox="1"/>
          <p:nvPr/>
        </p:nvSpPr>
        <p:spPr>
          <a:xfrm>
            <a:off x="827584" y="1340768"/>
            <a:ext cx="3456384" cy="369332"/>
          </a:xfrm>
          <a:prstGeom prst="rect">
            <a:avLst/>
          </a:prstGeom>
          <a:noFill/>
        </p:spPr>
        <p:txBody>
          <a:bodyPr wrap="square" rtlCol="0">
            <a:spAutoFit/>
          </a:bodyPr>
          <a:lstStyle/>
          <a:p>
            <a:pPr marL="342900" indent="-342900">
              <a:buFont typeface="+mj-lt"/>
              <a:buAutoNum type="arabicPeriod"/>
            </a:pPr>
            <a:r>
              <a:rPr lang="en-US" b="1" dirty="0" smtClean="0">
                <a:latin typeface="Times New Roman" pitchFamily="18" charset="0"/>
                <a:cs typeface="Times New Roman" pitchFamily="18" charset="0"/>
              </a:rPr>
              <a:t>Login Test Cases</a:t>
            </a:r>
            <a:endParaRPr lang="en-US" b="1"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67543" y="1844824"/>
          <a:ext cx="8424938" cy="4907280"/>
        </p:xfrm>
        <a:graphic>
          <a:graphicData uri="http://schemas.openxmlformats.org/drawingml/2006/table">
            <a:tbl>
              <a:tblPr firstRow="1" bandRow="1">
                <a:tableStyleId>{5C22544A-7EE6-4342-B048-85BDC9FD1C3A}</a:tableStyleId>
              </a:tblPr>
              <a:tblGrid>
                <a:gridCol w="1167386">
                  <a:extLst>
                    <a:ext uri="{9D8B030D-6E8A-4147-A177-3AD203B41FA5}">
                      <a16:colId xmlns:a16="http://schemas.microsoft.com/office/drawing/2014/main" val="20000"/>
                    </a:ext>
                  </a:extLst>
                </a:gridCol>
                <a:gridCol w="2394528">
                  <a:extLst>
                    <a:ext uri="{9D8B030D-6E8A-4147-A177-3AD203B41FA5}">
                      <a16:colId xmlns:a16="http://schemas.microsoft.com/office/drawing/2014/main" val="20001"/>
                    </a:ext>
                  </a:extLst>
                </a:gridCol>
                <a:gridCol w="1780957">
                  <a:extLst>
                    <a:ext uri="{9D8B030D-6E8A-4147-A177-3AD203B41FA5}">
                      <a16:colId xmlns:a16="http://schemas.microsoft.com/office/drawing/2014/main" val="20002"/>
                    </a:ext>
                  </a:extLst>
                </a:gridCol>
                <a:gridCol w="1780957">
                  <a:extLst>
                    <a:ext uri="{9D8B030D-6E8A-4147-A177-3AD203B41FA5}">
                      <a16:colId xmlns:a16="http://schemas.microsoft.com/office/drawing/2014/main" val="20003"/>
                    </a:ext>
                  </a:extLst>
                </a:gridCol>
                <a:gridCol w="1301110">
                  <a:extLst>
                    <a:ext uri="{9D8B030D-6E8A-4147-A177-3AD203B41FA5}">
                      <a16:colId xmlns:a16="http://schemas.microsoft.com/office/drawing/2014/main" val="20004"/>
                    </a:ext>
                  </a:extLst>
                </a:gridCol>
              </a:tblGrid>
              <a:tr h="370840">
                <a:tc>
                  <a:txBody>
                    <a:bodyPr/>
                    <a:lstStyle/>
                    <a:p>
                      <a:r>
                        <a:rPr lang="en-US" dirty="0" err="1" smtClean="0"/>
                        <a:t>Sr.no</a:t>
                      </a:r>
                      <a:endParaRPr lang="en-US" dirty="0"/>
                    </a:p>
                  </a:txBody>
                  <a:tcPr/>
                </a:tc>
                <a:tc>
                  <a:txBody>
                    <a:bodyPr/>
                    <a:lstStyle/>
                    <a:p>
                      <a:r>
                        <a:rPr lang="en-US" dirty="0" smtClean="0"/>
                        <a:t>Test Case</a:t>
                      </a:r>
                      <a:endParaRPr lang="en-US" dirty="0"/>
                    </a:p>
                  </a:txBody>
                  <a:tcPr/>
                </a:tc>
                <a:tc>
                  <a:txBody>
                    <a:bodyPr/>
                    <a:lstStyle/>
                    <a:p>
                      <a:r>
                        <a:rPr lang="en-US" dirty="0" smtClean="0"/>
                        <a:t>Expected</a:t>
                      </a:r>
                      <a:r>
                        <a:rPr lang="en-US" baseline="0" dirty="0" smtClean="0"/>
                        <a:t> Result</a:t>
                      </a:r>
                      <a:endParaRPr lang="en-US" dirty="0"/>
                    </a:p>
                  </a:txBody>
                  <a:tcPr/>
                </a:tc>
                <a:tc>
                  <a:txBody>
                    <a:bodyPr/>
                    <a:lstStyle/>
                    <a:p>
                      <a:r>
                        <a:rPr lang="en-US" dirty="0" smtClean="0"/>
                        <a:t>Actual Result</a:t>
                      </a:r>
                      <a:endParaRPr lang="en-US" dirty="0"/>
                    </a:p>
                  </a:txBody>
                  <a:tcPr/>
                </a:tc>
                <a:tc>
                  <a:txBody>
                    <a:bodyPr/>
                    <a:lstStyle/>
                    <a:p>
                      <a:r>
                        <a:rPr lang="en-US" dirty="0" smtClean="0"/>
                        <a:t>Final Result</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sz="1600" kern="1200" dirty="0" smtClean="0">
                          <a:solidFill>
                            <a:schemeClr val="dk1"/>
                          </a:solidFill>
                          <a:latin typeface="Times New Roman" pitchFamily="18" charset="0"/>
                          <a:ea typeface="+mn-ea"/>
                          <a:cs typeface="Times New Roman" pitchFamily="18" charset="0"/>
                        </a:rPr>
                        <a:t>Verify if user is able to login with valid username and password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User should</a:t>
                      </a:r>
                      <a:r>
                        <a:rPr lang="en-US" sz="1600" baseline="0" dirty="0" smtClean="0">
                          <a:latin typeface="Times New Roman" pitchFamily="18" charset="0"/>
                          <a:cs typeface="Times New Roman" pitchFamily="18" charset="0"/>
                        </a:rPr>
                        <a:t> get login in only after valid username and password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User</a:t>
                      </a:r>
                      <a:r>
                        <a:rPr lang="en-US" sz="1600" baseline="0" dirty="0" smtClean="0">
                          <a:latin typeface="Times New Roman" pitchFamily="18" charset="0"/>
                          <a:cs typeface="Times New Roman" pitchFamily="18" charset="0"/>
                        </a:rPr>
                        <a:t> get logged in with valid username password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sz="1600" kern="1200" dirty="0" smtClean="0">
                          <a:solidFill>
                            <a:schemeClr val="dk1"/>
                          </a:solidFill>
                          <a:latin typeface="Times New Roman" pitchFamily="18" charset="0"/>
                          <a:ea typeface="+mn-ea"/>
                          <a:cs typeface="Times New Roman" pitchFamily="18" charset="0"/>
                        </a:rPr>
                        <a:t>Verify the message for invalid Login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Pop</a:t>
                      </a:r>
                      <a:r>
                        <a:rPr lang="en-US" sz="1600" baseline="0" dirty="0" smtClean="0">
                          <a:latin typeface="Times New Roman" pitchFamily="18" charset="0"/>
                          <a:cs typeface="Times New Roman" pitchFamily="18" charset="0"/>
                        </a:rPr>
                        <a:t> up should be generated for invalid username or password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Pop up get displayed for invalid username or password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dirty="0" smtClean="0"/>
                        <a:t>4.</a:t>
                      </a:r>
                      <a:endParaRPr lang="en-US" dirty="0"/>
                    </a:p>
                  </a:txBody>
                  <a:tcPr/>
                </a:tc>
                <a:tc>
                  <a:txBody>
                    <a:bodyPr/>
                    <a:lstStyle/>
                    <a:p>
                      <a:r>
                        <a:rPr lang="en-US" sz="1600" kern="1200" dirty="0" smtClean="0">
                          <a:solidFill>
                            <a:schemeClr val="dk1"/>
                          </a:solidFill>
                          <a:latin typeface="Times New Roman" pitchFamily="18" charset="0"/>
                          <a:ea typeface="+mn-ea"/>
                          <a:cs typeface="Times New Roman" pitchFamily="18" charset="0"/>
                        </a:rPr>
                        <a:t>Verify if the data in the password field is either visible as asterisk or bullet signs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Password should remain hidden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While entering the password it display in asterisk</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r>
                        <a:rPr lang="en-US" sz="1600" i="0" kern="1200" dirty="0" smtClean="0">
                          <a:solidFill>
                            <a:schemeClr val="dk1"/>
                          </a:solidFill>
                          <a:latin typeface="Times New Roman" pitchFamily="18" charset="0"/>
                          <a:ea typeface="+mn-ea"/>
                          <a:cs typeface="Times New Roman" pitchFamily="18" charset="0"/>
                        </a:rPr>
                        <a:t>Verify if the page retrieve to next page after login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Next</a:t>
                      </a:r>
                      <a:r>
                        <a:rPr lang="en-US" sz="1600" baseline="0" dirty="0" smtClean="0">
                          <a:latin typeface="Times New Roman" pitchFamily="18" charset="0"/>
                          <a:cs typeface="Times New Roman" pitchFamily="18" charset="0"/>
                        </a:rPr>
                        <a:t> page should be display after clicking on “</a:t>
                      </a:r>
                      <a:r>
                        <a:rPr lang="en-US" sz="1600" baseline="0" dirty="0" err="1" smtClean="0">
                          <a:latin typeface="Times New Roman" pitchFamily="18" charset="0"/>
                          <a:cs typeface="Times New Roman" pitchFamily="18" charset="0"/>
                        </a:rPr>
                        <a:t>Login”button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Next page get displayed after Login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692696"/>
            <a:ext cx="2626799" cy="572642"/>
          </a:xfrm>
        </p:spPr>
        <p:txBody>
          <a:bodyPr>
            <a:normAutofit/>
          </a:bodyPr>
          <a:lstStyle/>
          <a:p>
            <a:r>
              <a:rPr lang="en-US" sz="1800" b="1" dirty="0" smtClean="0">
                <a:latin typeface="Times New Roman" pitchFamily="18" charset="0"/>
                <a:cs typeface="Times New Roman" pitchFamily="18" charset="0"/>
              </a:rPr>
              <a:t>2.SignUp Test cases</a:t>
            </a:r>
            <a:endParaRPr lang="en-US" sz="1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637644"/>
              </p:ext>
            </p:extLst>
          </p:nvPr>
        </p:nvGraphicFramePr>
        <p:xfrm>
          <a:off x="683569" y="1556792"/>
          <a:ext cx="8210870" cy="3596640"/>
        </p:xfrm>
        <a:graphic>
          <a:graphicData uri="http://schemas.openxmlformats.org/drawingml/2006/table">
            <a:tbl>
              <a:tblPr firstRow="1" bandRow="1">
                <a:tableStyleId>{5C22544A-7EE6-4342-B048-85BDC9FD1C3A}</a:tableStyleId>
              </a:tblPr>
              <a:tblGrid>
                <a:gridCol w="1074046">
                  <a:extLst>
                    <a:ext uri="{9D8B030D-6E8A-4147-A177-3AD203B41FA5}">
                      <a16:colId xmlns:a16="http://schemas.microsoft.com/office/drawing/2014/main" val="20000"/>
                    </a:ext>
                  </a:extLst>
                </a:gridCol>
                <a:gridCol w="2210302">
                  <a:extLst>
                    <a:ext uri="{9D8B030D-6E8A-4147-A177-3AD203B41FA5}">
                      <a16:colId xmlns:a16="http://schemas.microsoft.com/office/drawing/2014/main" val="20001"/>
                    </a:ext>
                  </a:extLst>
                </a:gridCol>
                <a:gridCol w="1642174">
                  <a:extLst>
                    <a:ext uri="{9D8B030D-6E8A-4147-A177-3AD203B41FA5}">
                      <a16:colId xmlns:a16="http://schemas.microsoft.com/office/drawing/2014/main" val="20002"/>
                    </a:ext>
                  </a:extLst>
                </a:gridCol>
                <a:gridCol w="1642174">
                  <a:extLst>
                    <a:ext uri="{9D8B030D-6E8A-4147-A177-3AD203B41FA5}">
                      <a16:colId xmlns:a16="http://schemas.microsoft.com/office/drawing/2014/main" val="20003"/>
                    </a:ext>
                  </a:extLst>
                </a:gridCol>
                <a:gridCol w="1642174">
                  <a:extLst>
                    <a:ext uri="{9D8B030D-6E8A-4147-A177-3AD203B41FA5}">
                      <a16:colId xmlns:a16="http://schemas.microsoft.com/office/drawing/2014/main" val="20004"/>
                    </a:ext>
                  </a:extLst>
                </a:gridCol>
              </a:tblGrid>
              <a:tr h="604867">
                <a:tc>
                  <a:txBody>
                    <a:bodyPr/>
                    <a:lstStyle/>
                    <a:p>
                      <a:r>
                        <a:rPr lang="en-US" dirty="0" err="1" smtClean="0"/>
                        <a:t>Sr.No</a:t>
                      </a:r>
                      <a:endParaRPr lang="en-US" dirty="0"/>
                    </a:p>
                  </a:txBody>
                  <a:tcPr/>
                </a:tc>
                <a:tc>
                  <a:txBody>
                    <a:bodyPr/>
                    <a:lstStyle/>
                    <a:p>
                      <a:r>
                        <a:rPr lang="en-US" dirty="0" smtClean="0"/>
                        <a:t>Test Cases</a:t>
                      </a:r>
                      <a:endParaRPr lang="en-US" dirty="0"/>
                    </a:p>
                  </a:txBody>
                  <a:tcPr/>
                </a:tc>
                <a:tc>
                  <a:txBody>
                    <a:bodyPr/>
                    <a:lstStyle/>
                    <a:p>
                      <a:r>
                        <a:rPr lang="en-US" dirty="0" smtClean="0"/>
                        <a:t>Expected</a:t>
                      </a:r>
                      <a:r>
                        <a:rPr lang="en-US" baseline="0" dirty="0" smtClean="0"/>
                        <a:t> Result</a:t>
                      </a:r>
                      <a:endParaRPr lang="en-US" dirty="0"/>
                    </a:p>
                  </a:txBody>
                  <a:tcPr/>
                </a:tc>
                <a:tc>
                  <a:txBody>
                    <a:bodyPr/>
                    <a:lstStyle/>
                    <a:p>
                      <a:r>
                        <a:rPr lang="en-US" dirty="0" smtClean="0"/>
                        <a:t>Actual Result</a:t>
                      </a:r>
                      <a:endParaRPr lang="en-US" dirty="0"/>
                    </a:p>
                  </a:txBody>
                  <a:tcPr/>
                </a:tc>
                <a:tc>
                  <a:txBody>
                    <a:bodyPr/>
                    <a:lstStyle/>
                    <a:p>
                      <a:r>
                        <a:rPr lang="en-US" dirty="0" smtClean="0"/>
                        <a:t>Final Result</a:t>
                      </a:r>
                      <a:endParaRPr lang="en-US" dirty="0"/>
                    </a:p>
                  </a:txBody>
                  <a:tcPr/>
                </a:tc>
                <a:extLst>
                  <a:ext uri="{0D108BD9-81ED-4DB2-BD59-A6C34878D82A}">
                    <a16:rowId xmlns:a16="http://schemas.microsoft.com/office/drawing/2014/main" val="10000"/>
                  </a:ext>
                </a:extLst>
              </a:tr>
              <a:tr h="604867">
                <a:tc>
                  <a:txBody>
                    <a:bodyPr/>
                    <a:lstStyle/>
                    <a:p>
                      <a:r>
                        <a:rPr lang="en-US" dirty="0" smtClean="0"/>
                        <a:t>1.</a:t>
                      </a:r>
                      <a:endParaRPr lang="en-US" dirty="0"/>
                    </a:p>
                  </a:txBody>
                  <a:tcPr/>
                </a:tc>
                <a:tc>
                  <a:txBody>
                    <a:bodyPr/>
                    <a:lstStyle/>
                    <a:p>
                      <a:r>
                        <a:rPr lang="en-US" sz="1600" dirty="0" smtClean="0">
                          <a:latin typeface="Times New Roman" pitchFamily="18" charset="0"/>
                          <a:cs typeface="Times New Roman" pitchFamily="18" charset="0"/>
                        </a:rPr>
                        <a:t>Verify valid </a:t>
                      </a:r>
                      <a:r>
                        <a:rPr lang="en-US" sz="1600" dirty="0" smtClean="0">
                          <a:latin typeface="Times New Roman" pitchFamily="18" charset="0"/>
                          <a:cs typeface="Times New Roman" pitchFamily="18" charset="0"/>
                        </a:rPr>
                        <a:t>Gmail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 field should show error if user enter invalid </a:t>
                      </a:r>
                      <a:r>
                        <a:rPr lang="en-US" sz="1600" dirty="0" err="1" smtClean="0">
                          <a:latin typeface="Times New Roman" pitchFamily="18" charset="0"/>
                          <a:cs typeface="Times New Roman" pitchFamily="18" charset="0"/>
                        </a:rPr>
                        <a:t>gmail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shows error if the </a:t>
                      </a:r>
                      <a:r>
                        <a:rPr lang="en-US" sz="1600" dirty="0" err="1" smtClean="0">
                          <a:latin typeface="Times New Roman" pitchFamily="18" charset="0"/>
                          <a:cs typeface="Times New Roman" pitchFamily="18" charset="0"/>
                        </a:rPr>
                        <a:t>gmail</a:t>
                      </a:r>
                      <a:r>
                        <a:rPr lang="en-US" sz="1600" dirty="0" smtClean="0">
                          <a:latin typeface="Times New Roman" pitchFamily="18" charset="0"/>
                          <a:cs typeface="Times New Roman" pitchFamily="18" charset="0"/>
                        </a:rPr>
                        <a:t> is valid</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04867">
                <a:tc>
                  <a:txBody>
                    <a:bodyPr/>
                    <a:lstStyle/>
                    <a:p>
                      <a:r>
                        <a:rPr lang="en-US" dirty="0" smtClean="0"/>
                        <a:t>2.</a:t>
                      </a:r>
                      <a:endParaRPr lang="en-US" dirty="0"/>
                    </a:p>
                  </a:txBody>
                  <a:tcPr/>
                </a:tc>
                <a:tc>
                  <a:txBody>
                    <a:bodyPr/>
                    <a:lstStyle/>
                    <a:p>
                      <a:r>
                        <a:rPr lang="en-US" sz="1600" dirty="0" smtClean="0">
                          <a:latin typeface="Times New Roman" pitchFamily="18" charset="0"/>
                          <a:cs typeface="Times New Roman" pitchFamily="18" charset="0"/>
                        </a:rPr>
                        <a:t>Password</a:t>
                      </a:r>
                      <a:r>
                        <a:rPr lang="en-US" sz="1600" baseline="0" dirty="0" smtClean="0">
                          <a:latin typeface="Times New Roman" pitchFamily="18" charset="0"/>
                          <a:cs typeface="Times New Roman" pitchFamily="18" charset="0"/>
                        </a:rPr>
                        <a:t> Length</a:t>
                      </a:r>
                      <a:endParaRPr lang="en-US" sz="1600" dirty="0">
                        <a:latin typeface="Times New Roman" pitchFamily="18" charset="0"/>
                        <a:cs typeface="Times New Roman" pitchFamily="18" charset="0"/>
                      </a:endParaRPr>
                    </a:p>
                  </a:txBody>
                  <a:tcPr/>
                </a:tc>
                <a:tc>
                  <a:txBody>
                    <a:bodyPr/>
                    <a:lstStyle/>
                    <a:p>
                      <a:r>
                        <a:rPr lang="en-US" sz="1600" dirty="0" err="1" smtClean="0">
                          <a:latin typeface="Times New Roman" pitchFamily="18" charset="0"/>
                          <a:cs typeface="Times New Roman" pitchFamily="18" charset="0"/>
                        </a:rPr>
                        <a:t>Passowrd</a:t>
                      </a:r>
                      <a:r>
                        <a:rPr lang="en-US" sz="1600" dirty="0" smtClean="0">
                          <a:latin typeface="Times New Roman" pitchFamily="18" charset="0"/>
                          <a:cs typeface="Times New Roman" pitchFamily="18" charset="0"/>
                        </a:rPr>
                        <a:t> should be contain </a:t>
                      </a:r>
                      <a:r>
                        <a:rPr lang="en-US" sz="1600" dirty="0" err="1" smtClean="0">
                          <a:latin typeface="Times New Roman" pitchFamily="18" charset="0"/>
                          <a:cs typeface="Times New Roman" pitchFamily="18" charset="0"/>
                        </a:rPr>
                        <a:t>atleast</a:t>
                      </a:r>
                      <a:r>
                        <a:rPr lang="en-US" sz="1600" dirty="0" smtClean="0">
                          <a:latin typeface="Times New Roman" pitchFamily="18" charset="0"/>
                          <a:cs typeface="Times New Roman" pitchFamily="18" charset="0"/>
                        </a:rPr>
                        <a:t> 6</a:t>
                      </a:r>
                      <a:r>
                        <a:rPr lang="en-US" sz="1600" baseline="0" dirty="0" smtClean="0">
                          <a:latin typeface="Times New Roman" pitchFamily="18" charset="0"/>
                          <a:cs typeface="Times New Roman" pitchFamily="18" charset="0"/>
                        </a:rPr>
                        <a:t> Character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 shows error if password</a:t>
                      </a:r>
                      <a:r>
                        <a:rPr lang="en-US" sz="1600" baseline="0" dirty="0" smtClean="0">
                          <a:latin typeface="Times New Roman" pitchFamily="18" charset="0"/>
                          <a:cs typeface="Times New Roman" pitchFamily="18" charset="0"/>
                        </a:rPr>
                        <a:t> length is less than 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04867">
                <a:tc>
                  <a:txBody>
                    <a:bodyPr/>
                    <a:lstStyle/>
                    <a:p>
                      <a:r>
                        <a:rPr lang="en-US" dirty="0" smtClean="0"/>
                        <a:t>3.</a:t>
                      </a:r>
                      <a:endParaRPr lang="en-US" dirty="0"/>
                    </a:p>
                  </a:txBody>
                  <a:tcPr/>
                </a:tc>
                <a:tc>
                  <a:txBody>
                    <a:bodyPr/>
                    <a:lstStyle/>
                    <a:p>
                      <a:r>
                        <a:rPr lang="en-US" sz="1600" kern="1200" dirty="0" smtClean="0">
                          <a:solidFill>
                            <a:schemeClr val="dk1"/>
                          </a:solidFill>
                          <a:latin typeface="Times New Roman" pitchFamily="18" charset="0"/>
                          <a:ea typeface="+mn-ea"/>
                          <a:cs typeface="Times New Roman" pitchFamily="18" charset="0"/>
                        </a:rPr>
                        <a:t>Verify if the data in the password field is either visible as asterisk or bullet signs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Password should remain hidden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While entering the password it display in asterisk</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Pass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932682"/>
          </a:xfrm>
        </p:spPr>
        <p:txBody>
          <a:bodyPr>
            <a:normAutofit/>
          </a:bodyPr>
          <a:lstStyle/>
          <a:p>
            <a:r>
              <a:rPr lang="en-US" sz="3200" dirty="0">
                <a:latin typeface="Times New Roman" panose="02020603050405020304" pitchFamily="18" charset="0"/>
                <a:cs typeface="Times New Roman" panose="02020603050405020304" pitchFamily="18" charset="0"/>
              </a:rPr>
              <a:t>Feasibility Study</a:t>
            </a:r>
          </a:p>
        </p:txBody>
      </p:sp>
      <p:sp>
        <p:nvSpPr>
          <p:cNvPr id="3" name="Content Placeholder 2"/>
          <p:cNvSpPr>
            <a:spLocks noGrp="1"/>
          </p:cNvSpPr>
          <p:nvPr>
            <p:ph idx="1"/>
          </p:nvPr>
        </p:nvSpPr>
        <p:spPr>
          <a:xfrm>
            <a:off x="1942415" y="1628800"/>
            <a:ext cx="6591985" cy="4752528"/>
          </a:xfrm>
        </p:spPr>
        <p:txBody>
          <a:bodyPr/>
          <a:lstStyle/>
          <a:p>
            <a:r>
              <a:rPr lang="en-US" dirty="0">
                <a:latin typeface="Times New Roman" pitchFamily="18" charset="0"/>
                <a:cs typeface="Times New Roman" pitchFamily="18" charset="0"/>
              </a:rPr>
              <a:t>Technical Feasibility</a:t>
            </a:r>
          </a:p>
          <a:p>
            <a:pPr lvl="1">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Framework</a:t>
            </a:r>
            <a:r>
              <a:rPr lang="en-US" dirty="0">
                <a:latin typeface="Times New Roman" pitchFamily="18" charset="0"/>
                <a:cs typeface="Times New Roman" pitchFamily="18" charset="0"/>
              </a:rPr>
              <a:t>: We will be using </a:t>
            </a:r>
            <a:r>
              <a:rPr lang="en-US" dirty="0" smtClean="0">
                <a:latin typeface="Times New Roman" pitchFamily="18" charset="0"/>
                <a:cs typeface="Times New Roman" pitchFamily="18" charset="0"/>
              </a:rPr>
              <a:t>Flask </a:t>
            </a:r>
            <a:r>
              <a:rPr lang="en-US" dirty="0">
                <a:latin typeface="Times New Roman" pitchFamily="18" charset="0"/>
                <a:cs typeface="Times New Roman" pitchFamily="18" charset="0"/>
              </a:rPr>
              <a:t>which is the high level python Framework that enables rapid development of secure and maintainable applications.</a:t>
            </a:r>
          </a:p>
          <a:p>
            <a:pPr lvl="1">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Backend: </a:t>
            </a:r>
            <a:r>
              <a:rPr lang="en-US" dirty="0">
                <a:latin typeface="Times New Roman" pitchFamily="18" charset="0"/>
                <a:cs typeface="Times New Roman" pitchFamily="18" charset="0"/>
              </a:rPr>
              <a:t>we will be developing application in python backend so it will be easier to deploy the application so that it can handle heavy workload.</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Operational Feasibility</a:t>
            </a:r>
          </a:p>
          <a:p>
            <a:pPr lvl="1">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Process: </a:t>
            </a:r>
            <a:r>
              <a:rPr lang="en-US" dirty="0">
                <a:latin typeface="Times New Roman" pitchFamily="18" charset="0"/>
                <a:cs typeface="Times New Roman" pitchFamily="18" charset="0"/>
              </a:rPr>
              <a:t>How do the end user feel about the project that is implemented?</a:t>
            </a:r>
          </a:p>
          <a:p>
            <a:pPr lvl="1">
              <a:buNone/>
            </a:pPr>
            <a:r>
              <a:rPr lang="en-US" dirty="0">
                <a:latin typeface="Times New Roman" pitchFamily="18" charset="0"/>
                <a:cs typeface="Times New Roman" pitchFamily="18" charset="0"/>
              </a:rPr>
              <a:t>	Input and analysis from everyone the new redesign will affect along with a data matrix on ideas and suggestions from the original plans.</a:t>
            </a:r>
          </a:p>
          <a:p>
            <a:pPr lvl="1">
              <a:buNone/>
            </a:pPr>
            <a:r>
              <a:rPr lang="en-US" b="1" dirty="0">
                <a:latin typeface="Times New Roman" pitchFamily="18" charset="0"/>
                <a:cs typeface="Times New Roman" pitchFamily="18" charset="0"/>
              </a:rPr>
              <a:t>	Possibility of Project Implementation: </a:t>
            </a:r>
            <a:r>
              <a:rPr lang="en-US" dirty="0">
                <a:latin typeface="Times New Roman" pitchFamily="18" charset="0"/>
                <a:cs typeface="Times New Roman" pitchFamily="18" charset="0"/>
              </a:rPr>
              <a:t>Yes, there are many technical tasks which we need to handle but technically these project can deployed successfully.</a:t>
            </a:r>
            <a:endParaRPr lang="en-US"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6592896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932682"/>
          </a:xfrm>
        </p:spPr>
        <p:txBody>
          <a:bodyPr/>
          <a:lstStyle/>
          <a:p>
            <a:r>
              <a:rPr lang="en-US" dirty="0">
                <a:latin typeface="Times New Roman" panose="02020603050405020304" pitchFamily="18" charset="0"/>
                <a:cs typeface="Times New Roman" panose="02020603050405020304" pitchFamily="18" charset="0"/>
              </a:rPr>
              <a:t>Feasibility Study</a:t>
            </a:r>
          </a:p>
        </p:txBody>
      </p:sp>
      <p:sp>
        <p:nvSpPr>
          <p:cNvPr id="3" name="Content Placeholder 2"/>
          <p:cNvSpPr>
            <a:spLocks noGrp="1"/>
          </p:cNvSpPr>
          <p:nvPr>
            <p:ph idx="1"/>
          </p:nvPr>
        </p:nvSpPr>
        <p:spPr>
          <a:xfrm>
            <a:off x="1942415" y="2133600"/>
            <a:ext cx="6591985" cy="4535760"/>
          </a:xfrm>
        </p:spPr>
        <p:txBody>
          <a:bodyPr/>
          <a:lstStyle/>
          <a:p>
            <a:r>
              <a:rPr lang="en-US" dirty="0">
                <a:latin typeface="Times New Roman" pitchFamily="18" charset="0"/>
                <a:cs typeface="Times New Roman" pitchFamily="18" charset="0"/>
              </a:rPr>
              <a:t>Economic Feasibility</a:t>
            </a:r>
          </a:p>
          <a:p>
            <a:pPr lvl="1">
              <a:buNone/>
            </a:pPr>
            <a:r>
              <a:rPr lang="en-US" b="1" dirty="0">
                <a:latin typeface="Times New Roman" pitchFamily="18" charset="0"/>
                <a:cs typeface="Times New Roman" pitchFamily="18" charset="0"/>
              </a:rPr>
              <a:t>Cost Analysis: </a:t>
            </a:r>
            <a:r>
              <a:rPr lang="en-US" dirty="0">
                <a:latin typeface="Times New Roman" pitchFamily="18" charset="0"/>
                <a:cs typeface="Times New Roman" pitchFamily="18" charset="0"/>
              </a:rPr>
              <a:t>Software license purchase costs, Software deployment costs.</a:t>
            </a:r>
          </a:p>
          <a:p>
            <a:r>
              <a:rPr lang="en-US" dirty="0">
                <a:latin typeface="Times New Roman" pitchFamily="18" charset="0"/>
                <a:cs typeface="Times New Roman" pitchFamily="18" charset="0"/>
              </a:rPr>
              <a:t>Scheduling Feasibility</a:t>
            </a:r>
          </a:p>
          <a:p>
            <a:pPr>
              <a:buNone/>
            </a:pPr>
            <a:r>
              <a:rPr lang="en-US" sz="1200" b="1" dirty="0">
                <a:latin typeface="Times New Roman" pitchFamily="18" charset="0"/>
                <a:cs typeface="Times New Roman" pitchFamily="18" charset="0"/>
              </a:rPr>
              <a:t>	</a:t>
            </a:r>
            <a:r>
              <a:rPr lang="en-US" sz="1600" b="1" dirty="0">
                <a:latin typeface="Times New Roman" pitchFamily="18" charset="0"/>
                <a:cs typeface="Times New Roman" pitchFamily="18" charset="0"/>
              </a:rPr>
              <a:t>Timeline Estimations</a:t>
            </a:r>
            <a:r>
              <a:rPr lang="en-US" sz="1200" b="1" dirty="0">
                <a:latin typeface="Times New Roman" pitchFamily="18" charset="0"/>
                <a:cs typeface="Times New Roman" pitchFamily="18" charset="0"/>
              </a:rPr>
              <a:t>: </a:t>
            </a:r>
            <a:r>
              <a:rPr lang="en-US" sz="1600" dirty="0">
                <a:latin typeface="Times New Roman" pitchFamily="18" charset="0"/>
                <a:cs typeface="Times New Roman" pitchFamily="18" charset="0"/>
              </a:rPr>
              <a:t>Assuming efforts by all the teammates will surely result into completing the project on time</a:t>
            </a:r>
            <a:r>
              <a:rPr lang="en-US" sz="16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390482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Thus we have implemented </a:t>
            </a:r>
            <a:r>
              <a:rPr lang="en-IN" sz="2400" dirty="0" smtClean="0">
                <a:latin typeface="Times New Roman" panose="02020603050405020304" pitchFamily="18" charset="0"/>
                <a:cs typeface="Times New Roman" panose="02020603050405020304" pitchFamily="18" charset="0"/>
              </a:rPr>
              <a:t>the system </a:t>
            </a:r>
            <a:r>
              <a:rPr lang="en-IN" sz="2400" dirty="0" smtClean="0">
                <a:latin typeface="Times New Roman" panose="02020603050405020304" pitchFamily="18" charset="0"/>
                <a:cs typeface="Times New Roman" panose="02020603050405020304" pitchFamily="18" charset="0"/>
              </a:rPr>
              <a:t>for sign language detection for children to </a:t>
            </a:r>
            <a:r>
              <a:rPr lang="en-IN" sz="2400" dirty="0" smtClean="0">
                <a:latin typeface="Times New Roman" panose="02020603050405020304" pitchFamily="18" charset="0"/>
                <a:cs typeface="Times New Roman" panose="02020603050405020304" pitchFamily="18" charset="0"/>
              </a:rPr>
              <a:t>make themselves learn </a:t>
            </a:r>
            <a:r>
              <a:rPr lang="en-IN" sz="2400" dirty="0" smtClean="0">
                <a:latin typeface="Times New Roman" panose="02020603050405020304" pitchFamily="18" charset="0"/>
                <a:cs typeface="Times New Roman" panose="02020603050405020304" pitchFamily="18" charset="0"/>
              </a:rPr>
              <a:t>sign A-Z Alphabets .</a:t>
            </a:r>
          </a:p>
          <a:p>
            <a:pPr algn="just"/>
            <a:r>
              <a:rPr lang="en-IN" sz="2400" dirty="0" smtClean="0">
                <a:latin typeface="Times New Roman" panose="02020603050405020304" pitchFamily="18" charset="0"/>
                <a:cs typeface="Times New Roman" panose="02020603050405020304" pitchFamily="18" charset="0"/>
              </a:rPr>
              <a:t>The proposed system is implemented using Media Pipe Framework  which is used for detection and SVM Techniques which is use for classification.</a:t>
            </a:r>
          </a:p>
          <a:p>
            <a:pPr>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860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As of now the proposed system includes on Alphabets A-Z, But in  future we are planning to add numbers, continuous action, expressions to form a sentence and words like good morning, hello, bye,  etc., so that the children </a:t>
            </a:r>
            <a:r>
              <a:rPr lang="en-US" dirty="0" smtClean="0">
                <a:latin typeface="Times New Roman" pitchFamily="18" charset="0"/>
                <a:cs typeface="Times New Roman" pitchFamily="18" charset="0"/>
              </a:rPr>
              <a:t>will be able to learn more sign language expressions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quickly</a:t>
            </a:r>
            <a:r>
              <a:rPr lang="en-US" b="1" dirty="0" smtClean="0"/>
              <a:t>.</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589199" cy="792088"/>
          </a:xfrm>
        </p:spPr>
        <p:txBody>
          <a:bodyPr/>
          <a:lstStyle/>
          <a:p>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608" y="1340768"/>
            <a:ext cx="7848872" cy="5328592"/>
          </a:xfrm>
        </p:spPr>
        <p:txBody>
          <a:bodyPr>
            <a:normAutofit fontScale="85000" lnSpcReduction="10000"/>
          </a:bodyPr>
          <a:lstStyle/>
          <a:p>
            <a:pPr algn="just">
              <a:buNone/>
            </a:pPr>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Kohsheen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Tiku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Jayshree</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Maloo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Aishwarya</a:t>
            </a:r>
            <a:r>
              <a:rPr lang="en-US" sz="2400" dirty="0">
                <a:latin typeface="Times New Roman" panose="02020603050405020304" pitchFamily="18" charset="0"/>
                <a:cs typeface="Times New Roman" panose="02020603050405020304" pitchFamily="18" charset="0"/>
              </a:rPr>
              <a:t> Ramesh &amp; </a:t>
            </a:r>
            <a:r>
              <a:rPr lang="en-US" sz="2400" dirty="0" err="1">
                <a:latin typeface="Times New Roman" panose="02020603050405020304" pitchFamily="18" charset="0"/>
                <a:cs typeface="Times New Roman" panose="02020603050405020304" pitchFamily="18" charset="0"/>
              </a:rPr>
              <a:t>Indra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Real-time Conversion of Sign Language to Text and Speech</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(ICIRCA-2020</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Ketan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Gomase1, </a:t>
            </a:r>
            <a:r>
              <a:rPr lang="en-US" sz="2400" dirty="0" err="1">
                <a:latin typeface="Times New Roman" panose="02020603050405020304" pitchFamily="18" charset="0"/>
                <a:cs typeface="Times New Roman" panose="02020603050405020304" pitchFamily="18" charset="0"/>
              </a:rPr>
              <a:t>Akshata</a:t>
            </a:r>
            <a:r>
              <a:rPr lang="en-US" sz="2400" dirty="0">
                <a:latin typeface="Times New Roman" panose="02020603050405020304" pitchFamily="18" charset="0"/>
                <a:cs typeface="Times New Roman" panose="02020603050405020304" pitchFamily="18" charset="0"/>
              </a:rPr>
              <a:t> Dhanawade2, Prasad Gurav3, </a:t>
            </a:r>
            <a:r>
              <a:rPr lang="en-US" sz="2400" dirty="0" err="1">
                <a:latin typeface="Times New Roman" panose="02020603050405020304" pitchFamily="18" charset="0"/>
                <a:cs typeface="Times New Roman" panose="02020603050405020304" pitchFamily="18" charset="0"/>
              </a:rPr>
              <a:t>Sandesh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Lokare4 </a:t>
            </a:r>
            <a:r>
              <a:rPr lang="en-US" sz="2400" dirty="0">
                <a:latin typeface="Times New Roman" panose="02020603050405020304" pitchFamily="18" charset="0"/>
                <a:cs typeface="Times New Roman" panose="02020603050405020304" pitchFamily="18" charset="0"/>
              </a:rPr>
              <a:t>“Sign </a:t>
            </a:r>
            <a:r>
              <a:rPr lang="en-US" sz="2400" dirty="0" smtClean="0">
                <a:latin typeface="Times New Roman" panose="02020603050405020304" pitchFamily="18" charset="0"/>
                <a:cs typeface="Times New Roman" panose="02020603050405020304" pitchFamily="18" charset="0"/>
              </a:rPr>
              <a:t>	Language </a:t>
            </a:r>
            <a:r>
              <a:rPr lang="en-US" sz="2400" dirty="0">
                <a:latin typeface="Times New Roman" panose="02020603050405020304" pitchFamily="18" charset="0"/>
                <a:cs typeface="Times New Roman" panose="02020603050405020304" pitchFamily="18" charset="0"/>
              </a:rPr>
              <a:t>Recognition using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(09 Issue: </a:t>
            </a:r>
            <a:r>
              <a:rPr lang="en-US" sz="2400" dirty="0" smtClean="0">
                <a:latin typeface="Times New Roman" panose="02020603050405020304" pitchFamily="18" charset="0"/>
                <a:cs typeface="Times New Roman" panose="02020603050405020304" pitchFamily="18" charset="0"/>
              </a:rPr>
              <a:t>	01 </a:t>
            </a:r>
            <a:r>
              <a:rPr lang="en-US" sz="2400" dirty="0">
                <a:latin typeface="Times New Roman" panose="02020603050405020304" pitchFamily="18" charset="0"/>
                <a:cs typeface="Times New Roman" panose="02020603050405020304" pitchFamily="18" charset="0"/>
              </a:rPr>
              <a:t>| Jan </a:t>
            </a:r>
            <a:r>
              <a:rPr lang="en-US" sz="2400" dirty="0" smtClean="0">
                <a:latin typeface="Times New Roman" panose="02020603050405020304" pitchFamily="18" charset="0"/>
                <a:cs typeface="Times New Roman" panose="02020603050405020304" pitchFamily="18" charset="0"/>
              </a:rPr>
              <a:t>2022)</a:t>
            </a:r>
          </a:p>
          <a:p>
            <a:pPr algn="just">
              <a:buNone/>
            </a:pPr>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Adarsh</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Vishwakarma1 </a:t>
            </a:r>
            <a:r>
              <a:rPr lang="en-US" sz="2400" dirty="0" err="1">
                <a:latin typeface="Times New Roman" panose="02020603050405020304" pitchFamily="18" charset="0"/>
                <a:cs typeface="Times New Roman" panose="02020603050405020304" pitchFamily="18" charset="0"/>
              </a:rPr>
              <a:t>Niraj</a:t>
            </a:r>
            <a:r>
              <a:rPr lang="en-US" sz="2400" dirty="0">
                <a:latin typeface="Times New Roman" panose="02020603050405020304" pitchFamily="18" charset="0"/>
                <a:cs typeface="Times New Roman" panose="02020603050405020304" pitchFamily="18" charset="0"/>
              </a:rPr>
              <a:t> Yadav2 </a:t>
            </a:r>
            <a:r>
              <a:rPr lang="en-US" sz="2400" dirty="0" err="1">
                <a:latin typeface="Times New Roman" panose="02020603050405020304" pitchFamily="18" charset="0"/>
                <a:cs typeface="Times New Roman" panose="02020603050405020304" pitchFamily="18" charset="0"/>
              </a:rPr>
              <a:t>Prajnay</a:t>
            </a:r>
            <a:r>
              <a:rPr lang="en-US" sz="2400" dirty="0">
                <a:latin typeface="Times New Roman" panose="02020603050405020304" pitchFamily="18" charset="0"/>
                <a:cs typeface="Times New Roman" panose="02020603050405020304" pitchFamily="18" charset="0"/>
              </a:rPr>
              <a:t> Yadav3 </a:t>
            </a:r>
            <a:r>
              <a:rPr lang="en-US" sz="2400" dirty="0" err="1">
                <a:latin typeface="Times New Roman" panose="02020603050405020304" pitchFamily="18" charset="0"/>
                <a:cs typeface="Times New Roman" panose="02020603050405020304" pitchFamily="18" charset="0"/>
              </a:rPr>
              <a:t>Vaibhav</a:t>
            </a:r>
            <a:r>
              <a:rPr lang="en-US" sz="2400" dirty="0">
                <a:latin typeface="Times New Roman" panose="02020603050405020304" pitchFamily="18" charset="0"/>
                <a:cs typeface="Times New Roman" panose="02020603050405020304" pitchFamily="18" charset="0"/>
              </a:rPr>
              <a:t> Singh4 “Sign Language Recognition Using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Framework with Python” (Vol. 9, Issue 3, </a:t>
            </a:r>
            <a:r>
              <a:rPr lang="en-US" sz="2400" dirty="0" smtClean="0">
                <a:latin typeface="Times New Roman" panose="02020603050405020304" pitchFamily="18" charset="0"/>
                <a:cs typeface="Times New Roman" panose="02020603050405020304" pitchFamily="18" charset="0"/>
              </a:rPr>
              <a:t>2021)</a:t>
            </a:r>
            <a:endParaRPr lang="en-US" sz="2000" dirty="0" smtClean="0"/>
          </a:p>
          <a:p>
            <a:pPr>
              <a:buNone/>
            </a:pPr>
            <a:r>
              <a:rPr lang="en-US" sz="2000" dirty="0" smtClean="0"/>
              <a:t>[5]</a:t>
            </a:r>
            <a:r>
              <a:rPr lang="en-US" sz="2000" u="sng" dirty="0" smtClean="0"/>
              <a:t>https://</a:t>
            </a:r>
            <a:r>
              <a:rPr lang="en-US" sz="2000" u="sng" dirty="0" smtClean="0">
                <a:hlinkClick r:id="rId2"/>
              </a:rPr>
              <a:t>ijarcce.com/wpcontent/uploads/2020/06/IJARCCE.2020.9535.pdf</a:t>
            </a:r>
            <a:r>
              <a:rPr lang="en-US" sz="2000" dirty="0" smtClean="0"/>
              <a:t> </a:t>
            </a:r>
          </a:p>
          <a:p>
            <a:pPr>
              <a:buNone/>
            </a:pPr>
            <a:r>
              <a:rPr lang="en-US" sz="2000" dirty="0" smtClean="0"/>
              <a:t>[6]	</a:t>
            </a:r>
            <a:r>
              <a:rPr lang="en-US" sz="2000" u="sng" dirty="0" smtClean="0"/>
              <a:t>https://</a:t>
            </a:r>
            <a:r>
              <a:rPr lang="en-US" sz="2000" u="sng" dirty="0" smtClean="0">
                <a:hlinkClick r:id="rId3"/>
              </a:rPr>
              <a:t>www.ijisrt.com/assets/upload/files/IJISRT20MAY944.pdf</a:t>
            </a:r>
            <a:endParaRPr lang="en-US" sz="2000" dirty="0" smtClean="0"/>
          </a:p>
          <a:p>
            <a:pPr>
              <a:buNone/>
            </a:pPr>
            <a:r>
              <a:rPr lang="en-US" sz="2000" dirty="0" smtClean="0"/>
              <a:t>[7]	</a:t>
            </a:r>
            <a:r>
              <a:rPr lang="en-US" sz="2000" u="sng" dirty="0" smtClean="0"/>
              <a:t>https://</a:t>
            </a:r>
            <a:r>
              <a:rPr lang="en-US" sz="2000" u="sng" dirty="0" smtClean="0">
                <a:hlinkClick r:id="rId4"/>
              </a:rPr>
              <a:t>ieeexplore.ieee.org/document/9182877</a:t>
            </a:r>
            <a:endParaRPr lang="en-US" sz="2000" dirty="0" smtClean="0"/>
          </a:p>
          <a:p>
            <a:pPr>
              <a:buNone/>
            </a:pPr>
            <a:r>
              <a:rPr lang="en-US" sz="2000" dirty="0" smtClean="0"/>
              <a:t>[8]	</a:t>
            </a:r>
            <a:r>
              <a:rPr lang="en-US" sz="2000" u="sng" dirty="0" smtClean="0">
                <a:hlinkClick r:id="rId5"/>
              </a:rPr>
              <a:t>http://cs231n.stanford.edu/reports/2016/pdfs/214_Report.pdf</a:t>
            </a:r>
            <a:r>
              <a:rPr lang="en-US" sz="2000" dirty="0" smtClean="0"/>
              <a:t> </a:t>
            </a:r>
          </a:p>
          <a:p>
            <a:pPr>
              <a:buNone/>
            </a:pPr>
            <a:r>
              <a:rPr lang="en-US" sz="2000" dirty="0" smtClean="0"/>
              <a:t>[9]	</a:t>
            </a:r>
            <a:r>
              <a:rPr lang="en-US" sz="2000" u="sng" dirty="0" smtClean="0">
                <a:hlinkClick r:id="rId6"/>
              </a:rPr>
              <a:t>http://www.iosrjen.org/Papers/vol3_issue2%20(part-2)/</a:t>
            </a:r>
            <a:r>
              <a:rPr lang="en-US" sz="2000" u="sng" dirty="0" smtClean="0">
                <a:hlinkClick r:id="rId6"/>
              </a:rPr>
              <a:t>H03224551.pdf</a:t>
            </a:r>
            <a:endParaRPr lang="en-US" sz="2000" u="sng" dirty="0" smtClean="0"/>
          </a:p>
          <a:p>
            <a:pPr>
              <a:buNone/>
            </a:pPr>
            <a:r>
              <a:rPr lang="en-US" sz="2400" dirty="0" smtClean="0"/>
              <a:t>[10]</a:t>
            </a:r>
            <a:r>
              <a:rPr lang="en-US" sz="2400" dirty="0"/>
              <a:t> </a:t>
            </a:r>
            <a:r>
              <a:rPr lang="en-US" sz="2400" i="1" u="sng" dirty="0">
                <a:solidFill>
                  <a:srgbClr val="FF0000"/>
                </a:solidFill>
              </a:rPr>
              <a:t>https://youtu.be/4m4h2E7cQ64</a:t>
            </a:r>
            <a:endParaRPr lang="en-IN" sz="2400" i="1" u="sng"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0021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Problem Statement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Understanding the exact context of symbolic expressions of hearing impaired person is the challenging job in real life until unless it is properly specified</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Motivation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342900" algn="just">
              <a:spcBef>
                <a:spcPts val="0"/>
              </a:spcBef>
              <a:buSzPts val="1800"/>
            </a:pPr>
            <a:r>
              <a:rPr lang="en-US" sz="2000" dirty="0" smtClean="0">
                <a:latin typeface="Times New Roman" pitchFamily="18" charset="0"/>
                <a:cs typeface="Times New Roman" pitchFamily="18" charset="0"/>
              </a:rPr>
              <a:t>Sign language is learned by hearing impaired person, and usually it is not known to normal people, so it becomes a challenge for communication between a normal and hearing impaired person.</a:t>
            </a:r>
          </a:p>
          <a:p>
            <a:pPr marL="457200" indent="-342900" algn="just">
              <a:spcBef>
                <a:spcPts val="0"/>
              </a:spcBef>
              <a:buSzPts val="1800"/>
            </a:pPr>
            <a:r>
              <a:rPr lang="en-US" sz="2000" dirty="0" smtClean="0">
                <a:latin typeface="Times New Roman" pitchFamily="18" charset="0"/>
                <a:cs typeface="Times New Roman" pitchFamily="18" charset="0"/>
              </a:rPr>
              <a:t>Its strike to our mind to bridge the gap between hearing impaired and normal people to make the communication easier.</a:t>
            </a:r>
          </a:p>
          <a:p>
            <a:pPr marL="457200" indent="-342900" algn="just">
              <a:spcBef>
                <a:spcPts val="0"/>
              </a:spcBef>
              <a:buSzPts val="1800"/>
            </a:pPr>
            <a:r>
              <a:rPr lang="en-US" sz="2000" dirty="0" smtClean="0">
                <a:latin typeface="Times New Roman" pitchFamily="18" charset="0"/>
                <a:cs typeface="Times New Roman" pitchFamily="18" charset="0"/>
              </a:rPr>
              <a:t>Many children loss hearing ability ,it can be because of genetics or because of some other medical issues.</a:t>
            </a:r>
          </a:p>
          <a:p>
            <a:pPr marL="457200" indent="-342900" algn="just">
              <a:spcBef>
                <a:spcPts val="0"/>
              </a:spcBef>
              <a:buSzPts val="1800"/>
            </a:pPr>
            <a:r>
              <a:rPr lang="en-US" sz="2000" dirty="0" smtClean="0">
                <a:latin typeface="Times New Roman" pitchFamily="18" charset="0"/>
                <a:cs typeface="Times New Roman" pitchFamily="18" charset="0"/>
              </a:rPr>
              <a:t>Hence to teach those kids a sign language we have created this system.</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Objective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Research has found that the use of signs and finger will accommodate a wide range of learning styles: “verbal linguistic,” kinesthetic” and “interpersonal.” Using ASL is the representation of information through seeing, hearing, and movement, and the more pathways that are created in the brain, the stronger the memory.</a:t>
            </a:r>
          </a:p>
          <a:p>
            <a:pPr algn="just"/>
            <a:r>
              <a:rPr lang="en-US" sz="2000" dirty="0" smtClean="0">
                <a:latin typeface="Times New Roman" pitchFamily="18" charset="0"/>
                <a:cs typeface="Times New Roman" pitchFamily="18" charset="0"/>
              </a:rPr>
              <a:t>The objective of this project is to </a:t>
            </a:r>
            <a:r>
              <a:rPr lang="en-US" sz="2000" dirty="0" smtClean="0">
                <a:latin typeface="Times New Roman" pitchFamily="18" charset="0"/>
                <a:cs typeface="Times New Roman" pitchFamily="18" charset="0"/>
              </a:rPr>
              <a:t>make the hearing impaired person teach himself American sign language at home without attending any physical classes.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5284695"/>
              </p:ext>
            </p:extLst>
          </p:nvPr>
        </p:nvGraphicFramePr>
        <p:xfrm>
          <a:off x="914400" y="1412775"/>
          <a:ext cx="7690048" cy="5114383"/>
        </p:xfrm>
        <a:graphic>
          <a:graphicData uri="http://schemas.openxmlformats.org/drawingml/2006/table">
            <a:tbl>
              <a:tblPr firstRow="1" bandRow="1">
                <a:tableStyleId>{5C22544A-7EE6-4342-B048-85BDC9FD1C3A}</a:tableStyleId>
              </a:tblPr>
              <a:tblGrid>
                <a:gridCol w="489248">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tblGrid>
              <a:tr h="404296">
                <a:tc>
                  <a:txBody>
                    <a:bodyPr/>
                    <a:lstStyle/>
                    <a:p>
                      <a:r>
                        <a:rPr lang="en-US" dirty="0" smtClean="0"/>
                        <a:t>Sr.</a:t>
                      </a:r>
                      <a:r>
                        <a:rPr lang="en-US" baseline="0" dirty="0" smtClean="0"/>
                        <a:t> no</a:t>
                      </a:r>
                      <a:endParaRPr lang="en-US" dirty="0"/>
                    </a:p>
                  </a:txBody>
                  <a:tcPr/>
                </a:tc>
                <a:tc>
                  <a:txBody>
                    <a:bodyPr/>
                    <a:lstStyle/>
                    <a:p>
                      <a:r>
                        <a:rPr lang="en-US" dirty="0" smtClean="0"/>
                        <a:t>Reference Name</a:t>
                      </a:r>
                      <a:endParaRPr lang="en-US" dirty="0"/>
                    </a:p>
                  </a:txBody>
                  <a:tcPr/>
                </a:tc>
                <a:tc>
                  <a:txBody>
                    <a:bodyPr/>
                    <a:lstStyle/>
                    <a:p>
                      <a:r>
                        <a:rPr lang="en-US" dirty="0" smtClean="0"/>
                        <a:t>Description</a:t>
                      </a:r>
                      <a:endParaRPr lang="en-US" dirty="0"/>
                    </a:p>
                  </a:txBody>
                  <a:tcPr/>
                </a:tc>
                <a:tc>
                  <a:txBody>
                    <a:bodyPr/>
                    <a:lstStyle/>
                    <a:p>
                      <a:r>
                        <a:rPr lang="en-US" dirty="0" smtClean="0"/>
                        <a:t>Drawbacks</a:t>
                      </a:r>
                      <a:endParaRPr lang="en-US" dirty="0"/>
                    </a:p>
                  </a:txBody>
                  <a:tcPr/>
                </a:tc>
                <a:extLst>
                  <a:ext uri="{0D108BD9-81ED-4DB2-BD59-A6C34878D82A}">
                    <a16:rowId xmlns:a16="http://schemas.microsoft.com/office/drawing/2014/main" val="10000"/>
                  </a:ext>
                </a:extLst>
              </a:tr>
              <a:tr h="2043976">
                <a:tc>
                  <a:txBody>
                    <a:bodyPr/>
                    <a:lstStyle/>
                    <a:p>
                      <a:r>
                        <a:rPr lang="en-US" dirty="0" smtClean="0"/>
                        <a:t>1</a:t>
                      </a:r>
                      <a:endParaRPr lang="en-US" dirty="0"/>
                    </a:p>
                  </a:txBody>
                  <a:tcPr/>
                </a:tc>
                <a:tc>
                  <a:txBody>
                    <a:bodyPr/>
                    <a:lstStyle/>
                    <a:p>
                      <a:pPr algn="just"/>
                      <a:r>
                        <a:rPr lang="en-US" sz="1600" dirty="0" smtClean="0">
                          <a:latin typeface="Times New Roman" panose="02020603050405020304" pitchFamily="18" charset="0"/>
                          <a:cs typeface="Times New Roman" panose="02020603050405020304" pitchFamily="18" charset="0"/>
                        </a:rPr>
                        <a:t>Real-time Conversion of Sign Language to Text and Speech.</a:t>
                      </a:r>
                    </a:p>
                    <a:p>
                      <a:pPr algn="just"/>
                      <a:r>
                        <a:rPr lang="en-US" sz="1600" dirty="0" smtClean="0">
                          <a:latin typeface="Times New Roman" panose="02020603050405020304" pitchFamily="18" charset="0"/>
                          <a:cs typeface="Times New Roman" panose="02020603050405020304" pitchFamily="18" charset="0"/>
                        </a:rPr>
                        <a:t>(ICIRCA),6 |</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Sept</a:t>
                      </a:r>
                      <a:r>
                        <a:rPr lang="en-US" sz="1600" baseline="0" dirty="0" smtClean="0">
                          <a:latin typeface="Times New Roman" panose="02020603050405020304" pitchFamily="18" charset="0"/>
                          <a:cs typeface="Times New Roman" panose="02020603050405020304" pitchFamily="18" charset="0"/>
                        </a:rPr>
                        <a:t> 2020</a:t>
                      </a:r>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It Includes Image Processing using </a:t>
                      </a:r>
                      <a:r>
                        <a:rPr lang="en-US" sz="1600" dirty="0" err="1" smtClean="0">
                          <a:latin typeface="Times New Roman" panose="02020603050405020304" pitchFamily="18" charset="0"/>
                          <a:cs typeface="Times New Roman" panose="02020603050405020304" pitchFamily="18" charset="0"/>
                        </a:rPr>
                        <a:t>OpenCV</a:t>
                      </a:r>
                      <a:r>
                        <a:rPr lang="en-US" sz="1600" dirty="0" smtClean="0">
                          <a:latin typeface="Times New Roman" panose="02020603050405020304" pitchFamily="18" charset="0"/>
                          <a:cs typeface="Times New Roman" panose="02020603050405020304" pitchFamily="18" charset="0"/>
                        </a:rPr>
                        <a:t> followed by SVM</a:t>
                      </a:r>
                      <a:r>
                        <a:rPr lang="en-US" sz="1600" baseline="0" dirty="0" smtClean="0">
                          <a:latin typeface="Times New Roman" panose="02020603050405020304" pitchFamily="18" charset="0"/>
                          <a:cs typeface="Times New Roman" panose="02020603050405020304" pitchFamily="18" charset="0"/>
                        </a:rPr>
                        <a:t> model predicting the output.</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It takes a long way for Image</a:t>
                      </a:r>
                      <a:r>
                        <a:rPr lang="en-US" sz="1600" baseline="0" dirty="0" smtClean="0">
                          <a:latin typeface="Times New Roman" panose="02020603050405020304" pitchFamily="18" charset="0"/>
                          <a:cs typeface="Times New Roman" panose="02020603050405020304" pitchFamily="18" charset="0"/>
                        </a:rPr>
                        <a:t> Processing which includes segmentation, </a:t>
                      </a:r>
                      <a:r>
                        <a:rPr lang="en-US" sz="1600" baseline="0" dirty="0" err="1" smtClean="0">
                          <a:latin typeface="Times New Roman" panose="02020603050405020304" pitchFamily="18" charset="0"/>
                          <a:cs typeface="Times New Roman" panose="02020603050405020304" pitchFamily="18" charset="0"/>
                        </a:rPr>
                        <a:t>Thresholding</a:t>
                      </a:r>
                      <a:r>
                        <a:rPr lang="en-US" sz="1600" baseline="0" dirty="0" smtClean="0">
                          <a:latin typeface="Times New Roman" panose="02020603050405020304" pitchFamily="18" charset="0"/>
                          <a:cs typeface="Times New Roman" panose="02020603050405020304" pitchFamily="18" charset="0"/>
                        </a:rPr>
                        <a:t>, Contouring, Feature processing and Extraction.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30327">
                <a:tc>
                  <a:txBody>
                    <a:bodyPr/>
                    <a:lstStyle/>
                    <a:p>
                      <a:r>
                        <a:rPr lang="en-US" dirty="0" smtClean="0"/>
                        <a:t>2</a:t>
                      </a:r>
                      <a:endParaRPr lang="en-US" dirty="0"/>
                    </a:p>
                  </a:txBody>
                  <a:tcPr/>
                </a:tc>
                <a:tc>
                  <a:txBody>
                    <a:bodyPr/>
                    <a:lstStyle/>
                    <a:p>
                      <a:pPr algn="just"/>
                      <a:r>
                        <a:rPr lang="en-US" sz="1600" dirty="0" smtClean="0">
                          <a:latin typeface="Times New Roman" panose="02020603050405020304" pitchFamily="18" charset="0"/>
                          <a:cs typeface="Times New Roman" panose="02020603050405020304" pitchFamily="18" charset="0"/>
                        </a:rPr>
                        <a:t>Sign Language Recognition using </a:t>
                      </a:r>
                      <a:r>
                        <a:rPr lang="en-US" sz="1600" dirty="0" err="1" smtClean="0">
                          <a:latin typeface="Times New Roman" panose="02020603050405020304" pitchFamily="18" charset="0"/>
                          <a:cs typeface="Times New Roman" panose="02020603050405020304" pitchFamily="18" charset="0"/>
                        </a:rPr>
                        <a:t>Mediapipe</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(IRJET), 01 | Jan 2022</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It Includes sign language recognition  using </a:t>
                      </a:r>
                      <a:r>
                        <a:rPr lang="en-US" sz="1600" baseline="0" dirty="0" err="1" smtClean="0">
                          <a:latin typeface="Times New Roman" panose="02020603050405020304" pitchFamily="18" charset="0"/>
                          <a:cs typeface="Times New Roman" panose="02020603050405020304" pitchFamily="18" charset="0"/>
                        </a:rPr>
                        <a:t>OpenCV,Mediapipe</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tensorflow</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keras</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etc</a:t>
                      </a:r>
                      <a:r>
                        <a:rPr lang="en-US" sz="1600" baseline="0" dirty="0" smtClean="0">
                          <a:latin typeface="Times New Roman" panose="02020603050405020304" pitchFamily="18" charset="0"/>
                          <a:cs typeface="Times New Roman" panose="02020603050405020304" pitchFamily="18" charset="0"/>
                        </a:rPr>
                        <a:t> with KNN </a:t>
                      </a:r>
                      <a:r>
                        <a:rPr lang="en-US" sz="1600" baseline="0" dirty="0" err="1" smtClean="0">
                          <a:latin typeface="Times New Roman" panose="02020603050405020304" pitchFamily="18" charset="0"/>
                          <a:cs typeface="Times New Roman" panose="02020603050405020304" pitchFamily="18" charset="0"/>
                        </a:rPr>
                        <a:t>Algorithm.</a:t>
                      </a:r>
                      <a:r>
                        <a:rPr lang="en-US" sz="1600" dirty="0" err="1" smtClean="0">
                          <a:latin typeface="Times New Roman" panose="02020603050405020304" pitchFamily="18" charset="0"/>
                          <a:cs typeface="Times New Roman" panose="02020603050405020304" pitchFamily="18" charset="0"/>
                        </a:rPr>
                        <a:t>Mediapipe</a:t>
                      </a:r>
                      <a:r>
                        <a:rPr lang="en-US" sz="1600" dirty="0" smtClean="0">
                          <a:latin typeface="Times New Roman" panose="02020603050405020304" pitchFamily="18" charset="0"/>
                          <a:cs typeface="Times New Roman" panose="02020603050405020304" pitchFamily="18" charset="0"/>
                        </a:rPr>
                        <a:t> achieves an average accuracy of 95.7% palm discovery.</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It doesn’t work well with large datasets</a:t>
                      </a:r>
                      <a:r>
                        <a:rPr lang="en-US" baseline="0" dirty="0" smtClean="0">
                          <a:latin typeface="Times New Roman" panose="02020603050405020304" pitchFamily="18" charset="0"/>
                          <a:cs typeface="Times New Roman" panose="02020603050405020304" pitchFamily="18" charset="0"/>
                        </a:rPr>
                        <a:t> and high </a:t>
                      </a:r>
                      <a:r>
                        <a:rPr lang="en-US" baseline="0" dirty="0" err="1" smtClean="0">
                          <a:latin typeface="Times New Roman" panose="02020603050405020304" pitchFamily="18" charset="0"/>
                          <a:cs typeface="Times New Roman" panose="02020603050405020304" pitchFamily="18" charset="0"/>
                        </a:rPr>
                        <a:t>dimentions</a:t>
                      </a:r>
                      <a:r>
                        <a:rPr lang="en-US" baseline="0" dirty="0" smtClean="0">
                          <a:latin typeface="Times New Roman" panose="02020603050405020304" pitchFamily="18" charset="0"/>
                          <a:cs typeface="Times New Roman" panose="02020603050405020304" pitchFamily="18" charset="0"/>
                        </a:rPr>
                        <a:t> data.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9867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75509371"/>
              </p:ext>
            </p:extLst>
          </p:nvPr>
        </p:nvGraphicFramePr>
        <p:xfrm>
          <a:off x="827584" y="764704"/>
          <a:ext cx="7632848" cy="5844020"/>
        </p:xfrm>
        <a:graphic>
          <a:graphicData uri="http://schemas.openxmlformats.org/drawingml/2006/table">
            <a:tbl>
              <a:tblPr firstRow="1" bandRow="1">
                <a:tableStyleId>{5C22544A-7EE6-4342-B048-85BDC9FD1C3A}</a:tableStyleId>
              </a:tblPr>
              <a:tblGrid>
                <a:gridCol w="629594">
                  <a:extLst>
                    <a:ext uri="{9D8B030D-6E8A-4147-A177-3AD203B41FA5}">
                      <a16:colId xmlns:a16="http://schemas.microsoft.com/office/drawing/2014/main" val="20000"/>
                    </a:ext>
                  </a:extLst>
                </a:gridCol>
                <a:gridCol w="2663174">
                  <a:extLst>
                    <a:ext uri="{9D8B030D-6E8A-4147-A177-3AD203B41FA5}">
                      <a16:colId xmlns:a16="http://schemas.microsoft.com/office/drawing/2014/main" val="20001"/>
                    </a:ext>
                  </a:extLst>
                </a:gridCol>
                <a:gridCol w="2161838">
                  <a:extLst>
                    <a:ext uri="{9D8B030D-6E8A-4147-A177-3AD203B41FA5}">
                      <a16:colId xmlns:a16="http://schemas.microsoft.com/office/drawing/2014/main" val="20002"/>
                    </a:ext>
                  </a:extLst>
                </a:gridCol>
                <a:gridCol w="2178242">
                  <a:extLst>
                    <a:ext uri="{9D8B030D-6E8A-4147-A177-3AD203B41FA5}">
                      <a16:colId xmlns:a16="http://schemas.microsoft.com/office/drawing/2014/main" val="20003"/>
                    </a:ext>
                  </a:extLst>
                </a:gridCol>
              </a:tblGrid>
              <a:tr h="501394">
                <a:tc>
                  <a:txBody>
                    <a:bodyPr/>
                    <a:lstStyle/>
                    <a:p>
                      <a:r>
                        <a:rPr lang="en-US" dirty="0" smtClean="0"/>
                        <a:t>Sr.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 Name</a:t>
                      </a:r>
                    </a:p>
                    <a:p>
                      <a:endParaRPr lang="en-US" dirty="0"/>
                    </a:p>
                  </a:txBody>
                  <a:tcPr/>
                </a:tc>
                <a:tc>
                  <a:txBody>
                    <a:bodyPr/>
                    <a:lstStyle/>
                    <a:p>
                      <a:r>
                        <a:rPr lang="en-US" dirty="0" smtClean="0"/>
                        <a:t>Description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Drawbacks</a:t>
                      </a:r>
                    </a:p>
                    <a:p>
                      <a:endParaRPr lang="en-US" dirty="0"/>
                    </a:p>
                  </a:txBody>
                  <a:tcPr/>
                </a:tc>
                <a:extLst>
                  <a:ext uri="{0D108BD9-81ED-4DB2-BD59-A6C34878D82A}">
                    <a16:rowId xmlns:a16="http://schemas.microsoft.com/office/drawing/2014/main" val="10000"/>
                  </a:ext>
                </a:extLst>
              </a:tr>
              <a:tr h="1981699">
                <a:tc>
                  <a:txBody>
                    <a:bodyPr/>
                    <a:lstStyle/>
                    <a:p>
                      <a:r>
                        <a:rPr lang="en-US" dirty="0" smtClean="0"/>
                        <a:t>3</a:t>
                      </a:r>
                      <a:endParaRPr lang="en-US" dirty="0"/>
                    </a:p>
                  </a:txBody>
                  <a:tcPr/>
                </a:tc>
                <a:tc>
                  <a:txBody>
                    <a:bodyPr/>
                    <a:lstStyle/>
                    <a:p>
                      <a:pPr algn="just"/>
                      <a:r>
                        <a:rPr lang="en-US" sz="1600" dirty="0" smtClean="0">
                          <a:latin typeface="Times New Roman" panose="02020603050405020304" pitchFamily="18" charset="0"/>
                          <a:cs typeface="Times New Roman" panose="02020603050405020304" pitchFamily="18" charset="0"/>
                        </a:rPr>
                        <a:t>Sign Language Recognition Using </a:t>
                      </a:r>
                      <a:r>
                        <a:rPr lang="en-US" sz="1600" dirty="0" err="1" smtClean="0">
                          <a:latin typeface="Times New Roman" panose="02020603050405020304" pitchFamily="18" charset="0"/>
                          <a:cs typeface="Times New Roman" panose="02020603050405020304" pitchFamily="18" charset="0"/>
                        </a:rPr>
                        <a:t>Mediapipe</a:t>
                      </a:r>
                      <a:r>
                        <a:rPr lang="en-US" sz="1600" dirty="0" smtClean="0">
                          <a:latin typeface="Times New Roman" panose="02020603050405020304" pitchFamily="18" charset="0"/>
                          <a:cs typeface="Times New Roman" panose="02020603050405020304" pitchFamily="18" charset="0"/>
                        </a:rPr>
                        <a:t> Framework with Python.</a:t>
                      </a:r>
                    </a:p>
                    <a:p>
                      <a:pPr algn="just"/>
                      <a:r>
                        <a:rPr lang="en-US" sz="1600" dirty="0" smtClean="0">
                          <a:latin typeface="Times New Roman" panose="02020603050405020304" pitchFamily="18" charset="0"/>
                          <a:cs typeface="Times New Roman" panose="02020603050405020304" pitchFamily="18" charset="0"/>
                        </a:rPr>
                        <a:t>(IJSRD), 3</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2021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Sign Language using </a:t>
                      </a:r>
                      <a:r>
                        <a:rPr lang="en-US" sz="1600" dirty="0" err="1" smtClean="0">
                          <a:latin typeface="Times New Roman" panose="02020603050405020304" pitchFamily="18" charset="0"/>
                          <a:cs typeface="Times New Roman" panose="02020603050405020304" pitchFamily="18" charset="0"/>
                        </a:rPr>
                        <a:t>Mediapipe</a:t>
                      </a:r>
                      <a:r>
                        <a:rPr lang="en-US" sz="1600" dirty="0" smtClean="0">
                          <a:latin typeface="Times New Roman" panose="02020603050405020304" pitchFamily="18" charset="0"/>
                          <a:cs typeface="Times New Roman" panose="02020603050405020304" pitchFamily="18" charset="0"/>
                        </a:rPr>
                        <a:t> and recognition through computer vision was a partly successful one with an accuracy rate of average 17 FPS and accuracy on an average is 86 to 91 %. </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aseline="0" dirty="0" smtClean="0">
                          <a:latin typeface="Times New Roman" panose="02020603050405020304" pitchFamily="18" charset="0"/>
                          <a:cs typeface="Times New Roman" panose="02020603050405020304" pitchFamily="18" charset="0"/>
                        </a:rPr>
                        <a:t>It needs feature scaling during image processing if not done may result in wrong prediction.</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74100">
                <a:tc>
                  <a:txBody>
                    <a:bodyPr/>
                    <a:lstStyle/>
                    <a:p>
                      <a:r>
                        <a:rPr lang="en-US" dirty="0" smtClean="0"/>
                        <a:t>4.</a:t>
                      </a:r>
                      <a:endParaRPr lang="en-US" dirty="0"/>
                    </a:p>
                  </a:txBody>
                  <a:tcPr/>
                </a:tc>
                <a:tc>
                  <a:txBody>
                    <a:bodyPr/>
                    <a:lstStyle/>
                    <a:p>
                      <a:r>
                        <a:rPr lang="en-US" sz="1600" dirty="0" smtClean="0">
                          <a:latin typeface="Times New Roman" pitchFamily="18" charset="0"/>
                          <a:cs typeface="Times New Roman" pitchFamily="18" charset="0"/>
                        </a:rPr>
                        <a:t>Thai Sign Language Recognition: an Application of Deep Neural Network </a:t>
                      </a:r>
                    </a:p>
                    <a:p>
                      <a:r>
                        <a:rPr lang="en-US" sz="1600" dirty="0" smtClean="0">
                          <a:latin typeface="Times New Roman" pitchFamily="18" charset="0"/>
                          <a:cs typeface="Times New Roman" pitchFamily="18" charset="0"/>
                        </a:rPr>
                        <a:t>(IEEE),25 June</a:t>
                      </a:r>
                      <a:r>
                        <a:rPr lang="en-US" sz="1600" baseline="0" dirty="0" smtClean="0">
                          <a:latin typeface="Times New Roman" pitchFamily="18" charset="0"/>
                          <a:cs typeface="Times New Roman" pitchFamily="18" charset="0"/>
                        </a:rPr>
                        <a:t> 2021</a:t>
                      </a:r>
                      <a:endParaRPr lang="en-US" sz="1600" dirty="0">
                        <a:latin typeface="Times New Roman" pitchFamily="18" charset="0"/>
                        <a:cs typeface="Times New Roman" pitchFamily="18" charset="0"/>
                      </a:endParaRPr>
                    </a:p>
                  </a:txBody>
                  <a:tcPr/>
                </a:tc>
                <a:tc>
                  <a:txBody>
                    <a:bodyPr/>
                    <a:lstStyle/>
                    <a:p>
                      <a:pPr algn="l"/>
                      <a:r>
                        <a:rPr lang="en-US" baseline="0" dirty="0" smtClean="0">
                          <a:latin typeface="Times New Roman" panose="02020603050405020304" pitchFamily="18" charset="0"/>
                          <a:cs typeface="Times New Roman" panose="02020603050405020304" pitchFamily="18" charset="0"/>
                        </a:rPr>
                        <a:t>.</a:t>
                      </a:r>
                      <a:r>
                        <a:rPr lang="en-US" sz="1600" dirty="0" smtClean="0">
                          <a:latin typeface="Times New Roman" pitchFamily="18" charset="0"/>
                          <a:cs typeface="Times New Roman" pitchFamily="18" charset="0"/>
                        </a:rPr>
                        <a:t>The result showed that the model builds with LSTM, BLSTM and GRU has an accuracy greater than 90 percent. This approach can produce an accurate close to the traditional approach.</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There are some limitations in binding to the </a:t>
                      </a:r>
                      <a:r>
                        <a:rPr lang="en-US" sz="1600" dirty="0" err="1" smtClean="0">
                          <a:latin typeface="Times New Roman" pitchFamily="18" charset="0"/>
                          <a:cs typeface="Times New Roman" pitchFamily="18" charset="0"/>
                        </a:rPr>
                        <a:t>MediaPipe</a:t>
                      </a:r>
                      <a:r>
                        <a:rPr lang="en-US" sz="1600" dirty="0" smtClean="0">
                          <a:latin typeface="Times New Roman" pitchFamily="18" charset="0"/>
                          <a:cs typeface="Times New Roman" pitchFamily="18" charset="0"/>
                        </a:rPr>
                        <a:t> Framework.</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5" name="Title 4"/>
          <p:cNvSpPr>
            <a:spLocks noGrp="1"/>
          </p:cNvSpPr>
          <p:nvPr>
            <p:ph type="title"/>
          </p:nvPr>
        </p:nvSpPr>
        <p:spPr>
          <a:xfrm>
            <a:off x="1259632" y="0"/>
            <a:ext cx="6589200" cy="1280890"/>
          </a:xfrm>
        </p:spPr>
        <p:txBody>
          <a:bodyPr/>
          <a:lstStyle/>
          <a:p>
            <a:r>
              <a:rPr lang="en-US" dirty="0" smtClean="0"/>
              <a:t>Literature Survey Continued..</a:t>
            </a:r>
            <a:endParaRPr lang="en-US" dirty="0"/>
          </a:p>
        </p:txBody>
      </p:sp>
    </p:spTree>
    <p:extLst>
      <p:ext uri="{BB962C8B-B14F-4D97-AF65-F5344CB8AC3E}">
        <p14:creationId xmlns:p14="http://schemas.microsoft.com/office/powerpoint/2010/main" val="1709356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6589199" cy="1008112"/>
          </a:xfrm>
        </p:spPr>
        <p:txBody>
          <a:bodyPr/>
          <a:lstStyle/>
          <a:p>
            <a:r>
              <a:rPr lang="en-US" b="1" dirty="0" smtClean="0">
                <a:latin typeface="Times New Roman" pitchFamily="18" charset="0"/>
                <a:cs typeface="Times New Roman" pitchFamily="18" charset="0"/>
              </a:rPr>
              <a:t>Specifications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43609" y="1340768"/>
            <a:ext cx="7485752" cy="5517232"/>
          </a:xfrm>
        </p:spPr>
        <p:txBody>
          <a:bodyPr>
            <a:normAutofit fontScale="25000" lnSpcReduction="20000"/>
          </a:bodyPr>
          <a:lstStyle/>
          <a:p>
            <a:pPr>
              <a:buFont typeface="Wingdings" panose="05000000000000000000" pitchFamily="2" charset="2"/>
              <a:buChar char="§"/>
            </a:pPr>
            <a:r>
              <a:rPr lang="en-US" sz="8000" u="sng" dirty="0" smtClean="0">
                <a:latin typeface="Times New Roman" pitchFamily="18" charset="0"/>
                <a:cs typeface="Times New Roman" pitchFamily="18" charset="0"/>
              </a:rPr>
              <a:t>Software</a:t>
            </a:r>
            <a:r>
              <a:rPr lang="en-US" sz="8000" u="sng" dirty="0">
                <a:latin typeface="Times New Roman" pitchFamily="18" charset="0"/>
                <a:cs typeface="Times New Roman" pitchFamily="18" charset="0"/>
              </a:rPr>
              <a:t> </a:t>
            </a:r>
            <a:r>
              <a:rPr lang="en-US" sz="8000" u="sng" dirty="0" smtClean="0">
                <a:latin typeface="Times New Roman" pitchFamily="18" charset="0"/>
                <a:cs typeface="Times New Roman" pitchFamily="18" charset="0"/>
              </a:rPr>
              <a:t>Specifications</a:t>
            </a:r>
          </a:p>
          <a:p>
            <a:pPr>
              <a:buFont typeface="Courier New" panose="02070309020205020404" pitchFamily="49" charset="0"/>
              <a:buChar char="o"/>
            </a:pPr>
            <a:r>
              <a:rPr lang="en-US" sz="8000" b="1" dirty="0" smtClean="0">
                <a:latin typeface="Times New Roman" pitchFamily="18" charset="0"/>
                <a:cs typeface="Times New Roman" pitchFamily="18" charset="0"/>
              </a:rPr>
              <a:t>Operating system:</a:t>
            </a:r>
            <a:r>
              <a:rPr lang="en-US" sz="8000" dirty="0" smtClean="0">
                <a:latin typeface="Times New Roman" pitchFamily="18" charset="0"/>
                <a:cs typeface="Times New Roman" pitchFamily="18" charset="0"/>
              </a:rPr>
              <a:t> Windows 7 and above</a:t>
            </a:r>
          </a:p>
          <a:p>
            <a:pPr>
              <a:buFont typeface="Courier New" panose="02070309020205020404" pitchFamily="49" charset="0"/>
              <a:buChar char="o"/>
            </a:pPr>
            <a:r>
              <a:rPr lang="en-US" sz="8000" b="1" dirty="0" smtClean="0">
                <a:latin typeface="Times New Roman" pitchFamily="18" charset="0"/>
                <a:cs typeface="Times New Roman" pitchFamily="18" charset="0"/>
              </a:rPr>
              <a:t>Coding Language </a:t>
            </a:r>
            <a:r>
              <a:rPr lang="en-US" sz="8000" dirty="0" smtClean="0">
                <a:latin typeface="Times New Roman" pitchFamily="18" charset="0"/>
                <a:cs typeface="Times New Roman" pitchFamily="18" charset="0"/>
              </a:rPr>
              <a:t>:  Python, Html, CSS</a:t>
            </a:r>
          </a:p>
          <a:p>
            <a:pPr>
              <a:buFont typeface="Courier New" panose="02070309020205020404" pitchFamily="49" charset="0"/>
              <a:buChar char="o"/>
            </a:pPr>
            <a:r>
              <a:rPr lang="en-US" sz="8000" b="1" dirty="0" smtClean="0">
                <a:latin typeface="Times New Roman" pitchFamily="18" charset="0"/>
                <a:cs typeface="Times New Roman" pitchFamily="18" charset="0"/>
              </a:rPr>
              <a:t>IDE</a:t>
            </a:r>
            <a:r>
              <a:rPr lang="en-US" sz="8000" dirty="0" smtClean="0">
                <a:latin typeface="Times New Roman" pitchFamily="18" charset="0"/>
                <a:cs typeface="Times New Roman" pitchFamily="18" charset="0"/>
              </a:rPr>
              <a:t>: VS Code, </a:t>
            </a:r>
            <a:r>
              <a:rPr lang="en-US" sz="8000" dirty="0" err="1" smtClean="0">
                <a:latin typeface="Times New Roman" pitchFamily="18" charset="0"/>
                <a:cs typeface="Times New Roman" pitchFamily="18" charset="0"/>
              </a:rPr>
              <a:t>Pycharm</a:t>
            </a:r>
            <a:r>
              <a:rPr lang="en-US" sz="8000" dirty="0" smtClean="0">
                <a:latin typeface="Times New Roman" pitchFamily="18" charset="0"/>
                <a:cs typeface="Times New Roman" pitchFamily="18" charset="0"/>
              </a:rPr>
              <a:t> IDE</a:t>
            </a:r>
          </a:p>
          <a:p>
            <a:pPr>
              <a:buFont typeface="Courier New" panose="02070309020205020404" pitchFamily="49" charset="0"/>
              <a:buChar char="o"/>
            </a:pPr>
            <a:r>
              <a:rPr lang="en-US" sz="8000" b="1" dirty="0" smtClean="0">
                <a:latin typeface="Times New Roman" pitchFamily="18" charset="0"/>
                <a:cs typeface="Times New Roman" pitchFamily="18" charset="0"/>
              </a:rPr>
              <a:t>Libraries</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OpenCV</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MediaPipe</a:t>
            </a: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NumPy</a:t>
            </a:r>
            <a:r>
              <a:rPr lang="en-US" sz="8000" dirty="0" smtClean="0">
                <a:latin typeface="Times New Roman" pitchFamily="18" charset="0"/>
                <a:cs typeface="Times New Roman" pitchFamily="18" charset="0"/>
              </a:rPr>
              <a:t>, Pandas and </a:t>
            </a:r>
            <a:r>
              <a:rPr lang="en-US" sz="8000" dirty="0" err="1" smtClean="0">
                <a:latin typeface="Times New Roman" pitchFamily="18" charset="0"/>
                <a:cs typeface="Times New Roman" pitchFamily="18" charset="0"/>
              </a:rPr>
              <a:t>Sklearn</a:t>
            </a:r>
            <a:r>
              <a:rPr lang="en-US" sz="8000" dirty="0" smtClean="0">
                <a:latin typeface="Times New Roman" pitchFamily="18" charset="0"/>
                <a:cs typeface="Times New Roman" pitchFamily="18" charset="0"/>
              </a:rPr>
              <a:t>.</a:t>
            </a:r>
          </a:p>
          <a:p>
            <a:pPr>
              <a:buFont typeface="Wingdings" panose="05000000000000000000" pitchFamily="2" charset="2"/>
              <a:buChar char="§"/>
            </a:pPr>
            <a:r>
              <a:rPr lang="en-US" sz="8000" u="sng" dirty="0" smtClean="0">
                <a:latin typeface="Times New Roman" pitchFamily="18" charset="0"/>
                <a:cs typeface="Times New Roman" pitchFamily="18" charset="0"/>
              </a:rPr>
              <a:t>Hardware Specifications</a:t>
            </a:r>
          </a:p>
          <a:p>
            <a:pPr>
              <a:buFont typeface="Courier New" panose="02070309020205020404" pitchFamily="49" charset="0"/>
              <a:buChar char="o"/>
            </a:pPr>
            <a:r>
              <a:rPr lang="en-US" sz="8000" dirty="0" smtClean="0">
                <a:latin typeface="Times New Roman" pitchFamily="18" charset="0"/>
                <a:cs typeface="Times New Roman" pitchFamily="18" charset="0"/>
              </a:rPr>
              <a:t>Webcam</a:t>
            </a:r>
          </a:p>
          <a:p>
            <a:pPr>
              <a:buFont typeface="Wingdings" panose="05000000000000000000" pitchFamily="2" charset="2"/>
              <a:buChar char="§"/>
            </a:pPr>
            <a:r>
              <a:rPr lang="en-US" sz="8000" u="sng" dirty="0" smtClean="0">
                <a:latin typeface="Times New Roman" pitchFamily="18" charset="0"/>
                <a:cs typeface="Times New Roman" pitchFamily="18" charset="0"/>
              </a:rPr>
              <a:t>Framework</a:t>
            </a:r>
          </a:p>
          <a:p>
            <a:pPr>
              <a:buFont typeface="Courier New" panose="02070309020205020404" pitchFamily="49" charset="0"/>
              <a:buChar char="o"/>
            </a:pPr>
            <a:r>
              <a:rPr lang="en-US" sz="8000" dirty="0" smtClean="0">
                <a:latin typeface="Times New Roman" pitchFamily="18" charset="0"/>
                <a:cs typeface="Times New Roman" pitchFamily="18" charset="0"/>
              </a:rPr>
              <a:t>Flask</a:t>
            </a:r>
          </a:p>
          <a:p>
            <a:pPr>
              <a:buFont typeface="Wingdings" panose="05000000000000000000" pitchFamily="2" charset="2"/>
              <a:buChar char="§"/>
            </a:pPr>
            <a:r>
              <a:rPr lang="en-US" sz="8000" u="sng" dirty="0" smtClean="0">
                <a:latin typeface="Times New Roman" pitchFamily="18" charset="0"/>
                <a:cs typeface="Times New Roman" pitchFamily="18" charset="0"/>
              </a:rPr>
              <a:t>Database</a:t>
            </a:r>
          </a:p>
          <a:p>
            <a:pPr>
              <a:buFont typeface="Courier New" panose="02070309020205020404" pitchFamily="49" charset="0"/>
              <a:buChar char="o"/>
            </a:pPr>
            <a:r>
              <a:rPr lang="en-US" sz="8000" dirty="0" smtClean="0">
                <a:latin typeface="Times New Roman" pitchFamily="18" charset="0"/>
                <a:cs typeface="Times New Roman" pitchFamily="18" charset="0"/>
              </a:rPr>
              <a:t>Firebase</a:t>
            </a:r>
          </a:p>
          <a:p>
            <a:pPr>
              <a:buFont typeface="Wingdings" panose="05000000000000000000" pitchFamily="2" charset="2"/>
              <a:buChar char="§"/>
            </a:pPr>
            <a:r>
              <a:rPr lang="en-US" sz="8000" u="sng" dirty="0" smtClean="0">
                <a:latin typeface="Times New Roman" pitchFamily="18" charset="0"/>
                <a:cs typeface="Times New Roman" pitchFamily="18" charset="0"/>
              </a:rPr>
              <a:t>Domain</a:t>
            </a:r>
          </a:p>
          <a:p>
            <a:pPr>
              <a:buFont typeface="Courier New" panose="02070309020205020404" pitchFamily="49" charset="0"/>
              <a:buChar char="o"/>
            </a:pPr>
            <a:r>
              <a:rPr lang="en-US" sz="8000" dirty="0" smtClean="0">
                <a:latin typeface="Times New Roman" pitchFamily="18" charset="0"/>
                <a:cs typeface="Times New Roman" pitchFamily="18" charset="0"/>
              </a:rPr>
              <a:t>Machine Learning</a:t>
            </a:r>
          </a:p>
          <a:p>
            <a:pPr>
              <a:buFont typeface="Courier New" panose="02070309020205020404" pitchFamily="49" charset="0"/>
              <a:buChar char="o"/>
            </a:pPr>
            <a:r>
              <a:rPr lang="en-US" sz="8000" dirty="0" smtClean="0">
                <a:latin typeface="Times New Roman" pitchFamily="18" charset="0"/>
                <a:cs typeface="Times New Roman" pitchFamily="18" charset="0"/>
              </a:rPr>
              <a:t>Deep Learning</a:t>
            </a:r>
          </a:p>
          <a:p>
            <a:pPr marL="514350" indent="-514350">
              <a:buNone/>
            </a:pPr>
            <a:endParaRPr lang="en-US" sz="2000" dirty="0" smtClean="0"/>
          </a:p>
          <a:p>
            <a:pPr marL="514350" indent="-514350">
              <a:buNone/>
            </a:pPr>
            <a:endParaRPr lang="en-US"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4152</TotalTime>
  <Words>1685</Words>
  <Application>Microsoft Office PowerPoint</Application>
  <PresentationFormat>On-screen Show (4:3)</PresentationFormat>
  <Paragraphs>259</Paragraphs>
  <Slides>39</Slides>
  <Notes>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Courier New</vt:lpstr>
      <vt:lpstr>Times New Roman</vt:lpstr>
      <vt:lpstr>Wingdings</vt:lpstr>
      <vt:lpstr>Wingdings 3</vt:lpstr>
      <vt:lpstr>Wisp</vt:lpstr>
      <vt:lpstr>Anantrao Pawar College Of Engineering &amp; Research,Pune. Department of Information Technology BE Project Academic Year 2021-22 </vt:lpstr>
      <vt:lpstr>Contents</vt:lpstr>
      <vt:lpstr>Introduction</vt:lpstr>
      <vt:lpstr>Problem Statement</vt:lpstr>
      <vt:lpstr>Motivation</vt:lpstr>
      <vt:lpstr>Objective</vt:lpstr>
      <vt:lpstr>Literature Survey</vt:lpstr>
      <vt:lpstr>Literature Survey Continued..</vt:lpstr>
      <vt:lpstr>Specifications</vt:lpstr>
      <vt:lpstr>System Architecture</vt:lpstr>
      <vt:lpstr>1.Use Case Diagram</vt:lpstr>
      <vt:lpstr>2.Activity Diagram</vt:lpstr>
      <vt:lpstr>3.Data FlowDiagram</vt:lpstr>
      <vt:lpstr>3.3.Level 2 DFD</vt:lpstr>
      <vt:lpstr>4.Sequence Diagram</vt:lpstr>
      <vt:lpstr>Implementation</vt:lpstr>
      <vt:lpstr>PowerPoint Presentation</vt:lpstr>
      <vt:lpstr>Methodology </vt:lpstr>
      <vt:lpstr>Mediapipe  Framewrok</vt:lpstr>
      <vt:lpstr>2.Support Vector Machine(SVM) </vt:lpstr>
      <vt:lpstr>Components of SVM</vt:lpstr>
      <vt:lpstr>How it SVM works?</vt:lpstr>
      <vt:lpstr>Scenario 1: Identify the right hyper-plane</vt:lpstr>
      <vt:lpstr>Scenario 2: Identify the right hyper-plane </vt:lpstr>
      <vt:lpstr>Scenario 3: Identify the right hyper-plane </vt:lpstr>
      <vt:lpstr>Scenario 4: Classify two classes </vt:lpstr>
      <vt:lpstr>PowerPoint Presentation</vt:lpstr>
      <vt:lpstr>Result</vt:lpstr>
      <vt:lpstr>PowerPoint Presentation</vt:lpstr>
      <vt:lpstr>PowerPoint Presentation</vt:lpstr>
      <vt:lpstr>UI Design</vt:lpstr>
      <vt:lpstr>UI Design</vt:lpstr>
      <vt:lpstr>Test Cases</vt:lpstr>
      <vt:lpstr>2.SignUp Test cases</vt:lpstr>
      <vt:lpstr>Feasibility Study</vt:lpstr>
      <vt:lpstr>Feasibility Study</vt:lpstr>
      <vt:lpstr>Conclusion </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Vaishnavi</dc:creator>
  <cp:lastModifiedBy>Dell</cp:lastModifiedBy>
  <cp:revision>236</cp:revision>
  <dcterms:created xsi:type="dcterms:W3CDTF">2021-08-05T14:32:19Z</dcterms:created>
  <dcterms:modified xsi:type="dcterms:W3CDTF">2022-05-27T06:04:57Z</dcterms:modified>
</cp:coreProperties>
</file>