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Mate, Vaishnavi" userId="6119dab4-b0c6-4053-840d-98a04499fbcc" providerId="ADAL" clId="{F6ADDAE2-505D-416F-98C9-85E02D8417B3}"/>
    <pc:docChg chg="custSel modSld">
      <pc:chgData name="Ganesh Mate, Vaishnavi" userId="6119dab4-b0c6-4053-840d-98a04499fbcc" providerId="ADAL" clId="{F6ADDAE2-505D-416F-98C9-85E02D8417B3}" dt="2023-03-08T08:08:14.975" v="0" actId="478"/>
      <pc:docMkLst>
        <pc:docMk/>
      </pc:docMkLst>
      <pc:sldChg chg="delSp mod">
        <pc:chgData name="Ganesh Mate, Vaishnavi" userId="6119dab4-b0c6-4053-840d-98a04499fbcc" providerId="ADAL" clId="{F6ADDAE2-505D-416F-98C9-85E02D8417B3}" dt="2023-03-08T08:08:14.975" v="0" actId="478"/>
        <pc:sldMkLst>
          <pc:docMk/>
          <pc:sldMk cId="762298222" sldId="257"/>
        </pc:sldMkLst>
        <pc:spChg chg="del">
          <ac:chgData name="Ganesh Mate, Vaishnavi" userId="6119dab4-b0c6-4053-840d-98a04499fbcc" providerId="ADAL" clId="{F6ADDAE2-505D-416F-98C9-85E02D8417B3}" dt="2023-03-08T08:08:14.975" v="0" actId="478"/>
          <ac:spMkLst>
            <pc:docMk/>
            <pc:sldMk cId="762298222" sldId="257"/>
            <ac:spMk id="20" creationId="{8CC1BFBA-D4F1-AA8E-2996-50F43C7C11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311017" TargetMode="External"/><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hyperlink" Target="https://github.com/matevaishnavi17/Rolloff-"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B7767F-02FC-F77C-39F0-4E4CE33E75EA}"/>
              </a:ext>
            </a:extLst>
          </p:cNvPr>
          <p:cNvSpPr>
            <a:spLocks noGrp="1"/>
          </p:cNvSpPr>
          <p:nvPr>
            <p:ph type="body" idx="1"/>
          </p:nvPr>
        </p:nvSpPr>
        <p:spPr>
          <a:xfrm>
            <a:off x="4642809" y="2830769"/>
            <a:ext cx="4129964" cy="3621503"/>
          </a:xfrm>
        </p:spPr>
        <p:txBody>
          <a:bodyPr/>
          <a:lstStyle/>
          <a:p>
            <a:pPr marL="228600" indent="0"/>
            <a:r>
              <a:rPr lang="en-US" sz="1050" b="1" dirty="0" err="1">
                <a:latin typeface="Times New Roman"/>
                <a:ea typeface="Times New Roman"/>
                <a:cs typeface="Times New Roman"/>
                <a:sym typeface="Times New Roman"/>
              </a:rPr>
              <a:t>RollOff</a:t>
            </a:r>
            <a:r>
              <a:rPr lang="en-US" sz="1050" b="1" dirty="0">
                <a:latin typeface="Times New Roman"/>
                <a:ea typeface="Times New Roman"/>
                <a:cs typeface="Times New Roman"/>
                <a:sym typeface="Times New Roman"/>
              </a:rPr>
              <a:t> System for Employees.</a:t>
            </a:r>
          </a:p>
          <a:p>
            <a:pPr marL="228600" indent="0"/>
            <a:r>
              <a:rPr lang="en-US" sz="1000" dirty="0">
                <a:latin typeface="Verdana" panose="020B0604030504040204" pitchFamily="34" charset="0"/>
                <a:ea typeface="Verdana" panose="020B0604030504040204" pitchFamily="34" charset="0"/>
                <a:cs typeface="Times New Roman"/>
                <a:sym typeface="Times New Roman"/>
              </a:rPr>
              <a:t>Developed a </a:t>
            </a:r>
            <a:r>
              <a:rPr lang="en-US" sz="1000" b="1" dirty="0">
                <a:latin typeface="Verdana" panose="020B0604030504040204" pitchFamily="34" charset="0"/>
                <a:ea typeface="Verdana" panose="020B0604030504040204" pitchFamily="34" charset="0"/>
                <a:cs typeface="Times New Roman"/>
                <a:sym typeface="Times New Roman"/>
              </a:rPr>
              <a:t>WEB APPLICATION </a:t>
            </a:r>
            <a:r>
              <a:rPr lang="en-US" sz="1000" dirty="0">
                <a:latin typeface="Verdana" panose="020B0604030504040204" pitchFamily="34" charset="0"/>
                <a:ea typeface="Verdana" panose="020B0604030504040204" pitchFamily="34" charset="0"/>
                <a:cs typeface="Times New Roman"/>
                <a:sym typeface="Times New Roman"/>
              </a:rPr>
              <a:t>as part of case study using </a:t>
            </a:r>
            <a:r>
              <a:rPr lang="en-US" sz="1000" b="1" dirty="0">
                <a:latin typeface="Verdana" panose="020B0604030504040204" pitchFamily="34" charset="0"/>
                <a:ea typeface="Verdana" panose="020B0604030504040204" pitchFamily="34" charset="0"/>
                <a:cs typeface="Times New Roman"/>
                <a:sym typeface="Times New Roman"/>
              </a:rPr>
              <a:t>.NET WEBAPI</a:t>
            </a:r>
            <a:r>
              <a:rPr lang="en-US" sz="1000" dirty="0">
                <a:latin typeface="Verdana" panose="020B0604030504040204" pitchFamily="34" charset="0"/>
                <a:ea typeface="Verdana" panose="020B0604030504040204" pitchFamily="34" charset="0"/>
                <a:cs typeface="Times New Roman"/>
                <a:sym typeface="Times New Roman"/>
              </a:rPr>
              <a:t> , &amp; </a:t>
            </a:r>
            <a:r>
              <a:rPr lang="en-US" sz="1000" b="1" dirty="0">
                <a:latin typeface="Verdana" panose="020B0604030504040204" pitchFamily="34" charset="0"/>
                <a:ea typeface="Verdana" panose="020B0604030504040204" pitchFamily="34" charset="0"/>
                <a:cs typeface="Times New Roman"/>
                <a:sym typeface="Times New Roman"/>
              </a:rPr>
              <a:t>ANGULAR</a:t>
            </a:r>
            <a:r>
              <a:rPr lang="en-US" sz="1000" dirty="0">
                <a:solidFill>
                  <a:srgbClr val="242424"/>
                </a:solidFill>
                <a:latin typeface="Verdana" panose="020B0604030504040204" pitchFamily="34" charset="0"/>
                <a:ea typeface="Verdana" panose="020B0604030504040204" pitchFamily="34" charset="0"/>
                <a:cs typeface="Times New Roman"/>
                <a:sym typeface="Times New Roman"/>
              </a:rPr>
              <a:t>.</a:t>
            </a:r>
          </a:p>
          <a:p>
            <a:pPr marL="228600" indent="0" algn="just"/>
            <a:r>
              <a:rPr lang="en-IN" dirty="0"/>
              <a:t>Develop a project which helps to Roll off the employee. This project should act as a communication among Accounts team, PSP and admin. This web application automates and minimize the time off roll off process via email. </a:t>
            </a:r>
          </a:p>
          <a:p>
            <a:pPr marL="228600" indent="0" algn="just"/>
            <a:r>
              <a:rPr lang="en-US" sz="1000" b="1" dirty="0">
                <a:solidFill>
                  <a:srgbClr val="242424"/>
                </a:solidFill>
                <a:latin typeface="Verdana" panose="020B0604030504040204" pitchFamily="34" charset="0"/>
                <a:ea typeface="Verdana" panose="020B0604030504040204" pitchFamily="34" charset="0"/>
                <a:cs typeface="Times New Roman"/>
                <a:sym typeface="Times New Roman"/>
              </a:rPr>
              <a:t>Version 1.0 </a:t>
            </a:r>
            <a:r>
              <a:rPr lang="en-US" sz="1000" dirty="0">
                <a:solidFill>
                  <a:srgbClr val="242424"/>
                </a:solidFill>
                <a:latin typeface="Verdana" panose="020B0604030504040204" pitchFamily="34" charset="0"/>
                <a:ea typeface="Verdana" panose="020B0604030504040204" pitchFamily="34" charset="0"/>
                <a:cs typeface="Times New Roman"/>
                <a:sym typeface="Times New Roman"/>
              </a:rPr>
              <a:t>include Searching employee and displaying details and requesting for </a:t>
            </a:r>
            <a:r>
              <a:rPr lang="en-US" sz="1000" dirty="0" err="1">
                <a:solidFill>
                  <a:srgbClr val="242424"/>
                </a:solidFill>
                <a:latin typeface="Verdana" panose="020B0604030504040204" pitchFamily="34" charset="0"/>
                <a:ea typeface="Verdana" panose="020B0604030504040204" pitchFamily="34" charset="0"/>
                <a:cs typeface="Times New Roman"/>
                <a:sym typeface="Times New Roman"/>
              </a:rPr>
              <a:t>rolloff</a:t>
            </a:r>
            <a:r>
              <a:rPr lang="en-US" sz="1000" dirty="0">
                <a:solidFill>
                  <a:srgbClr val="242424"/>
                </a:solidFill>
                <a:latin typeface="Verdana" panose="020B0604030504040204" pitchFamily="34" charset="0"/>
                <a:ea typeface="Verdana" panose="020B0604030504040204" pitchFamily="34" charset="0"/>
                <a:cs typeface="Times New Roman"/>
                <a:sym typeface="Times New Roman"/>
              </a:rPr>
              <a:t>.</a:t>
            </a:r>
          </a:p>
          <a:p>
            <a:pPr marL="228600" indent="0" algn="just"/>
            <a:r>
              <a:rPr lang="en-US" sz="1000" b="1" dirty="0">
                <a:solidFill>
                  <a:srgbClr val="242424"/>
                </a:solidFill>
                <a:latin typeface="Verdana" panose="020B0604030504040204" pitchFamily="34" charset="0"/>
                <a:ea typeface="Verdana" panose="020B0604030504040204" pitchFamily="34" charset="0"/>
                <a:cs typeface="Times New Roman"/>
                <a:sym typeface="Times New Roman"/>
              </a:rPr>
              <a:t>Version 1.2 </a:t>
            </a:r>
            <a:r>
              <a:rPr lang="en-US" sz="1000" dirty="0">
                <a:solidFill>
                  <a:srgbClr val="242424"/>
                </a:solidFill>
                <a:latin typeface="Verdana" panose="020B0604030504040204" pitchFamily="34" charset="0"/>
                <a:ea typeface="Verdana" panose="020B0604030504040204" pitchFamily="34" charset="0"/>
                <a:cs typeface="Times New Roman"/>
                <a:sym typeface="Times New Roman"/>
              </a:rPr>
              <a:t>will include Accepting and rejecting </a:t>
            </a:r>
            <a:r>
              <a:rPr lang="en-US" sz="1000" dirty="0" err="1">
                <a:solidFill>
                  <a:srgbClr val="242424"/>
                </a:solidFill>
                <a:latin typeface="Verdana" panose="020B0604030504040204" pitchFamily="34" charset="0"/>
                <a:ea typeface="Verdana" panose="020B0604030504040204" pitchFamily="34" charset="0"/>
                <a:cs typeface="Times New Roman"/>
                <a:sym typeface="Times New Roman"/>
              </a:rPr>
              <a:t>rolloff</a:t>
            </a:r>
            <a:r>
              <a:rPr lang="en-US" sz="1000" dirty="0">
                <a:solidFill>
                  <a:srgbClr val="242424"/>
                </a:solidFill>
                <a:latin typeface="Verdana" panose="020B0604030504040204" pitchFamily="34" charset="0"/>
                <a:ea typeface="Verdana" panose="020B0604030504040204" pitchFamily="34" charset="0"/>
                <a:cs typeface="Times New Roman"/>
                <a:sym typeface="Times New Roman"/>
              </a:rPr>
              <a:t> , showing pending requests and sending mail to employees.</a:t>
            </a:r>
          </a:p>
          <a:p>
            <a:pPr marL="228600" indent="0"/>
            <a:r>
              <a:rPr lang="en-IN" b="1" dirty="0"/>
              <a:t>Tools Used:</a:t>
            </a:r>
          </a:p>
          <a:p>
            <a:pPr marL="228600" indent="0"/>
            <a:r>
              <a:rPr lang="en-IN" dirty="0"/>
              <a:t>Visual Studio 2022 &amp; VS code</a:t>
            </a:r>
            <a:endParaRPr lang="en-IN" b="1" dirty="0"/>
          </a:p>
          <a:p>
            <a:pPr marL="228600" indent="0"/>
            <a:endParaRPr lang="en-IN" b="1" dirty="0"/>
          </a:p>
        </p:txBody>
      </p:sp>
      <p:sp>
        <p:nvSpPr>
          <p:cNvPr id="3" name="Text Placeholder 2">
            <a:extLst>
              <a:ext uri="{FF2B5EF4-FFF2-40B4-BE49-F238E27FC236}">
                <a16:creationId xmlns:a16="http://schemas.microsoft.com/office/drawing/2014/main" id="{4DB508AA-730D-A8F0-6973-D306A271D6B6}"/>
              </a:ext>
            </a:extLst>
          </p:cNvPr>
          <p:cNvSpPr>
            <a:spLocks noGrp="1"/>
          </p:cNvSpPr>
          <p:nvPr>
            <p:ph type="body" idx="2"/>
          </p:nvPr>
        </p:nvSpPr>
        <p:spPr>
          <a:xfrm>
            <a:off x="2468282" y="206596"/>
            <a:ext cx="6223654" cy="306703"/>
          </a:xfrm>
        </p:spPr>
        <p:txBody>
          <a:bodyPr/>
          <a:lstStyle/>
          <a:p>
            <a:r>
              <a:rPr lang="en-IN" dirty="0"/>
              <a:t>Vaishnavi Mate</a:t>
            </a:r>
          </a:p>
        </p:txBody>
      </p:sp>
      <p:sp>
        <p:nvSpPr>
          <p:cNvPr id="4" name="Text Placeholder 3">
            <a:extLst>
              <a:ext uri="{FF2B5EF4-FFF2-40B4-BE49-F238E27FC236}">
                <a16:creationId xmlns:a16="http://schemas.microsoft.com/office/drawing/2014/main" id="{3472B98A-9964-F78A-9249-5A80C94A7446}"/>
              </a:ext>
            </a:extLst>
          </p:cNvPr>
          <p:cNvSpPr>
            <a:spLocks noGrp="1"/>
          </p:cNvSpPr>
          <p:nvPr>
            <p:ph type="body" idx="3"/>
          </p:nvPr>
        </p:nvSpPr>
        <p:spPr>
          <a:xfrm>
            <a:off x="2551811" y="782472"/>
            <a:ext cx="6056596" cy="321205"/>
          </a:xfrm>
        </p:spPr>
        <p:txBody>
          <a:bodyPr/>
          <a:lstStyle/>
          <a:p>
            <a:r>
              <a:rPr lang="en-IN" dirty="0"/>
              <a:t>Analyst/Software Engineer</a:t>
            </a:r>
          </a:p>
        </p:txBody>
      </p:sp>
      <p:sp>
        <p:nvSpPr>
          <p:cNvPr id="5" name="Text Placeholder 4">
            <a:extLst>
              <a:ext uri="{FF2B5EF4-FFF2-40B4-BE49-F238E27FC236}">
                <a16:creationId xmlns:a16="http://schemas.microsoft.com/office/drawing/2014/main" id="{3DFE666E-986F-73B2-4068-86B8B3CB767D}"/>
              </a:ext>
            </a:extLst>
          </p:cNvPr>
          <p:cNvSpPr>
            <a:spLocks noGrp="1"/>
          </p:cNvSpPr>
          <p:nvPr>
            <p:ph type="body" idx="4"/>
          </p:nvPr>
        </p:nvSpPr>
        <p:spPr>
          <a:xfrm>
            <a:off x="3696643" y="1228499"/>
            <a:ext cx="2373312" cy="295449"/>
          </a:xfrm>
        </p:spPr>
        <p:txBody>
          <a:bodyPr/>
          <a:lstStyle/>
          <a:p>
            <a:r>
              <a:rPr lang="en-IN" dirty="0"/>
              <a:t>Mumbai</a:t>
            </a:r>
          </a:p>
        </p:txBody>
      </p:sp>
      <p:pic>
        <p:nvPicPr>
          <p:cNvPr id="26" name="Picture Placeholder 25" descr="A person wearing glasses&#10;&#10;Description automatically generated with medium confidence">
            <a:extLst>
              <a:ext uri="{FF2B5EF4-FFF2-40B4-BE49-F238E27FC236}">
                <a16:creationId xmlns:a16="http://schemas.microsoft.com/office/drawing/2014/main" id="{4D8E4C89-3891-FC7F-F9E1-CFB49E3D130C}"/>
              </a:ext>
            </a:extLst>
          </p:cNvPr>
          <p:cNvPicPr>
            <a:picLocks noGrp="1" noChangeAspect="1"/>
          </p:cNvPicPr>
          <p:nvPr>
            <p:ph type="pic" idx="5"/>
          </p:nvPr>
        </p:nvPicPr>
        <p:blipFill>
          <a:blip r:embed="rId2"/>
          <a:srcRect t="6364" b="6364"/>
          <a:stretch>
            <a:fillRect/>
          </a:stretch>
        </p:blipFill>
        <p:spPr/>
      </p:pic>
      <p:sp>
        <p:nvSpPr>
          <p:cNvPr id="7" name="Text Placeholder 6">
            <a:extLst>
              <a:ext uri="{FF2B5EF4-FFF2-40B4-BE49-F238E27FC236}">
                <a16:creationId xmlns:a16="http://schemas.microsoft.com/office/drawing/2014/main" id="{B2ED938D-299B-8472-9F99-781CE9622B34}"/>
              </a:ext>
            </a:extLst>
          </p:cNvPr>
          <p:cNvSpPr>
            <a:spLocks noGrp="1"/>
          </p:cNvSpPr>
          <p:nvPr>
            <p:ph type="body" idx="6"/>
          </p:nvPr>
        </p:nvSpPr>
        <p:spPr>
          <a:xfrm>
            <a:off x="3650043" y="1471226"/>
            <a:ext cx="3150150" cy="295449"/>
          </a:xfrm>
        </p:spPr>
        <p:txBody>
          <a:bodyPr/>
          <a:lstStyle/>
          <a:p>
            <a:r>
              <a:rPr lang="en-IN" dirty="0"/>
              <a:t> Vaishnavi.ganesh.mate@capgemini.com</a:t>
            </a:r>
          </a:p>
        </p:txBody>
      </p:sp>
      <p:sp>
        <p:nvSpPr>
          <p:cNvPr id="8" name="Text Placeholder 7">
            <a:extLst>
              <a:ext uri="{FF2B5EF4-FFF2-40B4-BE49-F238E27FC236}">
                <a16:creationId xmlns:a16="http://schemas.microsoft.com/office/drawing/2014/main" id="{6E78FD28-114C-A6AE-70B2-1584FBE8CEBB}"/>
              </a:ext>
            </a:extLst>
          </p:cNvPr>
          <p:cNvSpPr>
            <a:spLocks noGrp="1"/>
          </p:cNvSpPr>
          <p:nvPr>
            <p:ph type="body" idx="7"/>
          </p:nvPr>
        </p:nvSpPr>
        <p:spPr>
          <a:xfrm>
            <a:off x="3696643" y="1710375"/>
            <a:ext cx="2373312" cy="330250"/>
          </a:xfrm>
        </p:spPr>
        <p:txBody>
          <a:bodyPr/>
          <a:lstStyle/>
          <a:p>
            <a:r>
              <a:rPr lang="en-IN" dirty="0"/>
              <a:t>8149584577</a:t>
            </a:r>
          </a:p>
        </p:txBody>
      </p:sp>
      <p:sp>
        <p:nvSpPr>
          <p:cNvPr id="9" name="Text Placeholder 8">
            <a:extLst>
              <a:ext uri="{FF2B5EF4-FFF2-40B4-BE49-F238E27FC236}">
                <a16:creationId xmlns:a16="http://schemas.microsoft.com/office/drawing/2014/main" id="{0DCDD0FF-2EED-FADF-B57F-645E2F1AA0DB}"/>
              </a:ext>
            </a:extLst>
          </p:cNvPr>
          <p:cNvSpPr>
            <a:spLocks noGrp="1"/>
          </p:cNvSpPr>
          <p:nvPr>
            <p:ph type="body" idx="8"/>
          </p:nvPr>
        </p:nvSpPr>
        <p:spPr/>
        <p:txBody>
          <a:bodyPr/>
          <a:lstStyle/>
          <a:p>
            <a:pPr marL="171450" lvl="0" indent="-171450" algn="l" rtl="0">
              <a:lnSpc>
                <a:spcPct val="114000"/>
              </a:lnSpc>
              <a:spcBef>
                <a:spcPts val="1000"/>
              </a:spcBef>
              <a:spcAft>
                <a:spcPts val="0"/>
              </a:spcAft>
              <a:buClr>
                <a:schemeClr val="dk1"/>
              </a:buClr>
              <a:buSzPts val="1000"/>
              <a:buFont typeface="Arial"/>
              <a:buChar char="•"/>
            </a:pPr>
            <a:r>
              <a:rPr lang="en-IN" sz="1050" dirty="0"/>
              <a:t>Understanding of </a:t>
            </a:r>
            <a:r>
              <a:rPr lang="en-IN" sz="1050" b="1" dirty="0"/>
              <a:t>RDBMS </a:t>
            </a:r>
            <a:r>
              <a:rPr lang="en-IN" sz="1050" dirty="0"/>
              <a:t>concepts using </a:t>
            </a:r>
            <a:r>
              <a:rPr lang="en-IN" sz="1050" b="1" dirty="0"/>
              <a:t>SQL Server.</a:t>
            </a:r>
            <a:endParaRPr lang="en-IN" sz="1050" dirty="0"/>
          </a:p>
          <a:p>
            <a:pPr marL="171450" lvl="0" indent="-171450" algn="l" rtl="0">
              <a:lnSpc>
                <a:spcPct val="114000"/>
              </a:lnSpc>
              <a:spcBef>
                <a:spcPts val="1000"/>
              </a:spcBef>
              <a:spcAft>
                <a:spcPts val="0"/>
              </a:spcAft>
              <a:buClr>
                <a:schemeClr val="dk1"/>
              </a:buClr>
              <a:buSzPts val="1000"/>
              <a:buFont typeface="Arial"/>
              <a:buChar char="•"/>
            </a:pPr>
            <a:r>
              <a:rPr lang="en-IN" sz="1050" dirty="0"/>
              <a:t>Practical understanding of </a:t>
            </a:r>
            <a:r>
              <a:rPr lang="en-IN" sz="1050" b="1" dirty="0"/>
              <a:t>C# </a:t>
            </a:r>
            <a:r>
              <a:rPr lang="en-IN" sz="1050" dirty="0"/>
              <a:t>and </a:t>
            </a:r>
            <a:r>
              <a:rPr lang="en-IN" sz="1050" b="1" dirty="0"/>
              <a:t>SQL</a:t>
            </a:r>
            <a:r>
              <a:rPr lang="en-IN" sz="1050" dirty="0"/>
              <a:t> concepts using </a:t>
            </a:r>
            <a:r>
              <a:rPr lang="en-IN" sz="1050" b="1" dirty="0"/>
              <a:t>Visual Studio </a:t>
            </a:r>
            <a:r>
              <a:rPr lang="en-IN" sz="1050" dirty="0"/>
              <a:t>and </a:t>
            </a:r>
            <a:r>
              <a:rPr lang="en-IN" sz="1050" b="1" dirty="0"/>
              <a:t>SQL Server</a:t>
            </a:r>
            <a:endParaRPr lang="en-IN" sz="1050" dirty="0"/>
          </a:p>
          <a:p>
            <a:pPr marL="171450" lvl="0" indent="-171450" algn="l" rtl="0">
              <a:lnSpc>
                <a:spcPct val="114000"/>
              </a:lnSpc>
              <a:spcBef>
                <a:spcPts val="1000"/>
              </a:spcBef>
              <a:spcAft>
                <a:spcPts val="0"/>
              </a:spcAft>
              <a:buClr>
                <a:schemeClr val="dk1"/>
              </a:buClr>
              <a:buSzPts val="1000"/>
              <a:buFont typeface="Arial"/>
              <a:buChar char="•"/>
            </a:pPr>
            <a:r>
              <a:rPr lang="en-IN" sz="1050" dirty="0"/>
              <a:t>Hands on experience in developing applications using  </a:t>
            </a:r>
            <a:r>
              <a:rPr lang="en-IN" sz="1050" b="1" dirty="0"/>
              <a:t>ADO.NET,.NET Core</a:t>
            </a:r>
          </a:p>
          <a:p>
            <a:pPr marL="171450" lvl="0" indent="-171450" algn="l" rtl="0">
              <a:lnSpc>
                <a:spcPct val="114000"/>
              </a:lnSpc>
              <a:spcBef>
                <a:spcPts val="1000"/>
              </a:spcBef>
              <a:spcAft>
                <a:spcPts val="0"/>
              </a:spcAft>
              <a:buClr>
                <a:schemeClr val="dk1"/>
              </a:buClr>
              <a:buSzPts val="1000"/>
              <a:buFont typeface="Arial"/>
              <a:buChar char="•"/>
            </a:pPr>
            <a:r>
              <a:rPr lang="en-IN" b="0" i="0" dirty="0">
                <a:effectLst/>
                <a:latin typeface="Verdana" panose="020B0604030504040204" pitchFamily="34" charset="0"/>
                <a:ea typeface="Verdana" panose="020B0604030504040204" pitchFamily="34" charset="0"/>
              </a:rPr>
              <a:t>Proficient in creating </a:t>
            </a:r>
            <a:r>
              <a:rPr lang="en-IN" b="1" i="0" dirty="0">
                <a:effectLst/>
                <a:latin typeface="Verdana" panose="020B0604030504040204" pitchFamily="34" charset="0"/>
                <a:ea typeface="Verdana" panose="020B0604030504040204" pitchFamily="34" charset="0"/>
              </a:rPr>
              <a:t>Single page </a:t>
            </a:r>
            <a:r>
              <a:rPr lang="en-IN" b="1" i="0" dirty="0" err="1">
                <a:effectLst/>
                <a:latin typeface="Verdana" panose="020B0604030504040204" pitchFamily="34" charset="0"/>
                <a:ea typeface="Verdana" panose="020B0604030504040204" pitchFamily="34" charset="0"/>
              </a:rPr>
              <a:t>WebApplication</a:t>
            </a:r>
            <a:r>
              <a:rPr lang="en-IN" b="1" i="0" dirty="0">
                <a:effectLst/>
                <a:latin typeface="Verdana" panose="020B0604030504040204" pitchFamily="34" charset="0"/>
                <a:ea typeface="Verdana" panose="020B0604030504040204" pitchFamily="34" charset="0"/>
              </a:rPr>
              <a:t> </a:t>
            </a:r>
            <a:r>
              <a:rPr lang="en-IN" b="0" i="0" dirty="0">
                <a:effectLst/>
                <a:latin typeface="Verdana" panose="020B0604030504040204" pitchFamily="34" charset="0"/>
                <a:ea typeface="Verdana" panose="020B0604030504040204" pitchFamily="34" charset="0"/>
              </a:rPr>
              <a:t>in Angular .Hands on experience in developing web pages using </a:t>
            </a:r>
            <a:r>
              <a:rPr lang="en-IN" b="1" i="0" dirty="0">
                <a:effectLst/>
                <a:latin typeface="Verdana" panose="020B0604030504040204" pitchFamily="34" charset="0"/>
                <a:ea typeface="Verdana" panose="020B0604030504040204" pitchFamily="34" charset="0"/>
              </a:rPr>
              <a:t>HTML5, CSS3,</a:t>
            </a:r>
            <a:r>
              <a:rPr lang="en-IN" b="0" i="0" dirty="0">
                <a:effectLst/>
                <a:latin typeface="Verdana" panose="020B0604030504040204" pitchFamily="34" charset="0"/>
                <a:ea typeface="Verdana" panose="020B0604030504040204" pitchFamily="34" charset="0"/>
              </a:rPr>
              <a:t> Object Oriented, TypeScript . </a:t>
            </a:r>
          </a:p>
          <a:p>
            <a:pPr marL="171450" lvl="0" indent="-171450" algn="l" rtl="0">
              <a:lnSpc>
                <a:spcPct val="114000"/>
              </a:lnSpc>
              <a:spcBef>
                <a:spcPts val="1000"/>
              </a:spcBef>
              <a:spcAft>
                <a:spcPts val="0"/>
              </a:spcAft>
              <a:buClr>
                <a:schemeClr val="dk1"/>
              </a:buClr>
              <a:buSzPts val="1000"/>
              <a:buFont typeface="Arial"/>
              <a:buChar char="•"/>
            </a:pPr>
            <a:r>
              <a:rPr lang="en-IN" sz="1050" dirty="0"/>
              <a:t>Good Understanding of</a:t>
            </a:r>
            <a:r>
              <a:rPr lang="en-IN" sz="1050" b="1" dirty="0"/>
              <a:t> </a:t>
            </a:r>
            <a:r>
              <a:rPr lang="en-IN" sz="1050" b="1" dirty="0" err="1"/>
              <a:t>Oop</a:t>
            </a:r>
            <a:r>
              <a:rPr lang="en-IN" sz="1050" b="1" dirty="0"/>
              <a:t> concepts (Abstraction,  Encapsulation, Polymorphism, Inheritance).</a:t>
            </a:r>
          </a:p>
          <a:p>
            <a:pPr marL="171450" lvl="0" indent="-171450" algn="l" rtl="0">
              <a:lnSpc>
                <a:spcPct val="114000"/>
              </a:lnSpc>
              <a:spcBef>
                <a:spcPts val="1000"/>
              </a:spcBef>
              <a:spcAft>
                <a:spcPts val="0"/>
              </a:spcAft>
              <a:buClr>
                <a:schemeClr val="dk1"/>
              </a:buClr>
              <a:buSzPts val="1000"/>
              <a:buFont typeface="Arial"/>
              <a:buChar char="•"/>
            </a:pPr>
            <a:endParaRPr lang="en-IN" sz="1050" dirty="0"/>
          </a:p>
          <a:p>
            <a:endParaRPr lang="en-IN" dirty="0"/>
          </a:p>
        </p:txBody>
      </p:sp>
      <p:sp>
        <p:nvSpPr>
          <p:cNvPr id="10" name="Text Placeholder 9">
            <a:extLst>
              <a:ext uri="{FF2B5EF4-FFF2-40B4-BE49-F238E27FC236}">
                <a16:creationId xmlns:a16="http://schemas.microsoft.com/office/drawing/2014/main" id="{E2F85451-7543-4F48-DC5C-55E3D785EFF2}"/>
              </a:ext>
            </a:extLst>
          </p:cNvPr>
          <p:cNvSpPr>
            <a:spLocks noGrp="1"/>
          </p:cNvSpPr>
          <p:nvPr>
            <p:ph type="body" idx="9"/>
          </p:nvPr>
        </p:nvSpPr>
        <p:spPr>
          <a:xfrm>
            <a:off x="3696643" y="1951765"/>
            <a:ext cx="2373312" cy="330250"/>
          </a:xfrm>
        </p:spPr>
        <p:txBody>
          <a:bodyPr/>
          <a:lstStyle/>
          <a:p>
            <a:r>
              <a:rPr lang="en-IN" dirty="0"/>
              <a:t>A4</a:t>
            </a:r>
          </a:p>
        </p:txBody>
      </p:sp>
      <p:graphicFrame>
        <p:nvGraphicFramePr>
          <p:cNvPr id="11" name="Google Shape;216;p1">
            <a:extLst>
              <a:ext uri="{FF2B5EF4-FFF2-40B4-BE49-F238E27FC236}">
                <a16:creationId xmlns:a16="http://schemas.microsoft.com/office/drawing/2014/main" id="{4D1661B0-FF01-9736-FA08-AC7972FB8D80}"/>
              </a:ext>
            </a:extLst>
          </p:cNvPr>
          <p:cNvGraphicFramePr/>
          <p:nvPr>
            <p:extLst>
              <p:ext uri="{D42A27DB-BD31-4B8C-83A1-F6EECF244321}">
                <p14:modId xmlns:p14="http://schemas.microsoft.com/office/powerpoint/2010/main" val="1707470928"/>
              </p:ext>
            </p:extLst>
          </p:nvPr>
        </p:nvGraphicFramePr>
        <p:xfrm>
          <a:off x="9295149" y="2116890"/>
          <a:ext cx="2896852" cy="3617522"/>
        </p:xfrm>
        <a:graphic>
          <a:graphicData uri="http://schemas.openxmlformats.org/drawingml/2006/table">
            <a:tbl>
              <a:tblPr firstRow="1" bandRow="1">
                <a:noFill/>
                <a:tableStyleId>{F3958360-5B90-4246-8843-5B4384386CDC}</a:tableStyleId>
              </a:tblPr>
              <a:tblGrid>
                <a:gridCol w="1349452">
                  <a:extLst>
                    <a:ext uri="{9D8B030D-6E8A-4147-A177-3AD203B41FA5}">
                      <a16:colId xmlns:a16="http://schemas.microsoft.com/office/drawing/2014/main" val="20000"/>
                    </a:ext>
                  </a:extLst>
                </a:gridCol>
                <a:gridCol w="1547400">
                  <a:extLst>
                    <a:ext uri="{9D8B030D-6E8A-4147-A177-3AD203B41FA5}">
                      <a16:colId xmlns:a16="http://schemas.microsoft.com/office/drawing/2014/main" val="20001"/>
                    </a:ext>
                  </a:extLst>
                </a:gridCol>
              </a:tblGrid>
              <a:tr h="77332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C#</a:t>
                      </a:r>
                      <a:endParaRPr sz="11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a:t>Basics, OOPS, Exception Handling ,Arrays ,Collection and Generics.</a:t>
                      </a:r>
                      <a:endParaRPr/>
                    </a:p>
                  </a:txBody>
                  <a:tcPr marL="91450" marR="91450" marT="45725" marB="45725"/>
                </a:tc>
                <a:extLst>
                  <a:ext uri="{0D108BD9-81ED-4DB2-BD59-A6C34878D82A}">
                    <a16:rowId xmlns:a16="http://schemas.microsoft.com/office/drawing/2014/main" val="10000"/>
                  </a:ext>
                </a:extLst>
              </a:tr>
              <a:tr h="749689">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.NET Framework</a:t>
                      </a:r>
                      <a:endParaRPr/>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254901">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 NOSQL</a:t>
                      </a:r>
                      <a:endParaRPr dirty="0"/>
                    </a:p>
                  </a:txBody>
                  <a:tcPr marL="91450" marR="91450" marT="45725" marB="45725"/>
                </a:tc>
                <a:extLst>
                  <a:ext uri="{0D108BD9-81ED-4DB2-BD59-A6C34878D82A}">
                    <a16:rowId xmlns:a16="http://schemas.microsoft.com/office/drawing/2014/main" val="10003"/>
                  </a:ext>
                </a:extLst>
              </a:tr>
              <a:tr h="58476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GIT,POSTMAN,JIRAVISUAL STUDIO,SSMS.</a:t>
                      </a:r>
                      <a:endParaRPr/>
                    </a:p>
                  </a:txBody>
                  <a:tcPr marL="91450" marR="91450" marT="45725" marB="45725"/>
                </a:tc>
                <a:extLst>
                  <a:ext uri="{0D108BD9-81ED-4DB2-BD59-A6C34878D82A}">
                    <a16:rowId xmlns:a16="http://schemas.microsoft.com/office/drawing/2014/main" val="10004"/>
                  </a:ext>
                </a:extLst>
              </a:tr>
              <a:tr h="41983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HTML5 ,CSS &amp; Angular</a:t>
                      </a:r>
                      <a:endParaRPr/>
                    </a:p>
                  </a:txBody>
                  <a:tcPr marL="91450" marR="91450" marT="45725" marB="45725"/>
                </a:tc>
                <a:extLst>
                  <a:ext uri="{0D108BD9-81ED-4DB2-BD59-A6C34878D82A}">
                    <a16:rowId xmlns:a16="http://schemas.microsoft.com/office/drawing/2014/main" val="10005"/>
                  </a:ext>
                </a:extLst>
              </a:tr>
              <a:tr h="802002">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14" name="Google Shape;225;p1">
            <a:extLst>
              <a:ext uri="{FF2B5EF4-FFF2-40B4-BE49-F238E27FC236}">
                <a16:creationId xmlns:a16="http://schemas.microsoft.com/office/drawing/2014/main" id="{EEB5B87A-DF39-61EC-A412-F428D2E794C8}"/>
              </a:ext>
            </a:extLst>
          </p:cNvPr>
          <p:cNvSpPr/>
          <p:nvPr/>
        </p:nvSpPr>
        <p:spPr>
          <a:xfrm>
            <a:off x="9384657" y="660479"/>
            <a:ext cx="2895283" cy="44319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a:t>
            </a:r>
            <a:r>
              <a:rPr lang="en-US" sz="1000" dirty="0">
                <a:solidFill>
                  <a:schemeClr val="dk1"/>
                </a:solidFill>
                <a:latin typeface="Verdana"/>
                <a:ea typeface="Verdana"/>
                <a:cs typeface="Verdana"/>
                <a:sym typeface="Verdana"/>
              </a:rPr>
              <a:t>Technology</a:t>
            </a:r>
            <a:r>
              <a:rPr lang="en-US" sz="1000" b="0" i="0" u="none" strike="noStrike" cap="none" dirty="0">
                <a:solidFill>
                  <a:schemeClr val="dk1"/>
                </a:solidFill>
                <a:latin typeface="Verdana"/>
                <a:ea typeface="Verdana"/>
                <a:cs typeface="Verdana"/>
                <a:sym typeface="Verdana"/>
              </a:rPr>
              <a:t>,</a:t>
            </a:r>
            <a:endParaRPr sz="10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dirty="0">
                <a:solidFill>
                  <a:schemeClr val="dk1"/>
                </a:solidFill>
                <a:latin typeface="Verdana"/>
                <a:ea typeface="Verdana"/>
                <a:cs typeface="Verdana"/>
                <a:sym typeface="Verdana"/>
              </a:rPr>
              <a:t>Computer Science Engineering </a:t>
            </a:r>
            <a:r>
              <a:rPr lang="en-US" sz="1000" b="0" i="0" u="none" strike="noStrike" cap="none" dirty="0">
                <a:solidFill>
                  <a:schemeClr val="dk1"/>
                </a:solidFill>
                <a:latin typeface="Verdana"/>
                <a:ea typeface="Verdana"/>
                <a:cs typeface="Verdana"/>
                <a:sym typeface="Verdana"/>
              </a:rPr>
              <a:t>: </a:t>
            </a:r>
            <a:r>
              <a:rPr lang="en-US" sz="1000" dirty="0">
                <a:solidFill>
                  <a:schemeClr val="dk1"/>
                </a:solidFill>
                <a:latin typeface="Verdana"/>
                <a:ea typeface="Verdana"/>
                <a:cs typeface="Verdana"/>
                <a:sym typeface="Verdana"/>
              </a:rPr>
              <a:t>2018-22</a:t>
            </a:r>
            <a:endParaRPr sz="1000" b="0" i="0" u="none" strike="noStrike" cap="none" dirty="0">
              <a:solidFill>
                <a:schemeClr val="dk1"/>
              </a:solidFill>
              <a:latin typeface="Verdana"/>
              <a:ea typeface="Verdana"/>
              <a:cs typeface="Verdana"/>
              <a:sym typeface="Verdana"/>
            </a:endParaRPr>
          </a:p>
        </p:txBody>
      </p:sp>
      <p:sp>
        <p:nvSpPr>
          <p:cNvPr id="16" name="Google Shape;226;p1">
            <a:extLst>
              <a:ext uri="{FF2B5EF4-FFF2-40B4-BE49-F238E27FC236}">
                <a16:creationId xmlns:a16="http://schemas.microsoft.com/office/drawing/2014/main" id="{053DBD0C-4A04-4FC4-438D-5BDBEB74C08B}"/>
              </a:ext>
            </a:extLst>
          </p:cNvPr>
          <p:cNvSpPr/>
          <p:nvPr/>
        </p:nvSpPr>
        <p:spPr>
          <a:xfrm>
            <a:off x="9384657" y="1487728"/>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pic>
        <p:nvPicPr>
          <p:cNvPr id="17" name="Google Shape;223;p1">
            <a:hlinkClick r:id="rId3"/>
            <a:extLst>
              <a:ext uri="{FF2B5EF4-FFF2-40B4-BE49-F238E27FC236}">
                <a16:creationId xmlns:a16="http://schemas.microsoft.com/office/drawing/2014/main" id="{51B003B6-25CB-A0FC-55AC-5C66620FAE0E}"/>
              </a:ext>
            </a:extLst>
          </p:cNvPr>
          <p:cNvPicPr preferRelativeResize="0"/>
          <p:nvPr/>
        </p:nvPicPr>
        <p:blipFill rotWithShape="1">
          <a:blip r:embed="rId4">
            <a:alphaModFix/>
          </a:blip>
          <a:srcRect l="23582" t="2057" r="24331" b="4875"/>
          <a:stretch/>
        </p:blipFill>
        <p:spPr>
          <a:xfrm>
            <a:off x="211275" y="6266901"/>
            <a:ext cx="441007" cy="471488"/>
          </a:xfrm>
          <a:prstGeom prst="rect">
            <a:avLst/>
          </a:prstGeom>
          <a:noFill/>
          <a:ln>
            <a:noFill/>
          </a:ln>
        </p:spPr>
      </p:pic>
      <p:sp>
        <p:nvSpPr>
          <p:cNvPr id="19" name="TextBox 18">
            <a:extLst>
              <a:ext uri="{FF2B5EF4-FFF2-40B4-BE49-F238E27FC236}">
                <a16:creationId xmlns:a16="http://schemas.microsoft.com/office/drawing/2014/main" id="{7EEDB0FA-3DD5-4B4E-F652-494EA748E50C}"/>
              </a:ext>
            </a:extLst>
          </p:cNvPr>
          <p:cNvSpPr txBox="1"/>
          <p:nvPr/>
        </p:nvSpPr>
        <p:spPr>
          <a:xfrm>
            <a:off x="577178" y="6430612"/>
            <a:ext cx="1540289" cy="307777"/>
          </a:xfrm>
          <a:prstGeom prst="rect">
            <a:avLst/>
          </a:prstGeom>
          <a:noFill/>
        </p:spPr>
        <p:txBody>
          <a:bodyPr wrap="square">
            <a:spAutoFit/>
          </a:bodyPr>
          <a:lstStyle/>
          <a:p>
            <a:r>
              <a:rPr lang="en-US" dirty="0">
                <a:latin typeface="Verdana"/>
                <a:ea typeface="Verdana"/>
                <a:cs typeface="Verdana"/>
                <a:sym typeface="Verdana"/>
              </a:rPr>
              <a:t> </a:t>
            </a:r>
            <a:r>
              <a:rPr lang="en-US" dirty="0" err="1">
                <a:latin typeface="Verdana"/>
                <a:ea typeface="Verdana"/>
                <a:cs typeface="Verdana"/>
                <a:sym typeface="Verdana"/>
                <a:hlinkClick r:id="rId5"/>
              </a:rPr>
              <a:t>Github</a:t>
            </a:r>
            <a:r>
              <a:rPr lang="en-US" dirty="0">
                <a:latin typeface="Verdana"/>
                <a:ea typeface="Verdana"/>
                <a:cs typeface="Verdana"/>
                <a:sym typeface="Verdana"/>
                <a:hlinkClick r:id="rId5"/>
              </a:rPr>
              <a:t> Link</a:t>
            </a:r>
            <a:endParaRPr lang="en-IN" dirty="0"/>
          </a:p>
        </p:txBody>
      </p:sp>
    </p:spTree>
    <p:extLst>
      <p:ext uri="{BB962C8B-B14F-4D97-AF65-F5344CB8AC3E}">
        <p14:creationId xmlns:p14="http://schemas.microsoft.com/office/powerpoint/2010/main" val="762298222"/>
      </p:ext>
    </p:extLst>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277</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Noto Sans Symbols</vt:lpstr>
      <vt:lpstr>Times New Roman</vt:lpstr>
      <vt:lpstr>Verdana</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Ganesh Mate, Vaishnavi</cp:lastModifiedBy>
  <cp:revision>3</cp:revision>
  <dcterms:created xsi:type="dcterms:W3CDTF">2020-09-22T06:24:00Z</dcterms:created>
  <dcterms:modified xsi:type="dcterms:W3CDTF">2023-03-08T08:08:24Z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