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1" r:id="rId7"/>
    <p:sldId id="286" r:id="rId8"/>
    <p:sldId id="291" r:id="rId9"/>
    <p:sldId id="296" r:id="rId10"/>
    <p:sldId id="292" r:id="rId11"/>
    <p:sldId id="266" r:id="rId12"/>
    <p:sldId id="294" r:id="rId13"/>
    <p:sldId id="287" r:id="rId14"/>
    <p:sldId id="298" r:id="rId15"/>
    <p:sldId id="288" r:id="rId16"/>
    <p:sldId id="295" r:id="rId17"/>
    <p:sldId id="289" r:id="rId18"/>
    <p:sldId id="299" r:id="rId19"/>
    <p:sldId id="290" r:id="rId20"/>
    <p:sldId id="28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3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B6872"/>
    <a:srgbClr val="0C4360"/>
    <a:srgbClr val="103350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5" y="82"/>
      </p:cViewPr>
      <p:guideLst>
        <p:guide orient="horz" pos="1392"/>
        <p:guide pos="3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reports/2016/pdfs/276_Report.pdf" TargetMode="External"/><Relationship Id="rId2" Type="http://schemas.openxmlformats.org/officeDocument/2006/relationships/hyperlink" Target="https://www.kaggle.com/robinreni/signature-verification-datas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owardsdatascience.com/illustrated-10-cnn-architectures-95d78ace614d" TargetMode="External"/><Relationship Id="rId5" Type="http://schemas.openxmlformats.org/officeDocument/2006/relationships/hyperlink" Target="https://www.kaggle.com/cdeotte/how-to-choose-cnn-architecture-mnist" TargetMode="External"/><Relationship Id="rId4" Type="http://schemas.openxmlformats.org/officeDocument/2006/relationships/hyperlink" Target="http://cs231n.github.io/convolutional-networks/#com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567543"/>
            <a:ext cx="7077456" cy="2846832"/>
          </a:xfrm>
        </p:spPr>
        <p:txBody>
          <a:bodyPr/>
          <a:lstStyle/>
          <a:p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falsifikovanih</a:t>
            </a:r>
            <a:r>
              <a:rPr lang="en-US" dirty="0" smtClean="0"/>
              <a:t> </a:t>
            </a:r>
            <a:r>
              <a:rPr lang="en-US" dirty="0" err="1" smtClean="0"/>
              <a:t>potpisa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5559117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Katarina </a:t>
            </a:r>
            <a:r>
              <a:rPr lang="en-US" dirty="0" err="1" smtClean="0"/>
              <a:t>Jagli</a:t>
            </a:r>
            <a:r>
              <a:rPr lang="sr-Latn-RS" dirty="0" smtClean="0"/>
              <a:t>čić, 1044/2018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27883"/>
              </p:ext>
            </p:extLst>
          </p:nvPr>
        </p:nvGraphicFramePr>
        <p:xfrm>
          <a:off x="2421164" y="2249895"/>
          <a:ext cx="6968672" cy="235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68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1742168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1742168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1742168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60299">
                <a:tc>
                  <a:txBody>
                    <a:bodyPr/>
                    <a:lstStyle/>
                    <a:p>
                      <a:pPr algn="ctr"/>
                      <a:r>
                        <a:rPr lang="sr-Latn-RS" sz="1600" b="0" dirty="0" smtClean="0">
                          <a:latin typeface="+mn-lt"/>
                          <a:cs typeface="Arial" panose="020B0604020202020204" pitchFamily="34" charset="0"/>
                        </a:rPr>
                        <a:t>Set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latin typeface="+mn-lt"/>
                          <a:cs typeface="Arial" panose="020B0604020202020204" pitchFamily="34" charset="0"/>
                        </a:rPr>
                        <a:t>ACC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latin typeface="+mn-lt"/>
                          <a:cs typeface="Arial" panose="020B0604020202020204" pitchFamily="34" charset="0"/>
                        </a:rPr>
                        <a:t>FAR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latin typeface="+mn-lt"/>
                          <a:cs typeface="Arial" panose="020B0604020202020204" pitchFamily="34" charset="0"/>
                        </a:rPr>
                        <a:t>FRR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65970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Train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0.99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65970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Validation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0.81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65970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Test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0.78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0.30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0.13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sr-Latn-RS" dirty="0"/>
              <a:t>Model bez korišćenja Transfer Learning-a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3531" y="1695442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 smtClean="0">
                <a:solidFill>
                  <a:schemeClr val="bg1"/>
                </a:solidFill>
              </a:rPr>
              <a:t>Rezultat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364992" y="5193791"/>
            <a:ext cx="5340096" cy="969265"/>
            <a:chOff x="3364992" y="5193791"/>
            <a:chExt cx="5340096" cy="969265"/>
          </a:xfrm>
        </p:grpSpPr>
        <p:sp>
          <p:nvSpPr>
            <p:cNvPr id="9" name="Rounded Rectangle 8"/>
            <p:cNvSpPr/>
            <p:nvPr/>
          </p:nvSpPr>
          <p:spPr>
            <a:xfrm>
              <a:off x="3364992" y="5193791"/>
              <a:ext cx="5340096" cy="969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643884" y="5414139"/>
                  <a:ext cx="1734834" cy="52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r-Latn-R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sr-Cyrl-R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sr-Cyrl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num>
                          <m:den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884" y="5414139"/>
                  <a:ext cx="1734834" cy="5231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85204" y="5414138"/>
                  <a:ext cx="1736437" cy="52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r-Latn-R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𝐹𝑅𝑅</m:t>
                        </m:r>
                        <m:r>
                          <a:rPr lang="sr-Cyrl-R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sr-Cyrl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num>
                          <m:den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04" y="5414138"/>
                  <a:ext cx="1736437" cy="5231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3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Transfer Learning i VGG16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847088"/>
            <a:ext cx="11214100" cy="4342575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Transfer Learning predstavlja pristup rešavanju problema korišćenjem „znanja“ stečenog u rešavanju nekog drugog, sličnog problema</a:t>
            </a:r>
          </a:p>
          <a:p>
            <a:pPr marL="0" indent="0">
              <a:buNone/>
            </a:pPr>
            <a:endParaRPr lang="sr-Latn-RS" sz="2000" dirty="0" smtClean="0"/>
          </a:p>
          <a:p>
            <a:r>
              <a:rPr lang="sr-Latn-RS" sz="2000" dirty="0"/>
              <a:t>Značajno za probleme sa malim brojem podataka, što ovde i jeste slučaj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VGG16 – mreža koja ostvaruje 92.7% tačnosti na problemu klasifikacije ImageNet podataka, korišćena je ovde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sr-Latn-RS" sz="2000" dirty="0" smtClean="0"/>
              <a:t>Inicijalizacija modela CNN parametrima naučenim u VGG16 mreži i dodavanje samo potpuno povezanih slojeva za treniranje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128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sa korišćenjem Transfer Learning-a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990"/>
            <a:ext cx="12192000" cy="4417474"/>
          </a:xfrm>
          <a:prstGeom prst="rect">
            <a:avLst/>
          </a:prstGeom>
        </p:spPr>
      </p:pic>
      <p:sp>
        <p:nvSpPr>
          <p:cNvPr id="18" name="Right Brace 17"/>
          <p:cNvSpPr/>
          <p:nvPr/>
        </p:nvSpPr>
        <p:spPr>
          <a:xfrm rot="20897553">
            <a:off x="4154563" y="4307580"/>
            <a:ext cx="532791" cy="1506192"/>
          </a:xfrm>
          <a:prstGeom prst="rightBrace">
            <a:avLst>
              <a:gd name="adj1" fmla="val 6008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40296" y="2004060"/>
            <a:ext cx="2624328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dirty="0" smtClean="0"/>
              <a:t>Flatten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40296" y="2597673"/>
            <a:ext cx="2624328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Dropout(0.3)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96128" y="3220600"/>
            <a:ext cx="5312664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Dense(4096, ReLu, kernel regularizer = L2(2e-3))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40296" y="5124357"/>
            <a:ext cx="2624328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Dense(2, softmax)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40296" y="3857712"/>
            <a:ext cx="2624328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Dropout(0.3)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12536" y="4466455"/>
            <a:ext cx="5312664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Dense(4096, ReLu, kernel regularizer = L2(2e-3))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9866733">
            <a:off x="4811246" y="2259994"/>
            <a:ext cx="1551150" cy="3928571"/>
          </a:xfrm>
          <a:prstGeom prst="rightBrace">
            <a:avLst>
              <a:gd name="adj1" fmla="val 6008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sa korišćenjem Transfer Learning-a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9" y="1985149"/>
            <a:ext cx="4839803" cy="3353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8" y="1985149"/>
            <a:ext cx="4725477" cy="335356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518467" y="4693920"/>
            <a:ext cx="182880" cy="1393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45279" y="2603863"/>
            <a:ext cx="182880" cy="1393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sa korišćenjem Transfer Learning-a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71229"/>
              </p:ext>
            </p:extLst>
          </p:nvPr>
        </p:nvGraphicFramePr>
        <p:xfrm>
          <a:off x="2421164" y="2209800"/>
          <a:ext cx="6968672" cy="235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68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1742168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1742168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1742168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60299">
                <a:tc>
                  <a:txBody>
                    <a:bodyPr/>
                    <a:lstStyle/>
                    <a:p>
                      <a:pPr algn="ctr"/>
                      <a:r>
                        <a:rPr lang="sr-Latn-RS" sz="1600" b="0" dirty="0" smtClean="0">
                          <a:latin typeface="+mn-lt"/>
                          <a:cs typeface="Arial" panose="020B0604020202020204" pitchFamily="34" charset="0"/>
                        </a:rPr>
                        <a:t>Set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68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latin typeface="+mn-lt"/>
                          <a:cs typeface="Arial" panose="020B0604020202020204" pitchFamily="34" charset="0"/>
                        </a:rPr>
                        <a:t>ACC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68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latin typeface="+mn-lt"/>
                          <a:cs typeface="Arial" panose="020B0604020202020204" pitchFamily="34" charset="0"/>
                        </a:rPr>
                        <a:t>FAR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68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b="0" dirty="0" smtClean="0">
                          <a:latin typeface="+mn-lt"/>
                          <a:cs typeface="Arial" panose="020B0604020202020204" pitchFamily="34" charset="0"/>
                        </a:rPr>
                        <a:t>FRR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68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65970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Train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0.97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65970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Validation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0.95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65970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Test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0.95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0.06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0.04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531" y="168658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 smtClean="0">
                <a:solidFill>
                  <a:schemeClr val="bg1"/>
                </a:solidFill>
              </a:rPr>
              <a:t>Rezultat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4992" y="5193791"/>
            <a:ext cx="5340096" cy="969265"/>
            <a:chOff x="3364992" y="5193791"/>
            <a:chExt cx="5340096" cy="969265"/>
          </a:xfrm>
        </p:grpSpPr>
        <p:sp>
          <p:nvSpPr>
            <p:cNvPr id="9" name="Rounded Rectangle 8"/>
            <p:cNvSpPr/>
            <p:nvPr/>
          </p:nvSpPr>
          <p:spPr>
            <a:xfrm>
              <a:off x="3364992" y="5193791"/>
              <a:ext cx="5340096" cy="969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43884" y="5414139"/>
                  <a:ext cx="1734834" cy="52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r-Latn-R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sr-Cyrl-R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sr-Cyrl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num>
                          <m:den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884" y="5414139"/>
                  <a:ext cx="1734834" cy="5231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85204" y="5414138"/>
                  <a:ext cx="1736437" cy="52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r-Latn-R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𝐹𝑅𝑅</m:t>
                        </m:r>
                        <m:r>
                          <a:rPr lang="sr-Cyrl-R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sr-Cyrl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num>
                          <m:den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r-Latn-R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04" y="5414138"/>
                  <a:ext cx="1736437" cy="5231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713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Još detalja o obučavanju modela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44500" y="1847088"/>
            <a:ext cx="11214100" cy="43425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000" dirty="0" smtClean="0">
                <a:solidFill>
                  <a:schemeClr val="bg1"/>
                </a:solidFill>
              </a:rPr>
              <a:t>Podela skupa podataka na skup za obučavanje, skup za validaciju i skup za testiranje:</a:t>
            </a:r>
          </a:p>
          <a:p>
            <a:endParaRPr lang="sr-Latn-RS" sz="2000" dirty="0" smtClean="0">
              <a:solidFill>
                <a:schemeClr val="bg1"/>
              </a:solidFill>
            </a:endParaRPr>
          </a:p>
          <a:p>
            <a:endParaRPr lang="sr-Latn-RS" sz="2000" dirty="0">
              <a:solidFill>
                <a:schemeClr val="bg1"/>
              </a:solidFill>
            </a:endParaRPr>
          </a:p>
          <a:p>
            <a:endParaRPr lang="sr-Latn-RS" sz="2000" dirty="0" smtClean="0">
              <a:solidFill>
                <a:schemeClr val="bg1"/>
              </a:solidFill>
            </a:endParaRPr>
          </a:p>
          <a:p>
            <a:endParaRPr lang="sr-Latn-RS" sz="2000" dirty="0" smtClean="0">
              <a:solidFill>
                <a:schemeClr val="bg1"/>
              </a:solidFill>
            </a:endParaRPr>
          </a:p>
          <a:p>
            <a:endParaRPr lang="sr-Latn-RS" sz="2000" dirty="0" smtClean="0">
              <a:solidFill>
                <a:schemeClr val="bg1"/>
              </a:solidFill>
            </a:endParaRPr>
          </a:p>
          <a:p>
            <a:r>
              <a:rPr lang="sr-Latn-RS" sz="2000" dirty="0" smtClean="0">
                <a:solidFill>
                  <a:schemeClr val="bg1"/>
                </a:solidFill>
              </a:rPr>
              <a:t>Optimizacija koja je korišćena: Nestorovljev gradijentni spust (korak 0.0005 za pristup sa Transfer Learning-om i korak 0.0001 za pristup bez Transfer Learning-a)</a:t>
            </a:r>
          </a:p>
          <a:p>
            <a:endParaRPr lang="sr-Latn-RS" sz="2000" dirty="0" smtClean="0">
              <a:solidFill>
                <a:schemeClr val="bg1"/>
              </a:solidFill>
            </a:endParaRPr>
          </a:p>
          <a:p>
            <a:r>
              <a:rPr lang="sr-Latn-RS" sz="2000" dirty="0" smtClean="0">
                <a:solidFill>
                  <a:schemeClr val="bg1"/>
                </a:solidFill>
              </a:rPr>
              <a:t>Regularizacija: </a:t>
            </a:r>
          </a:p>
          <a:p>
            <a:pPr lvl="1"/>
            <a:r>
              <a:rPr lang="sr-Latn-RS" sz="1800" dirty="0" smtClean="0">
                <a:solidFill>
                  <a:schemeClr val="bg1"/>
                </a:solidFill>
              </a:rPr>
              <a:t>Dropout slojevi (verovatnoća 0.3 za pristup sa korišćenjem Transfer Learning-a)</a:t>
            </a:r>
          </a:p>
          <a:p>
            <a:pPr lvl="1"/>
            <a:r>
              <a:rPr lang="sr-Latn-RS" sz="1800" dirty="0" smtClean="0">
                <a:solidFill>
                  <a:schemeClr val="bg1"/>
                </a:solidFill>
              </a:rPr>
              <a:t>L2 regularizacija (sa konstantom 2e-3 za pristup sa korišćenjem Transfer Learning-a)</a:t>
            </a:r>
          </a:p>
          <a:p>
            <a:endParaRPr lang="sr-Latn-R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24896"/>
              </p:ext>
            </p:extLst>
          </p:nvPr>
        </p:nvGraphicFramePr>
        <p:xfrm>
          <a:off x="4338320" y="2584704"/>
          <a:ext cx="3134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:a16="http://schemas.microsoft.com/office/drawing/2014/main" val="245196402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1830088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Obučavanje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7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7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Validacija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7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10%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2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Testiranje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7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1" dirty="0" smtClean="0"/>
                        <a:t>10%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92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70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Preostale mogućnosti za poboljšanje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456" y="1889492"/>
            <a:ext cx="112135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bg1"/>
                </a:solidFill>
              </a:rPr>
              <a:t>Drugačije pretprocesiranje </a:t>
            </a:r>
            <a:endParaRPr lang="en-US" sz="2000" dirty="0">
              <a:solidFill>
                <a:schemeClr val="bg1"/>
              </a:solidFill>
            </a:endParaRPr>
          </a:p>
          <a:p>
            <a:endParaRPr lang="sr-Latn-R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>
                <a:solidFill>
                  <a:schemeClr val="bg1"/>
                </a:solidFill>
              </a:rPr>
              <a:t>Augmentacija podataka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sr-Latn-R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>
                <a:solidFill>
                  <a:schemeClr val="bg1"/>
                </a:solidFill>
              </a:rPr>
              <a:t>Još različitih </a:t>
            </a:r>
            <a:r>
              <a:rPr lang="sr-Latn-RS" sz="2000" dirty="0" smtClean="0">
                <a:solidFill>
                  <a:schemeClr val="bg1"/>
                </a:solidFill>
              </a:rPr>
              <a:t>arhitektura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>
                <a:solidFill>
                  <a:schemeClr val="bg1"/>
                </a:solidFill>
              </a:rPr>
              <a:t>Drugačija</a:t>
            </a:r>
            <a:r>
              <a:rPr lang="sr-Latn-RS" sz="2000" dirty="0" smtClean="0">
                <a:solidFill>
                  <a:schemeClr val="bg1"/>
                </a:solidFill>
              </a:rPr>
              <a:t> optimizacija</a:t>
            </a:r>
            <a:endParaRPr lang="sr-Latn-RS" sz="2000" dirty="0" smtClean="0">
              <a:solidFill>
                <a:schemeClr val="bg1"/>
              </a:solidFill>
            </a:endParaRPr>
          </a:p>
          <a:p>
            <a:endParaRPr lang="sr-Latn-R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Jo</a:t>
            </a:r>
            <a:r>
              <a:rPr lang="sr-Latn-RS" sz="2000" dirty="0" smtClean="0">
                <a:solidFill>
                  <a:schemeClr val="bg1"/>
                </a:solidFill>
              </a:rPr>
              <a:t>š pristupa: </a:t>
            </a:r>
            <a:r>
              <a:rPr lang="en-US" sz="2000" u="sng" dirty="0" smtClean="0">
                <a:solidFill>
                  <a:schemeClr val="bg1"/>
                </a:solidFill>
              </a:rPr>
              <a:t>Forgery exposure</a:t>
            </a:r>
            <a:r>
              <a:rPr lang="en-US" sz="2000" dirty="0" smtClean="0">
                <a:solidFill>
                  <a:schemeClr val="bg1"/>
                </a:solidFill>
              </a:rPr>
              <a:t> (jo</a:t>
            </a:r>
            <a:r>
              <a:rPr lang="sr-Latn-RS" sz="2000" dirty="0" smtClean="0">
                <a:solidFill>
                  <a:schemeClr val="bg1"/>
                </a:solidFill>
              </a:rPr>
              <a:t>š dva pristupa pored trenutno korišćenog) i </a:t>
            </a:r>
            <a:r>
              <a:rPr lang="sr-Latn-RS" sz="2000" u="sng" dirty="0" smtClean="0">
                <a:solidFill>
                  <a:schemeClr val="bg1"/>
                </a:solidFill>
              </a:rPr>
              <a:t>Writer dependent</a:t>
            </a:r>
            <a:r>
              <a:rPr lang="sr-Latn-RS" sz="2000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5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Reference i korisni linkovi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2209800"/>
            <a:ext cx="11125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Skup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podataka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www.kaggle.com/robinreni/signature-verification-dataset</a:t>
            </a:r>
            <a:endParaRPr lang="en-US" u="sng" dirty="0" smtClean="0"/>
          </a:p>
          <a:p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Referentni</a:t>
            </a:r>
            <a:r>
              <a:rPr lang="en-US" dirty="0" smtClean="0">
                <a:solidFill>
                  <a:schemeClr val="bg1"/>
                </a:solidFill>
              </a:rPr>
              <a:t> rad:  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cs231n.stanford.edu/reports/2016/pdfs/276_Report.pdf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bg1"/>
                </a:solidFill>
              </a:rPr>
              <a:t>O CNN</a:t>
            </a:r>
            <a:r>
              <a:rPr lang="sr-Latn-RS" dirty="0">
                <a:solidFill>
                  <a:schemeClr val="bg1"/>
                </a:solidFill>
              </a:rPr>
              <a:t>: </a:t>
            </a:r>
            <a:r>
              <a:rPr lang="sr-Latn-RS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hlinkClick r:id="rId4"/>
              </a:rPr>
              <a:t>http</a:t>
            </a:r>
            <a:r>
              <a:rPr lang="sr-Latn-RS" dirty="0">
                <a:hlinkClick r:id="rId4"/>
              </a:rPr>
              <a:t>://cs231n.github.io/convolutional-networks/#</a:t>
            </a:r>
            <a:r>
              <a:rPr lang="sr-Latn-RS" dirty="0" smtClean="0">
                <a:hlinkClick r:id="rId4"/>
              </a:rPr>
              <a:t>comp</a:t>
            </a:r>
            <a:r>
              <a:rPr lang="sr-Latn-R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bg1"/>
                </a:solidFill>
              </a:rPr>
              <a:t>Odabir arhitekture: </a:t>
            </a:r>
            <a:r>
              <a:rPr lang="sr-Latn-RS" dirty="0">
                <a:solidFill>
                  <a:schemeClr val="bg1"/>
                </a:solidFill>
              </a:rPr>
              <a:t> </a:t>
            </a:r>
            <a:r>
              <a:rPr lang="sr-Latn-RS" dirty="0" smtClean="0">
                <a:hlinkClick r:id="rId5"/>
              </a:rPr>
              <a:t>https</a:t>
            </a:r>
            <a:r>
              <a:rPr lang="sr-Latn-RS" dirty="0">
                <a:hlinkClick r:id="rId5"/>
              </a:rPr>
              <a:t>://</a:t>
            </a:r>
            <a:r>
              <a:rPr lang="sr-Latn-RS" dirty="0" smtClean="0">
                <a:hlinkClick r:id="rId5"/>
              </a:rPr>
              <a:t>www.kaggle.com/cdeotte/how-to-choose-cnn-architecture-mnist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hlinkClick r:id="rId5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Odabir arhitekture</a:t>
            </a:r>
            <a:r>
              <a:rPr lang="sr-Latn-RS" dirty="0" smtClean="0">
                <a:solidFill>
                  <a:schemeClr val="bg1"/>
                </a:solidFill>
              </a:rPr>
              <a:t>:  </a:t>
            </a:r>
            <a:r>
              <a:rPr lang="en-US" altLang="en-US" dirty="0" smtClean="0">
                <a:latin typeface="Arial" panose="020B0604020202020204" pitchFamily="34" charset="0"/>
                <a:hlinkClick r:id="rId6"/>
              </a:rPr>
              <a:t>https</a:t>
            </a:r>
            <a:r>
              <a:rPr lang="en-US" altLang="en-US" dirty="0">
                <a:latin typeface="Arial" panose="020B0604020202020204" pitchFamily="34" charset="0"/>
                <a:hlinkClick r:id="rId6"/>
              </a:rPr>
              <a:t>://towardsdatascience.com/illustrated-10-cnn-architectures-95d78ace614d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u="sng" dirty="0"/>
          </a:p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Hvala na pažnji! </a:t>
            </a:r>
            <a:r>
              <a:rPr lang="sr-Latn-RS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z="2400" dirty="0" smtClean="0"/>
              <a:t>Uvod u problem i opis skupa podataka</a:t>
            </a:r>
          </a:p>
          <a:p>
            <a:r>
              <a:rPr lang="sr-Latn-RS" sz="2400" dirty="0" smtClean="0"/>
              <a:t>Konvolutivne neuralne mreže</a:t>
            </a:r>
            <a:endParaRPr lang="en-US" sz="2400" dirty="0"/>
          </a:p>
          <a:p>
            <a:r>
              <a:rPr lang="sr-Latn-RS" sz="2400" dirty="0" smtClean="0"/>
              <a:t>Pristup rešavanju problema bez korišćenja Transfer </a:t>
            </a:r>
            <a:r>
              <a:rPr lang="sr-Latn-RS" sz="2400" dirty="0" smtClean="0"/>
              <a:t>Learning-a</a:t>
            </a:r>
          </a:p>
          <a:p>
            <a:r>
              <a:rPr lang="sr-Latn-RS" sz="2400" dirty="0" smtClean="0"/>
              <a:t>Transfer Learning i VGG16 mreža</a:t>
            </a:r>
            <a:endParaRPr lang="sr-Latn-RS" sz="2400" dirty="0" smtClean="0"/>
          </a:p>
          <a:p>
            <a:r>
              <a:rPr lang="sr-Latn-RS" sz="2400" dirty="0"/>
              <a:t>Pristup rešavanju problema </a:t>
            </a:r>
            <a:r>
              <a:rPr lang="sr-Latn-RS" sz="2400" dirty="0" smtClean="0"/>
              <a:t>uz korišćenje </a:t>
            </a:r>
            <a:r>
              <a:rPr lang="sr-Latn-RS" sz="2400" dirty="0"/>
              <a:t>Transfer </a:t>
            </a:r>
            <a:r>
              <a:rPr lang="sr-Latn-RS" sz="2400" dirty="0" smtClean="0"/>
              <a:t>Learning-a</a:t>
            </a:r>
          </a:p>
          <a:p>
            <a:r>
              <a:rPr lang="sr-Latn-RS" sz="2400" dirty="0" smtClean="0"/>
              <a:t>Preostale mogućnosti za poboljšanje modela</a:t>
            </a:r>
            <a:endParaRPr lang="sr-Latn-RS" sz="2400" dirty="0"/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 u problem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33400" y="2293144"/>
            <a:ext cx="5157787" cy="823912"/>
          </a:xfrm>
        </p:spPr>
        <p:txBody>
          <a:bodyPr>
            <a:normAutofit/>
          </a:bodyPr>
          <a:lstStyle/>
          <a:p>
            <a:r>
              <a:rPr lang="sr-Latn-RS" sz="2400" u="sng" dirty="0" smtClean="0"/>
              <a:t>Opis problema koji treba rešiti</a:t>
            </a:r>
            <a:endParaRPr lang="en-US" sz="2400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7612" y="2293144"/>
            <a:ext cx="5157788" cy="823912"/>
          </a:xfrm>
        </p:spPr>
        <p:txBody>
          <a:bodyPr>
            <a:normAutofit/>
          </a:bodyPr>
          <a:lstStyle/>
          <a:p>
            <a:r>
              <a:rPr lang="sr-Latn-RS" sz="2400" u="sng" dirty="0" smtClean="0"/>
              <a:t>Opis skupa podataka</a:t>
            </a:r>
            <a:endParaRPr lang="en-US" sz="2400" u="sn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86664" y="3161468"/>
            <a:ext cx="5157787" cy="3047308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Model treba da prepozna da li je određeni potpis sa slike originalan ili ne</a:t>
            </a:r>
          </a:p>
          <a:p>
            <a:r>
              <a:rPr lang="sr-Latn-RS" sz="2000" dirty="0"/>
              <a:t>Offline prepoznavanje </a:t>
            </a:r>
            <a:r>
              <a:rPr lang="sr-Latn-RS" sz="2000" dirty="0" smtClean="0"/>
              <a:t>potpisa</a:t>
            </a:r>
          </a:p>
          <a:p>
            <a:r>
              <a:rPr lang="sr-Latn-RS" sz="2000" dirty="0" smtClean="0"/>
              <a:t>Značaj: sprečavanje prevara u raznim institucijama koje zahtevaju potpisane dokumente</a:t>
            </a:r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3161468"/>
            <a:ext cx="5183188" cy="1774317"/>
          </a:xfrm>
        </p:spPr>
        <p:txBody>
          <a:bodyPr/>
          <a:lstStyle/>
          <a:p>
            <a:r>
              <a:rPr lang="sr-Latn-RS" sz="2000" dirty="0" smtClean="0"/>
              <a:t>Skup podataka se sastoji od slika potpisa, kako originalnih, tako i falsifikovanih</a:t>
            </a:r>
          </a:p>
          <a:p>
            <a:r>
              <a:rPr lang="sr-Latn-RS" sz="2000" dirty="0" smtClean="0"/>
              <a:t>Za svaki original postoji bar jedan falsifikat</a:t>
            </a:r>
          </a:p>
          <a:p>
            <a:r>
              <a:rPr lang="sr-Latn-RS" sz="2000" dirty="0" smtClean="0"/>
              <a:t>Holandski potpisi</a:t>
            </a:r>
          </a:p>
          <a:p>
            <a:pPr marL="0" indent="0">
              <a:buNone/>
            </a:pPr>
            <a:endParaRPr lang="sr-Latn-R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Skup podataka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225296"/>
            <a:ext cx="5157787" cy="4964367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	    Primer originalnog potpisa: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Varijabilnost originalnog potpisa jednog klijenta:</a:t>
            </a: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28" y="3118890"/>
            <a:ext cx="3910801" cy="1793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4" y="1707599"/>
            <a:ext cx="3741823" cy="19950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07" y="4385195"/>
            <a:ext cx="4085572" cy="18600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6087" y="4015863"/>
            <a:ext cx="328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Primer</a:t>
            </a:r>
            <a:r>
              <a:rPr lang="sr-Latn-RS" dirty="0" smtClean="0"/>
              <a:t> </a:t>
            </a:r>
            <a:r>
              <a:rPr lang="sr-Latn-RS" dirty="0" smtClean="0">
                <a:solidFill>
                  <a:schemeClr val="bg1"/>
                </a:solidFill>
              </a:rPr>
              <a:t>falsifikovanog potpisa: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1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Skup podataka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371600"/>
            <a:ext cx="5352796" cy="48180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se </a:t>
            </a:r>
            <a:r>
              <a:rPr lang="en-US" dirty="0" err="1" smtClean="0"/>
              <a:t>sastoji</a:t>
            </a:r>
            <a:r>
              <a:rPr lang="en-US" dirty="0" smtClean="0"/>
              <a:t> od </a:t>
            </a:r>
            <a:r>
              <a:rPr lang="en-US" dirty="0" err="1" smtClean="0"/>
              <a:t>ukupno</a:t>
            </a:r>
            <a:r>
              <a:rPr lang="en-US" dirty="0" smtClean="0"/>
              <a:t> 1649 </a:t>
            </a:r>
            <a:r>
              <a:rPr lang="en-US" dirty="0" err="1" smtClean="0"/>
              <a:t>slika</a:t>
            </a:r>
            <a:endParaRPr lang="sr-Latn-RS" dirty="0" smtClean="0"/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1371600"/>
            <a:ext cx="5183188" cy="48180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Razlikuje</a:t>
            </a:r>
            <a:r>
              <a:rPr lang="en-US" dirty="0" smtClean="0"/>
              <a:t> se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falsifikovanih</a:t>
            </a:r>
            <a:r>
              <a:rPr lang="en-US" dirty="0" smtClean="0"/>
              <a:t> </a:t>
            </a:r>
            <a:r>
              <a:rPr lang="en-US" dirty="0" err="1" smtClean="0"/>
              <a:t>potpisa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od </a:t>
            </a:r>
            <a:r>
              <a:rPr lang="en-US" dirty="0" err="1" smtClean="0"/>
              <a:t>klijenta</a:t>
            </a: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85696"/>
              </p:ext>
            </p:extLst>
          </p:nvPr>
        </p:nvGraphicFramePr>
        <p:xfrm>
          <a:off x="1125503" y="2714193"/>
          <a:ext cx="44907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362">
                  <a:extLst>
                    <a:ext uri="{9D8B030D-6E8A-4147-A177-3AD203B41FA5}">
                      <a16:colId xmlns:a16="http://schemas.microsoft.com/office/drawing/2014/main" val="3839140808"/>
                    </a:ext>
                  </a:extLst>
                </a:gridCol>
                <a:gridCol w="2245362">
                  <a:extLst>
                    <a:ext uri="{9D8B030D-6E8A-4147-A177-3AD203B41FA5}">
                      <a16:colId xmlns:a16="http://schemas.microsoft.com/office/drawing/2014/main" val="164380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Vrsta</a:t>
                      </a:r>
                      <a:r>
                        <a:rPr lang="sr-Latn-RS" baseline="0" dirty="0" smtClean="0"/>
                        <a:t> potpisa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Broj</a:t>
                      </a:r>
                      <a:r>
                        <a:rPr lang="sr-Latn-RS" baseline="0" dirty="0" smtClean="0"/>
                        <a:t> slika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8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Originalni potpisi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887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38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Falsifikovani potpisi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762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0396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741"/>
              </p:ext>
            </p:extLst>
          </p:nvPr>
        </p:nvGraphicFramePr>
        <p:xfrm>
          <a:off x="6312853" y="2705100"/>
          <a:ext cx="5508306" cy="275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102">
                  <a:extLst>
                    <a:ext uri="{9D8B030D-6E8A-4147-A177-3AD203B41FA5}">
                      <a16:colId xmlns:a16="http://schemas.microsoft.com/office/drawing/2014/main" val="1267926566"/>
                    </a:ext>
                  </a:extLst>
                </a:gridCol>
                <a:gridCol w="1836102">
                  <a:extLst>
                    <a:ext uri="{9D8B030D-6E8A-4147-A177-3AD203B41FA5}">
                      <a16:colId xmlns:a16="http://schemas.microsoft.com/office/drawing/2014/main" val="2070223458"/>
                    </a:ext>
                  </a:extLst>
                </a:gridCol>
                <a:gridCol w="1836102">
                  <a:extLst>
                    <a:ext uri="{9D8B030D-6E8A-4147-A177-3AD203B41FA5}">
                      <a16:colId xmlns:a16="http://schemas.microsoft.com/office/drawing/2014/main" val="320776997"/>
                    </a:ext>
                  </a:extLst>
                </a:gridCol>
              </a:tblGrid>
              <a:tr h="459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#originalnih potpisa / klijentu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#falsifikovanih potpisa / klijentu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22007"/>
                  </a:ext>
                </a:extLst>
              </a:tr>
              <a:tr h="4590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17198"/>
                  </a:ext>
                </a:extLst>
              </a:tr>
              <a:tr h="4590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593598"/>
                  </a:ext>
                </a:extLst>
              </a:tr>
              <a:tr h="4590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13.86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11.91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9057"/>
                  </a:ext>
                </a:extLst>
              </a:tr>
              <a:tr h="4590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70883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50773" y="3918781"/>
            <a:ext cx="3640183" cy="625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64 jedinstvena klijenta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50772" y="4636636"/>
            <a:ext cx="3640183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r>
              <a:rPr lang="sr-Latn-RS" dirty="0" smtClean="0"/>
              <a:t> jedinstven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falsifikatora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9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Pristupi rešavanju problema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371600"/>
            <a:ext cx="11214100" cy="4818063"/>
          </a:xfrm>
        </p:spPr>
        <p:txBody>
          <a:bodyPr/>
          <a:lstStyle/>
          <a:p>
            <a:endParaRPr lang="en-US" dirty="0" smtClean="0"/>
          </a:p>
          <a:p>
            <a:r>
              <a:rPr lang="sr-Latn-RS" sz="2000" dirty="0" smtClean="0"/>
              <a:t>Za rešavanje ovog problema biće korišćene konvolutivne neuralne mreže (CNN)</a:t>
            </a:r>
          </a:p>
          <a:p>
            <a:pPr marL="0" indent="0">
              <a:buNone/>
            </a:pPr>
            <a:endParaRPr lang="sr-Latn-RS" sz="2000" dirty="0" smtClean="0"/>
          </a:p>
          <a:p>
            <a:r>
              <a:rPr lang="sr-Latn-RS" sz="2000" dirty="0" smtClean="0"/>
              <a:t>Dva pristupa: sa i bez Transfer Learning-a</a:t>
            </a:r>
          </a:p>
          <a:p>
            <a:pPr marL="0" indent="0">
              <a:buNone/>
            </a:pPr>
            <a:endParaRPr lang="sr-Latn-RS" sz="2000" dirty="0" smtClean="0"/>
          </a:p>
          <a:p>
            <a:r>
              <a:rPr lang="sr-Latn-RS" sz="2000" dirty="0" smtClean="0"/>
              <a:t>Skup za obučavanje: slike falsifikovanih i originalnih potpisa, bez podatka o autoru istih</a:t>
            </a:r>
          </a:p>
          <a:p>
            <a:pPr marL="0" indent="0">
              <a:buNone/>
            </a:pPr>
            <a:endParaRPr lang="sr-Latn-RS" sz="2000" dirty="0" smtClean="0"/>
          </a:p>
          <a:p>
            <a:r>
              <a:rPr lang="sr-Latn-RS" sz="2000" dirty="0" smtClean="0"/>
              <a:t>Skup za testiranje</a:t>
            </a:r>
            <a:r>
              <a:rPr lang="sr-Latn-RS" sz="2000" dirty="0"/>
              <a:t>: slike </a:t>
            </a:r>
            <a:r>
              <a:rPr lang="sr-Latn-RS" sz="2000" dirty="0" smtClean="0"/>
              <a:t>dosad neviđenih falsifikovanih </a:t>
            </a:r>
            <a:r>
              <a:rPr lang="sr-Latn-RS" sz="2000" dirty="0"/>
              <a:t>i originalnih potpisa, bez podatka o autoru istih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Transfer Learning: pomoću VGG16 mreže</a:t>
            </a:r>
          </a:p>
          <a:p>
            <a:endParaRPr lang="sr-Latn-R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Konvolutivne neuralne mreže (CNN)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298448"/>
            <a:ext cx="11214100" cy="4891215"/>
          </a:xfrm>
        </p:spPr>
        <p:txBody>
          <a:bodyPr/>
          <a:lstStyle/>
          <a:p>
            <a:endParaRPr lang="sr-Latn-RS" sz="2000" dirty="0" smtClean="0"/>
          </a:p>
          <a:p>
            <a:r>
              <a:rPr lang="sr-Latn-RS" sz="2000" dirty="0" smtClean="0"/>
              <a:t>Najbolji pristup rešavanju problema koji uključuju slike</a:t>
            </a:r>
          </a:p>
          <a:p>
            <a:r>
              <a:rPr lang="sr-Latn-RS" sz="2000" dirty="0" smtClean="0"/>
              <a:t>Sama uči svoje atribute – konture, oblike itd. </a:t>
            </a:r>
          </a:p>
          <a:p>
            <a:r>
              <a:rPr lang="sr-Latn-RS" sz="2000" dirty="0" smtClean="0"/>
              <a:t>Sastoji se od sledećih slojeva:</a:t>
            </a:r>
          </a:p>
          <a:p>
            <a:pPr lvl="1"/>
            <a:r>
              <a:rPr lang="sr-Latn-RS" sz="1800" dirty="0" smtClean="0"/>
              <a:t>Konvolutivni slojevi – sastoje se od određenog broja jedinica nastalih primenom operacije konvolucuje određenog broja filtera uobičajene dimenzije 3x3, 5x5 ili 7x7 nad ulaznom slikom. Izlazi im se transformišu nelinearnom funkcijom (aktivacijom ), a može se raditi i unutrašnja standardizacija</a:t>
            </a:r>
          </a:p>
          <a:p>
            <a:pPr marL="457200" lvl="1" indent="0">
              <a:buNone/>
            </a:pPr>
            <a:endParaRPr lang="sr-Latn-RS" sz="1800" dirty="0" smtClean="0">
              <a:solidFill>
                <a:srgbClr val="FF0000"/>
              </a:solidFill>
            </a:endParaRPr>
          </a:p>
          <a:p>
            <a:pPr lvl="1"/>
            <a:r>
              <a:rPr lang="sr-Latn-RS" sz="1800" dirty="0" smtClean="0"/>
              <a:t>Agregacija – smanjuju dimenziju filtera</a:t>
            </a:r>
          </a:p>
          <a:p>
            <a:pPr marL="457200" lvl="1" indent="0">
              <a:buNone/>
            </a:pPr>
            <a:endParaRPr lang="sr-Latn-RS" sz="1800" dirty="0" smtClean="0"/>
          </a:p>
          <a:p>
            <a:pPr lvl="2"/>
            <a:r>
              <a:rPr lang="sr-Latn-RS" sz="1600" dirty="0" smtClean="0"/>
              <a:t>Average Pooling – vraća srednju vrednost na 2x2 piksela</a:t>
            </a:r>
          </a:p>
          <a:p>
            <a:pPr lvl="2"/>
            <a:r>
              <a:rPr lang="sr-Latn-RS" sz="1600" dirty="0" smtClean="0"/>
              <a:t>Max Pooling – vraća maksimalnu vrednost na 2x2 piksela</a:t>
            </a:r>
          </a:p>
          <a:p>
            <a:pPr marL="914400" lvl="2" indent="0">
              <a:buNone/>
            </a:pPr>
            <a:endParaRPr lang="sr-Latn-RS" sz="1600" dirty="0" smtClean="0"/>
          </a:p>
          <a:p>
            <a:pPr lvl="1"/>
            <a:r>
              <a:rPr lang="sr-Latn-RS" sz="1800" dirty="0" smtClean="0"/>
              <a:t>Potpuno povezanih slojeva – oni uče nad atributima koje konvolutivni slojevi konstruišu</a:t>
            </a:r>
            <a:endParaRPr lang="sr-Latn-RS" sz="1800" dirty="0" smtClean="0"/>
          </a:p>
          <a:p>
            <a:pPr lvl="1"/>
            <a:endParaRPr lang="sr-Latn-R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bez korišćenja Transfer Learning-a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26080" y="235915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455"/>
            <a:ext cx="12192000" cy="444062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977640" y="2167128"/>
            <a:ext cx="9144" cy="1261872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74536" y="1843701"/>
            <a:ext cx="33528" cy="1492335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6957" y="1790821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00B050"/>
                </a:solidFill>
              </a:rPr>
              <a:t>Batch Normalization, ReLu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6152" y="1474369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00B050"/>
                </a:solidFill>
              </a:rPr>
              <a:t>Batch Normalization, ReLu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63625" y="2900638"/>
            <a:ext cx="9144" cy="870796"/>
          </a:xfrm>
          <a:prstGeom prst="straightConnector1">
            <a:avLst/>
          </a:prstGeom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09202" y="510997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C000"/>
                </a:solidFill>
              </a:rPr>
              <a:t>Padding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44252" y="3771434"/>
            <a:ext cx="0" cy="1367494"/>
          </a:xfrm>
          <a:prstGeom prst="straightConnector1">
            <a:avLst/>
          </a:prstGeom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7243" y="250425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C000"/>
                </a:solidFill>
              </a:rPr>
              <a:t>Padding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0" name="Right Brace 29"/>
          <p:cNvSpPr/>
          <p:nvPr/>
        </p:nvSpPr>
        <p:spPr>
          <a:xfrm>
            <a:off x="10783316" y="4617861"/>
            <a:ext cx="685800" cy="69532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658600" y="47808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x2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8567926" y="3310128"/>
            <a:ext cx="83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256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bez korišćenja Transfer Learning-a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1898063"/>
            <a:ext cx="4763585" cy="3353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0" y="1898063"/>
            <a:ext cx="4763585" cy="335356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161211" y="3352800"/>
            <a:ext cx="182880" cy="1393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04067" y="3213463"/>
            <a:ext cx="182880" cy="1393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684</Words>
  <Application>Microsoft Office PowerPoint</Application>
  <PresentationFormat>Widescreen</PresentationFormat>
  <Paragraphs>203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Tahoma</vt:lpstr>
      <vt:lpstr>Trade Gothic LT Pro</vt:lpstr>
      <vt:lpstr>Trebuchet MS</vt:lpstr>
      <vt:lpstr>Wingdings</vt:lpstr>
      <vt:lpstr>Office Theme</vt:lpstr>
      <vt:lpstr>Prepoznavanje falsifikovanih potpisa</vt:lpstr>
      <vt:lpstr>Sadržaj</vt:lpstr>
      <vt:lpstr>Uvod u problem</vt:lpstr>
      <vt:lpstr>Skup podataka</vt:lpstr>
      <vt:lpstr>Skup podataka</vt:lpstr>
      <vt:lpstr>Pristupi rešavanju problema</vt:lpstr>
      <vt:lpstr>Konvolutivne neuralne mreže (CNN)</vt:lpstr>
      <vt:lpstr>Model bez korišćenja Transfer Learning-a</vt:lpstr>
      <vt:lpstr>Model bez korišćenja Transfer Learning-a</vt:lpstr>
      <vt:lpstr>Model bez korišćenja Transfer Learning-a</vt:lpstr>
      <vt:lpstr>Transfer Learning i VGG16</vt:lpstr>
      <vt:lpstr>Model sa korišćenjem Transfer Learning-a</vt:lpstr>
      <vt:lpstr>Model sa korišćenjem Transfer Learning-a</vt:lpstr>
      <vt:lpstr>Model sa korišćenjem Transfer Learning-a</vt:lpstr>
      <vt:lpstr>Još detalja o obučavanju modela</vt:lpstr>
      <vt:lpstr>Preostale mogućnosti za poboljšanje</vt:lpstr>
      <vt:lpstr>Reference i korisni linkovi</vt:lpstr>
      <vt:lpstr>Hvala na pažnji!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2019-09-09T22:11:06Z</dcterms:created>
  <dcterms:modified xsi:type="dcterms:W3CDTF">2019-09-10T08:59:37Z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