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7" r:id="rId4"/>
    <p:sldId id="29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7" r:id="rId13"/>
    <p:sldId id="266" r:id="rId14"/>
    <p:sldId id="276" r:id="rId15"/>
    <p:sldId id="277" r:id="rId16"/>
    <p:sldId id="278" r:id="rId17"/>
    <p:sldId id="279" r:id="rId18"/>
    <p:sldId id="280" r:id="rId19"/>
    <p:sldId id="281" r:id="rId20"/>
    <p:sldId id="270" r:id="rId21"/>
    <p:sldId id="282" r:id="rId22"/>
    <p:sldId id="284" r:id="rId23"/>
    <p:sldId id="267" r:id="rId24"/>
    <p:sldId id="286" r:id="rId25"/>
    <p:sldId id="302" r:id="rId26"/>
    <p:sldId id="300" r:id="rId27"/>
    <p:sldId id="285" r:id="rId28"/>
    <p:sldId id="288" r:id="rId29"/>
    <p:sldId id="289" r:id="rId30"/>
    <p:sldId id="294" r:id="rId31"/>
    <p:sldId id="301" r:id="rId32"/>
    <p:sldId id="299" r:id="rId33"/>
    <p:sldId id="293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vana" initials="J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8-06T20:38:47.331" idx="1">
    <p:pos x="5397" y="152"/>
    <p:text>Ovaj model je favorit !
Jer je tačnost dobra
Matrica konfuzije je okej (al nema bolje)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8-06T21:37:27.356" idx="3">
    <p:pos x="5888" y="1032"/>
    <p:text>Datati rešenje 
pokrenuti na poslu 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sr-Latn-RS" sz="10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5DC76-186F-4A13-96FC-AA68BFF0CE98}" type="datetimeFigureOut">
              <a:rPr lang="sr-Latn-RS" smtClean="0"/>
              <a:t>4.9.2019.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endParaRPr lang="sr-Latn-RS" sz="10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CF8A6-EB9E-439B-A0FF-FF90BBD2A2FF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143582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CB296-D1D0-4FEE-96C2-B946B7FA8F30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86177-4047-4281-B0AD-9E82CFCE0D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29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510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494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6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99421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32103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662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53546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930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62731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0016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5418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40298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3343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7374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227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27330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76658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01695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9207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50679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4493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3078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65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393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755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26264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047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486177-4047-4281-B0AD-9E82CFCE0DB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</p:spPr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0595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 algn="ctr">
              <a:defRPr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 b="0" i="0" u="none">
                <a:solidFill>
                  <a:srgbClr val="000000"/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JS SlideHeader"/>
          <p:cNvSpPr txBox="1"/>
          <p:nvPr userDrawn="1"/>
        </p:nvSpPr>
        <p:spPr>
          <a:xfrm>
            <a:off x="914400" y="63500"/>
            <a:ext cx="73152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endParaRPr lang="sr-Latn-RS" sz="1000" b="0" i="0" u="none">
              <a:solidFill>
                <a:srgbClr val="000000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8062912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Beating Diabetes: Predicting Early Diabetes Patient Hospital </a:t>
            </a:r>
            <a:r>
              <a:rPr lang="en-US" dirty="0" err="1"/>
              <a:t>Readmittance</a:t>
            </a:r>
            <a:r>
              <a:rPr lang="en-US" dirty="0"/>
              <a:t> to Help Optimize Patient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2400"/>
            <a:ext cx="8062912" cy="2667000"/>
          </a:xfrm>
        </p:spPr>
        <p:txBody>
          <a:bodyPr>
            <a:normAutofit/>
          </a:bodyPr>
          <a:lstStyle/>
          <a:p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ma</a:t>
            </a:r>
            <a:r>
              <a:rPr lang="sr-Latn-RS" dirty="0"/>
              <a:t>šinskog učenja</a:t>
            </a:r>
          </a:p>
          <a:p>
            <a:r>
              <a:rPr lang="sr-Latn-RS" dirty="0"/>
              <a:t>Stefan Spalević i Jovana Tomić</a:t>
            </a:r>
          </a:p>
          <a:p>
            <a:endParaRPr lang="sr-Latn-RS" dirty="0"/>
          </a:p>
          <a:p>
            <a:r>
              <a:rPr lang="sr-Latn-RS" dirty="0"/>
              <a:t>Prof. Mladen Nikolić</a:t>
            </a:r>
          </a:p>
          <a:p>
            <a:r>
              <a:rPr lang="en-US" dirty="0"/>
              <a:t>A</a:t>
            </a:r>
            <a:r>
              <a:rPr lang="sr-Latn-RS" dirty="0"/>
              <a:t>sistent: Nemanja Mićović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Podela</a:t>
            </a:r>
            <a:r>
              <a:rPr lang="sr-Latn-RS" dirty="0"/>
              <a:t> skupa podataka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5715000"/>
            <a:ext cx="8229600" cy="1012792"/>
          </a:xfrm>
        </p:spPr>
        <p:txBody>
          <a:bodyPr/>
          <a:lstStyle/>
          <a:p>
            <a:r>
              <a:rPr lang="en-US" dirty="0" err="1"/>
              <a:t>Stratifikacija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ciljnoj</a:t>
            </a:r>
            <a:r>
              <a:rPr lang="en-US" dirty="0"/>
              <a:t> </a:t>
            </a:r>
            <a:r>
              <a:rPr lang="en-US" dirty="0" err="1"/>
              <a:t>promenljivoj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00200"/>
            <a:ext cx="6020342" cy="39397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48000"/>
                <a:satMod val="230000"/>
              </a:schemeClr>
            </a:gs>
            <a:gs pos="60000">
              <a:schemeClr val="bg2">
                <a:shade val="92000"/>
                <a:satMod val="230000"/>
              </a:schemeClr>
            </a:gs>
            <a:gs pos="100000">
              <a:schemeClr val="bg2">
                <a:tint val="85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sr-Latn-RS" dirty="0"/>
              <a:t>Naive Classifier</a:t>
            </a:r>
            <a:endParaRPr lang="en-US" dirty="0"/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Naive Bayes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Binomial Logistic Regression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Multinomial Logistic Regression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Elastic Net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Random Forest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Ensemble – Random Forest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SVM (No Kernel)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SVM – 3rd order polynomial Kernel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SVM – Gaussian Kernel</a:t>
            </a:r>
          </a:p>
          <a:p>
            <a:pPr marL="578358" indent="-514350">
              <a:buFont typeface="+mj-lt"/>
              <a:buAutoNum type="arabicPeriod"/>
            </a:pPr>
            <a:r>
              <a:rPr lang="en-US" dirty="0"/>
              <a:t>Nagla</a:t>
            </a:r>
            <a:r>
              <a:rPr lang="sr-Latn-RS" dirty="0"/>
              <a:t>šavanje jedinica – Logistic Regression</a:t>
            </a:r>
          </a:p>
          <a:p>
            <a:pPr marL="578358" indent="-514350">
              <a:buFont typeface="+mj-lt"/>
              <a:buAutoNum type="arabicPeriod"/>
            </a:pPr>
            <a:r>
              <a:rPr lang="sr-Latn-RS" dirty="0"/>
              <a:t>Neural Network</a:t>
            </a:r>
          </a:p>
          <a:p>
            <a:pPr marL="578358" indent="-514350">
              <a:buFont typeface="+mj-lt"/>
              <a:buAutoNum type="arabicPeriod"/>
            </a:pPr>
            <a:endParaRPr lang="sr-Latn-RS" dirty="0"/>
          </a:p>
          <a:p>
            <a:pPr marL="578358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D968-EF53-40A0-ABF7-0D48BE49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Matrica konfuzije</a:t>
            </a:r>
            <a:endParaRPr lang="en-US" dirty="0"/>
          </a:p>
        </p:txBody>
      </p:sp>
      <p:pic>
        <p:nvPicPr>
          <p:cNvPr id="1026" name="Picture 2" descr="Ð ÐµÐ·ÑÐ»ÑÐ°Ñ ÑÐ»Ð¸ÐºÐ° Ð·Ð° confusion matrix">
            <a:extLst>
              <a:ext uri="{FF2B5EF4-FFF2-40B4-BE49-F238E27FC236}">
                <a16:creationId xmlns:a16="http://schemas.microsoft.com/office/drawing/2014/main" id="{5CE9DBC0-1A27-4FAC-8DB9-26C6ABDC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5276850" cy="39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4F8D03-C556-4C06-BF3B-DD64FE48D763}"/>
              </a:ext>
            </a:extLst>
          </p:cNvPr>
          <p:cNvSpPr/>
          <p:nvPr/>
        </p:nvSpPr>
        <p:spPr>
          <a:xfrm rot="18987378">
            <a:off x="5397480" y="3095759"/>
            <a:ext cx="1739940" cy="132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BD3A1-1D7C-4DA5-BCC9-68286410FA05}"/>
              </a:ext>
            </a:extLst>
          </p:cNvPr>
          <p:cNvSpPr txBox="1"/>
          <p:nvPr/>
        </p:nvSpPr>
        <p:spPr>
          <a:xfrm>
            <a:off x="6959108" y="2072905"/>
            <a:ext cx="212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Predviđa se da će se pacijent vratiti u periodu od 30 dana, a zapravo neće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FB226-3D3D-477E-AC3C-827EB875AB9E}"/>
              </a:ext>
            </a:extLst>
          </p:cNvPr>
          <p:cNvSpPr txBox="1"/>
          <p:nvPr/>
        </p:nvSpPr>
        <p:spPr>
          <a:xfrm>
            <a:off x="990600" y="6221174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FP bolje od FN – u ovom slučaju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1A4894-AA1C-4151-B765-B5B998167793}"/>
              </a:ext>
            </a:extLst>
          </p:cNvPr>
          <p:cNvSpPr/>
          <p:nvPr/>
        </p:nvSpPr>
        <p:spPr>
          <a:xfrm>
            <a:off x="3505200" y="4902159"/>
            <a:ext cx="914400" cy="5842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CE956-2152-4C28-B591-8D39A0E49EB0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2514601" y="5400840"/>
            <a:ext cx="1124510" cy="820334"/>
          </a:xfrm>
          <a:prstGeom prst="straightConnector1">
            <a:avLst/>
          </a:prstGeom>
          <a:ln w="28575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D0D938-78B6-4445-9A61-96E61F807028}"/>
              </a:ext>
            </a:extLst>
          </p:cNvPr>
          <p:cNvSpPr txBox="1"/>
          <p:nvPr/>
        </p:nvSpPr>
        <p:spPr>
          <a:xfrm>
            <a:off x="3302628" y="263834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Uspe</a:t>
            </a:r>
            <a:r>
              <a:rPr lang="sr-Latn-RS" dirty="0">
                <a:solidFill>
                  <a:schemeClr val="bg1"/>
                </a:solidFill>
              </a:rPr>
              <a:t>šna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E4D60-DD02-47D5-BAA5-A515392A6F9C}"/>
              </a:ext>
            </a:extLst>
          </p:cNvPr>
          <p:cNvSpPr txBox="1"/>
          <p:nvPr/>
        </p:nvSpPr>
        <p:spPr>
          <a:xfrm>
            <a:off x="1843826" y="35063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Uspešna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2C09D3-F7DF-4E47-BC13-200B8F65AD9A}"/>
              </a:ext>
            </a:extLst>
          </p:cNvPr>
          <p:cNvSpPr txBox="1"/>
          <p:nvPr/>
        </p:nvSpPr>
        <p:spPr>
          <a:xfrm>
            <a:off x="4572000" y="2638341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Neuspešna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675A5C-379E-45D1-BBDD-0FD3E16E41FA}"/>
              </a:ext>
            </a:extLst>
          </p:cNvPr>
          <p:cNvSpPr txBox="1"/>
          <p:nvPr/>
        </p:nvSpPr>
        <p:spPr>
          <a:xfrm>
            <a:off x="1657350" y="4742434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Neuspešna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03171F-B314-40F6-A138-E272F2CAA1BB}"/>
              </a:ext>
            </a:extLst>
          </p:cNvPr>
          <p:cNvSpPr/>
          <p:nvPr/>
        </p:nvSpPr>
        <p:spPr>
          <a:xfrm>
            <a:off x="5105400" y="3727509"/>
            <a:ext cx="685800" cy="53340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940C9DA-EF90-4A39-ADA4-14BD2106F067}"/>
              </a:ext>
            </a:extLst>
          </p:cNvPr>
          <p:cNvSpPr/>
          <p:nvPr/>
        </p:nvSpPr>
        <p:spPr>
          <a:xfrm rot="2273120">
            <a:off x="4033213" y="5921156"/>
            <a:ext cx="1739940" cy="132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3645B-07E8-4F2B-89D4-10CA401D1667}"/>
              </a:ext>
            </a:extLst>
          </p:cNvPr>
          <p:cNvSpPr txBox="1"/>
          <p:nvPr/>
        </p:nvSpPr>
        <p:spPr>
          <a:xfrm>
            <a:off x="5832918" y="5903885"/>
            <a:ext cx="3443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Model predviđa uspešnu terapiju, ali pacijent ipak dolazi pre 30 dana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4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5181600" cy="1399032"/>
          </a:xfrm>
        </p:spPr>
        <p:txBody>
          <a:bodyPr/>
          <a:lstStyle/>
          <a:p>
            <a:r>
              <a:rPr lang="sr-Latn-RS" dirty="0"/>
              <a:t>1</a:t>
            </a:r>
            <a:r>
              <a:rPr lang="en-US" dirty="0"/>
              <a:t>. </a:t>
            </a:r>
            <a:r>
              <a:rPr lang="en-US" dirty="0" err="1"/>
              <a:t>Nai</a:t>
            </a:r>
            <a:r>
              <a:rPr lang="sr-Latn-RS" dirty="0"/>
              <a:t>ve Classifier</a:t>
            </a:r>
            <a:endParaRPr lang="en-US" dirty="0"/>
          </a:p>
        </p:txBody>
      </p:sp>
      <p:pic>
        <p:nvPicPr>
          <p:cNvPr id="4" name="Content Placeholder 3" descr="2.Naivni Baj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00400" y="4495800"/>
            <a:ext cx="4853304" cy="211780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28600" y="2743200"/>
            <a:ext cx="45720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en-US" sz="4200" b="0" i="0" u="none" strike="noStrike" kern="1200" cap="none" spc="0" normalizeH="0" baseline="0" noProof="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Naivni</a:t>
            </a:r>
            <a:r>
              <a:rPr kumimoji="0" lang="en-US" sz="4200" b="0" i="0" u="none" strike="noStrike" kern="1200" cap="none" spc="0" normalizeH="0" baseline="0" noProof="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200" b="0" i="0" u="none" strike="noStrike" kern="1200" cap="none" spc="0" normalizeH="0" baseline="0" noProof="0" dirty="0" err="1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Bajes</a:t>
            </a: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15240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Train accuracy : 	0.8883902</a:t>
            </a:r>
          </a:p>
          <a:p>
            <a:r>
              <a:rPr lang="sr-Latn-RS" dirty="0"/>
              <a:t>Validation accuracy: 	0.8883593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3.Binomial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/>
              <a:t>gridSearchCV – parametar </a:t>
            </a:r>
            <a:r>
              <a:rPr lang="sr-Latn-RS" b="1" i="1" dirty="0"/>
              <a:t>class_weight </a:t>
            </a:r>
          </a:p>
          <a:p>
            <a:r>
              <a:rPr lang="sr-Latn-RS" i="1" dirty="0"/>
              <a:t>class_weight = </a:t>
            </a:r>
            <a:r>
              <a:rPr lang="en-US" i="1" dirty="0" err="1"/>
              <a:t>np.linspace</a:t>
            </a:r>
            <a:r>
              <a:rPr lang="en-US" i="1" dirty="0"/>
              <a:t>(0.05, 0.95, 20)</a:t>
            </a:r>
            <a:endParaRPr lang="sr-Latn-RS" i="1" dirty="0"/>
          </a:p>
          <a:p>
            <a:r>
              <a:rPr lang="en-US" dirty="0"/>
              <a:t>‘</a:t>
            </a:r>
            <a:r>
              <a:rPr lang="en-US" b="1" i="1" dirty="0"/>
              <a:t>scoring</a:t>
            </a:r>
            <a:r>
              <a:rPr lang="en-US" dirty="0"/>
              <a:t>’ </a:t>
            </a:r>
            <a:r>
              <a:rPr lang="sr-Latn-RS" dirty="0"/>
              <a:t> </a:t>
            </a:r>
            <a:r>
              <a:rPr lang="en-US" dirty="0"/>
              <a:t>{</a:t>
            </a:r>
            <a:r>
              <a:rPr lang="sr-Latn-RS" dirty="0"/>
              <a:t>f1, accuracy</a:t>
            </a:r>
            <a:r>
              <a:rPr lang="en-US" dirty="0"/>
              <a:t>}</a:t>
            </a:r>
            <a:endParaRPr lang="sr-Latn-R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f1:</a:t>
            </a:r>
            <a:endParaRPr lang="sr-Latn-RS" dirty="0"/>
          </a:p>
          <a:p>
            <a:pPr lvl="1"/>
            <a:r>
              <a:rPr lang="sr-Latn-RS" sz="2200" dirty="0"/>
              <a:t>Loša tačnost</a:t>
            </a:r>
          </a:p>
          <a:p>
            <a:pPr lvl="1"/>
            <a:r>
              <a:rPr lang="sr-Latn-RS" sz="2200" dirty="0"/>
              <a:t>Slaba dijagonalna</a:t>
            </a:r>
          </a:p>
          <a:p>
            <a:pPr lvl="1">
              <a:buNone/>
            </a:pPr>
            <a:r>
              <a:rPr lang="sr-Latn-RS" sz="2200" dirty="0"/>
              <a:t>	 dominantnost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accuracy:</a:t>
            </a:r>
          </a:p>
          <a:p>
            <a:pPr lvl="1"/>
            <a:r>
              <a:rPr lang="sr-Latn-RS" sz="2000" dirty="0"/>
              <a:t>Bolja tačnost</a:t>
            </a:r>
          </a:p>
          <a:p>
            <a:pPr lvl="1"/>
            <a:r>
              <a:rPr lang="sr-Latn-RS" sz="2000" dirty="0"/>
              <a:t>Loš klasifikator</a:t>
            </a:r>
            <a:endParaRPr lang="en-US" sz="2000" dirty="0"/>
          </a:p>
        </p:txBody>
      </p:sp>
      <p:pic>
        <p:nvPicPr>
          <p:cNvPr id="4" name="Picture 3" descr="Logisticka regresija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048000"/>
            <a:ext cx="4953000" cy="1852199"/>
          </a:xfrm>
          <a:prstGeom prst="rect">
            <a:avLst/>
          </a:prstGeom>
        </p:spPr>
      </p:pic>
      <p:pic>
        <p:nvPicPr>
          <p:cNvPr id="5" name="Picture 4" descr="Logisticka regresija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953000"/>
            <a:ext cx="495300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4.Multinomial Logistic Regression</a:t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GridSearchCV – parametar </a:t>
            </a:r>
            <a:r>
              <a:rPr lang="sr-Latn-RS" b="1" i="1" dirty="0"/>
              <a:t>class_weight</a:t>
            </a:r>
          </a:p>
          <a:p>
            <a:r>
              <a:rPr lang="sr-Latn-RS" dirty="0"/>
              <a:t>scoring = f1 ; cv = 3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Loša tačnost </a:t>
            </a:r>
          </a:p>
          <a:p>
            <a:r>
              <a:rPr lang="sr-Latn-RS" dirty="0"/>
              <a:t>Bolja matrica konfuzije</a:t>
            </a:r>
          </a:p>
          <a:p>
            <a:endParaRPr lang="en-US" dirty="0"/>
          </a:p>
        </p:txBody>
      </p:sp>
      <p:pic>
        <p:nvPicPr>
          <p:cNvPr id="4" name="Picture 3" descr="Multinomijalna regresij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00400"/>
            <a:ext cx="5486400" cy="1809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5. Elastic Net</a:t>
            </a:r>
            <a:endParaRPr lang="en-US" dirty="0"/>
          </a:p>
        </p:txBody>
      </p:sp>
      <p:pic>
        <p:nvPicPr>
          <p:cNvPr id="4" name="Content Placeholder 3" descr="5.Elasticna mreza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0" y="1905000"/>
            <a:ext cx="7011757" cy="2932189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5181600"/>
            <a:ext cx="82296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Bolja tačnost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r-Latn-RS" sz="3000" dirty="0"/>
              <a:t>Lošija matrica konfuzije – Loš klasifikator</a:t>
            </a:r>
            <a:endParaRPr kumimoji="0" lang="sr-Latn-R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6. Random Forest</a:t>
            </a:r>
            <a:endParaRPr lang="en-US" dirty="0"/>
          </a:p>
        </p:txBody>
      </p:sp>
      <p:pic>
        <p:nvPicPr>
          <p:cNvPr id="4" name="Content Placeholder 3" descr="6.Random Forest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0" y="2590800"/>
            <a:ext cx="6405068" cy="239402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905000"/>
            <a:ext cx="8229600" cy="1143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sr-Latn-RS" sz="3000" dirty="0"/>
              <a:t>m</a:t>
            </a:r>
            <a:r>
              <a:rPr kumimoji="0" lang="sr-Latn-R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ax_depth</a:t>
            </a:r>
            <a:r>
              <a:rPr kumimoji="0" lang="sr-Latn-R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7</a:t>
            </a:r>
            <a:r>
              <a:rPr lang="en-US" dirty="0"/>
              <a:t>. </a:t>
            </a:r>
            <a:r>
              <a:rPr lang="sr-Latn-RS" dirty="0"/>
              <a:t>Ensemble –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029200"/>
            <a:ext cx="8229600" cy="1165192"/>
          </a:xfrm>
        </p:spPr>
        <p:txBody>
          <a:bodyPr/>
          <a:lstStyle/>
          <a:p>
            <a:r>
              <a:rPr lang="sr-Latn-RS" dirty="0"/>
              <a:t>Potpuno beskoristan klasifikator</a:t>
            </a:r>
          </a:p>
          <a:p>
            <a:r>
              <a:rPr lang="sr-Latn-RS" dirty="0"/>
              <a:t>Klasifikuje sve u većinsku klasu</a:t>
            </a:r>
          </a:p>
          <a:p>
            <a:endParaRPr lang="en-US" dirty="0"/>
          </a:p>
        </p:txBody>
      </p:sp>
      <p:pic>
        <p:nvPicPr>
          <p:cNvPr id="4" name="Picture 3" descr="8.Ansambl slucajne su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971800"/>
            <a:ext cx="3261704" cy="1790737"/>
          </a:xfrm>
          <a:prstGeom prst="rect">
            <a:avLst/>
          </a:prstGeom>
        </p:spPr>
      </p:pic>
      <p:pic>
        <p:nvPicPr>
          <p:cNvPr id="5" name="Picture 4" descr="Ansambl-RandomFor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905000"/>
            <a:ext cx="6553200" cy="8905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8. SVM (No Kernel)</a:t>
            </a:r>
            <a:endParaRPr lang="en-US" dirty="0"/>
          </a:p>
        </p:txBody>
      </p:sp>
      <p:pic>
        <p:nvPicPr>
          <p:cNvPr id="4" name="Content Placeholder 3" descr="Linearni kerne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3124200"/>
            <a:ext cx="6015095" cy="190823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828800"/>
            <a:ext cx="8229600" cy="1165192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sr-Latn-R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oss</a:t>
            </a:r>
            <a:r>
              <a:rPr kumimoji="0" lang="sr-Latn-R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</a:t>
            </a:r>
            <a:r>
              <a:rPr kumimoji="0" lang="en-US" sz="3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squared_hinge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baseline="0" dirty="0"/>
              <a:t>C = 1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Class_weight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‘balanced’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5257800"/>
            <a:ext cx="8229600" cy="1165192"/>
          </a:xfrm>
          <a:prstGeom prst="rect">
            <a:avLst/>
          </a:prstGeom>
        </p:spPr>
        <p:txBody>
          <a:bodyPr vert="horz" anchor="t">
            <a:normAutofit fontScale="77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Pokušaj - GridSearcCv – parametar</a:t>
            </a:r>
            <a:r>
              <a:rPr kumimoji="0" lang="sr-Latn-R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class_weight</a:t>
            </a:r>
          </a:p>
          <a:p>
            <a:pPr marL="1362456" lvl="2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sr-Latn-RS" sz="3000" dirty="0"/>
              <a:t>Lošija tačnost</a:t>
            </a:r>
          </a:p>
          <a:p>
            <a:pPr marL="1362456" lvl="2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sr-Latn-RS" sz="3000" dirty="0"/>
              <a:t>Najbolja težina je balansirana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/>
          </a:bodyPr>
          <a:lstStyle/>
          <a:p>
            <a:r>
              <a:rPr lang="sr-Latn-RS" dirty="0"/>
              <a:t>Predviđanje uspešnosti primene terapije</a:t>
            </a:r>
            <a:endParaRPr lang="en-US" dirty="0"/>
          </a:p>
          <a:p>
            <a:r>
              <a:rPr lang="en-US" dirty="0" err="1"/>
              <a:t>Podaci</a:t>
            </a:r>
            <a:r>
              <a:rPr lang="en-US" dirty="0"/>
              <a:t> se </a:t>
            </a:r>
            <a:r>
              <a:rPr lang="en-US" dirty="0" err="1"/>
              <a:t>prikupljaju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boravka</a:t>
            </a:r>
            <a:r>
              <a:rPr lang="en-US" dirty="0"/>
              <a:t> </a:t>
            </a:r>
            <a:r>
              <a:rPr lang="en-US" dirty="0" err="1"/>
              <a:t>pacijenta</a:t>
            </a:r>
            <a:r>
              <a:rPr lang="en-US" dirty="0"/>
              <a:t> u </a:t>
            </a:r>
            <a:r>
              <a:rPr lang="en-US" dirty="0" err="1"/>
              <a:t>bolnci</a:t>
            </a:r>
            <a:endParaRPr lang="sr-Latn-RS" dirty="0"/>
          </a:p>
          <a:p>
            <a:r>
              <a:rPr lang="sr-Latn-RS" dirty="0"/>
              <a:t>P</a:t>
            </a:r>
            <a:r>
              <a:rPr lang="en-US" dirty="0" err="1"/>
              <a:t>redvi</a:t>
            </a:r>
            <a:r>
              <a:rPr lang="sr-Latn-RS" dirty="0"/>
              <a:t>đa se da li će se dati pacijent vratiti u bolnicu u roku od 30 dana ili 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301585"/>
              </p:ext>
            </p:extLst>
          </p:nvPr>
        </p:nvGraphicFramePr>
        <p:xfrm>
          <a:off x="685800" y="4572000"/>
          <a:ext cx="8229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Broj</a:t>
                      </a:r>
                      <a:r>
                        <a:rPr lang="en-US" dirty="0"/>
                        <a:t> dana do </a:t>
                      </a:r>
                      <a:r>
                        <a:rPr lang="en-US" dirty="0" err="1"/>
                        <a:t>povratka</a:t>
                      </a:r>
                      <a:r>
                        <a:rPr lang="sr-Latn-RS" dirty="0"/>
                        <a:t> 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‘readmitted’</a:t>
                      </a:r>
                      <a:endParaRPr lang="sr-Latn-RS" dirty="0"/>
                    </a:p>
                    <a:p>
                      <a:pPr algn="ctr"/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Uspe</a:t>
                      </a:r>
                      <a:r>
                        <a:rPr lang="sr-Latn-RS" dirty="0" err="1"/>
                        <a:t>šnost</a:t>
                      </a:r>
                      <a:r>
                        <a:rPr lang="sr-Latn-RS" baseline="0" dirty="0"/>
                        <a:t> terapije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Neuspe</a:t>
                      </a:r>
                      <a:r>
                        <a:rPr lang="sr-Latn-RS" dirty="0" err="1"/>
                        <a:t>šna</a:t>
                      </a:r>
                      <a:r>
                        <a:rPr lang="sr-Latn-RS" baseline="0" dirty="0"/>
                        <a:t> 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r>
                        <a:rPr lang="en-US" baseline="0" dirty="0"/>
                        <a:t>30, NO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Uspe</a:t>
                      </a:r>
                      <a:r>
                        <a:rPr lang="sr-Latn-RS" dirty="0" err="1"/>
                        <a:t>šna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228600"/>
            <a:ext cx="10439400" cy="1399032"/>
          </a:xfrm>
        </p:spPr>
        <p:txBody>
          <a:bodyPr>
            <a:normAutofit/>
          </a:bodyPr>
          <a:lstStyle/>
          <a:p>
            <a:r>
              <a:rPr lang="sr-Latn-RS" sz="4000" dirty="0"/>
              <a:t>9. SVM – 3rd order polynomial Kernel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229600" cy="2819400"/>
          </a:xfrm>
        </p:spPr>
        <p:txBody>
          <a:bodyPr>
            <a:normAutofit/>
          </a:bodyPr>
          <a:lstStyle/>
          <a:p>
            <a:r>
              <a:rPr lang="sr-Latn-RS" dirty="0"/>
              <a:t>Polinom drugog stepena</a:t>
            </a:r>
          </a:p>
          <a:p>
            <a:r>
              <a:rPr lang="sr-Latn-RS" dirty="0"/>
              <a:t>Balansirane klase</a:t>
            </a:r>
          </a:p>
          <a:p>
            <a:r>
              <a:rPr lang="sr-Latn-RS" dirty="0"/>
              <a:t>Velika složenost </a:t>
            </a:r>
            <a:r>
              <a:rPr lang="sr-Latn-RS" dirty="0">
                <a:sym typeface="Wingdings" pitchFamily="2" charset="2"/>
              </a:rPr>
              <a:t> Potrebno mnogo vremena za obučavanje</a:t>
            </a: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endParaRPr lang="sr-Latn-RS" dirty="0"/>
          </a:p>
        </p:txBody>
      </p:sp>
      <p:pic>
        <p:nvPicPr>
          <p:cNvPr id="5" name="Picture 4" descr="poly prime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2525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53000" y="35052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51816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10/10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4191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9/10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32004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22098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1/10</a:t>
            </a:r>
          </a:p>
        </p:txBody>
      </p:sp>
      <p:cxnSp>
        <p:nvCxnSpPr>
          <p:cNvPr id="13" name="Straight Arrow Connector 12"/>
          <p:cNvCxnSpPr>
            <a:stCxn id="11" idx="3"/>
            <a:endCxn id="5" idx="1"/>
          </p:cNvCxnSpPr>
          <p:nvPr/>
        </p:nvCxnSpPr>
        <p:spPr>
          <a:xfrm>
            <a:off x="3733800" y="2705100"/>
            <a:ext cx="1219200" cy="12954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5" idx="1"/>
          </p:cNvCxnSpPr>
          <p:nvPr/>
        </p:nvCxnSpPr>
        <p:spPr>
          <a:xfrm>
            <a:off x="3733800" y="3695700"/>
            <a:ext cx="1219200" cy="3048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5" idx="1"/>
          </p:cNvCxnSpPr>
          <p:nvPr/>
        </p:nvCxnSpPr>
        <p:spPr>
          <a:xfrm flipV="1">
            <a:off x="3733800" y="4000500"/>
            <a:ext cx="1219200" cy="6858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5" idx="1"/>
          </p:cNvCxnSpPr>
          <p:nvPr/>
        </p:nvCxnSpPr>
        <p:spPr>
          <a:xfrm flipV="1">
            <a:off x="3733800" y="4000500"/>
            <a:ext cx="1219200" cy="16764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28600" y="304800"/>
            <a:ext cx="8915400" cy="1828800"/>
          </a:xfrm>
          <a:prstGeom prst="rect">
            <a:avLst/>
          </a:prstGeom>
        </p:spPr>
        <p:txBody>
          <a:bodyPr vert="horz" numCol="2" anchor="t">
            <a:normAutofit fontScale="77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Novi model </a:t>
            </a:r>
            <a:r>
              <a:rPr kumimoji="0" lang="sr-Latn-R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Ansambl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Modeli ansambla su SVM(polynomial)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sr-Latn-RS" sz="2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Smanjena složenost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lang="sr-Latn-RS" sz="2900" dirty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900" dirty="0"/>
              <a:t>N </a:t>
            </a:r>
            <a:r>
              <a:rPr lang="en-US" sz="2900" dirty="0" err="1"/>
              <a:t>novih</a:t>
            </a:r>
            <a:r>
              <a:rPr lang="en-US" sz="2900" dirty="0"/>
              <a:t> </a:t>
            </a:r>
            <a:r>
              <a:rPr lang="en-US" sz="2900" dirty="0" err="1"/>
              <a:t>klasifikatora</a:t>
            </a:r>
            <a:r>
              <a:rPr lang="en-US" sz="2900" dirty="0"/>
              <a:t> </a:t>
            </a:r>
            <a:endParaRPr lang="sr-Latn-RS" sz="2900" dirty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900" dirty="0"/>
              <a:t>N = 10</a:t>
            </a:r>
            <a:endParaRPr lang="sr-Latn-RS" sz="2900" dirty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2900" dirty="0" err="1"/>
              <a:t>Klase</a:t>
            </a:r>
            <a:r>
              <a:rPr lang="en-US" sz="2900" dirty="0"/>
              <a:t> </a:t>
            </a:r>
            <a:r>
              <a:rPr lang="en-US" sz="2900" dirty="0" err="1"/>
              <a:t>su</a:t>
            </a:r>
            <a:r>
              <a:rPr lang="en-US" sz="2900" dirty="0"/>
              <a:t> </a:t>
            </a:r>
            <a:r>
              <a:rPr lang="en-US" sz="2900" dirty="0" err="1"/>
              <a:t>sada</a:t>
            </a:r>
            <a:r>
              <a:rPr lang="en-US" sz="2900" dirty="0"/>
              <a:t> </a:t>
            </a:r>
            <a:r>
              <a:rPr lang="en-US" sz="2900" dirty="0" err="1"/>
              <a:t>izbalansirane</a:t>
            </a:r>
            <a:endParaRPr lang="sr-Latn-RS" sz="2900" dirty="0"/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sr-Latn-R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B5D2A-970B-4EA3-9AEF-272C4EF7FD2A}"/>
              </a:ext>
            </a:extLst>
          </p:cNvPr>
          <p:cNvSpPr txBox="1"/>
          <p:nvPr/>
        </p:nvSpPr>
        <p:spPr>
          <a:xfrm flipH="1">
            <a:off x="1394459" y="6322367"/>
            <a:ext cx="65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Neuspešni pokušaji obučavanja 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10. SVM – Gaussian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 = 1	</a:t>
            </a:r>
          </a:p>
          <a:p>
            <a:r>
              <a:rPr lang="sr-Latn-RS" dirty="0"/>
              <a:t>Potrebno mnogo vremena za obučavanje</a:t>
            </a:r>
          </a:p>
        </p:txBody>
      </p:sp>
      <p:pic>
        <p:nvPicPr>
          <p:cNvPr id="4" name="Picture 3" descr="SVC - GAussian Kern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33800"/>
            <a:ext cx="6172200" cy="24820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11.Naglašavanje jedinica	</a:t>
            </a:r>
            <a:br>
              <a:rPr lang="sr-Latn-RS" dirty="0"/>
            </a:br>
            <a:r>
              <a:rPr lang="sr-Latn-RS" dirty="0"/>
              <a:t>		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43200"/>
            <a:ext cx="8229600" cy="3200400"/>
          </a:xfrm>
        </p:spPr>
        <p:txBody>
          <a:bodyPr/>
          <a:lstStyle/>
          <a:p>
            <a:r>
              <a:rPr lang="sr-Latn-RS" dirty="0"/>
              <a:t>Klase su neizbalansirane(jedinice su manjinska klasa)</a:t>
            </a:r>
          </a:p>
          <a:p>
            <a:r>
              <a:rPr lang="sr-Latn-RS" dirty="0"/>
              <a:t>10 novih modela – Balansiranih</a:t>
            </a:r>
          </a:p>
          <a:p>
            <a:r>
              <a:rPr lang="sr-Latn-RS" dirty="0"/>
              <a:t>Koeficijent “balansiranosti” </a:t>
            </a:r>
            <a:r>
              <a:rPr lang="en-US" dirty="0"/>
              <a:t>Q</a:t>
            </a:r>
            <a:endParaRPr lang="sr-Latn-R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1317592"/>
          </a:xfrm>
        </p:spPr>
        <p:txBody>
          <a:bodyPr>
            <a:normAutofit fontScale="92500"/>
          </a:bodyPr>
          <a:lstStyle/>
          <a:p>
            <a:r>
              <a:rPr lang="sr-Latn-RS" dirty="0"/>
              <a:t>Koeficijent </a:t>
            </a:r>
            <a:r>
              <a:rPr lang="en-US" b="1" i="1" dirty="0"/>
              <a:t>Q</a:t>
            </a:r>
            <a:r>
              <a:rPr lang="sr-Latn-RS" b="1" i="1" dirty="0"/>
              <a:t> </a:t>
            </a:r>
            <a:r>
              <a:rPr lang="sr-Latn-RS" dirty="0"/>
              <a:t>određuje odnos težina klasa</a:t>
            </a:r>
          </a:p>
          <a:p>
            <a:r>
              <a:rPr lang="sr-Latn-RS" dirty="0"/>
              <a:t>size_z</a:t>
            </a:r>
            <a:r>
              <a:rPr lang="en-US" dirty="0" err="1"/>
              <a:t>eros</a:t>
            </a:r>
            <a:r>
              <a:rPr lang="en-US" dirty="0"/>
              <a:t> = Q * </a:t>
            </a:r>
            <a:r>
              <a:rPr lang="en-US" dirty="0" err="1"/>
              <a:t>size_ones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39624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1816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10/10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1910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9/10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32004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2209800"/>
            <a:ext cx="2362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</a:t>
            </a:r>
            <a:r>
              <a:rPr lang="en-US" dirty="0" err="1"/>
              <a:t>readmited</a:t>
            </a:r>
            <a:r>
              <a:rPr lang="en-US" dirty="0"/>
              <a:t>’ = 0</a:t>
            </a:r>
          </a:p>
          <a:p>
            <a:pPr algn="ctr"/>
            <a:r>
              <a:rPr lang="en-US" dirty="0"/>
              <a:t>1/10</a:t>
            </a:r>
          </a:p>
        </p:txBody>
      </p:sp>
      <p:cxnSp>
        <p:nvCxnSpPr>
          <p:cNvPr id="9" name="Straight Arrow Connector 8"/>
          <p:cNvCxnSpPr>
            <a:stCxn id="8" idx="3"/>
            <a:endCxn id="4" idx="1"/>
          </p:cNvCxnSpPr>
          <p:nvPr/>
        </p:nvCxnSpPr>
        <p:spPr>
          <a:xfrm>
            <a:off x="3733800" y="2705100"/>
            <a:ext cx="1295400" cy="14478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4" idx="1"/>
          </p:cNvCxnSpPr>
          <p:nvPr/>
        </p:nvCxnSpPr>
        <p:spPr>
          <a:xfrm>
            <a:off x="3733800" y="3695700"/>
            <a:ext cx="1295400" cy="4572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4" idx="1"/>
          </p:cNvCxnSpPr>
          <p:nvPr/>
        </p:nvCxnSpPr>
        <p:spPr>
          <a:xfrm flipV="1">
            <a:off x="3733800" y="4152900"/>
            <a:ext cx="1295400" cy="5334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4" idx="1"/>
          </p:cNvCxnSpPr>
          <p:nvPr/>
        </p:nvCxnSpPr>
        <p:spPr>
          <a:xfrm flipV="1">
            <a:off x="3733800" y="4152900"/>
            <a:ext cx="1295400" cy="1524000"/>
          </a:xfrm>
          <a:prstGeom prst="straightConnector1">
            <a:avLst/>
          </a:prstGeom>
          <a:ln w="28575" cap="flat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E8E8CB-296D-4BBC-A42B-61A88F68C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7838"/>
            <a:ext cx="8229600" cy="44218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A8071-E1D1-45A8-AF77-4724C306009D}"/>
              </a:ext>
            </a:extLst>
          </p:cNvPr>
          <p:cNvSpPr txBox="1"/>
          <p:nvPr/>
        </p:nvSpPr>
        <p:spPr>
          <a:xfrm>
            <a:off x="2209800" y="59618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Izbor parametra q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486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80D7E9-36A3-4D57-A2A0-159C2F6C7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0616"/>
            <a:ext cx="9144000" cy="4651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3B629-BE33-4F30-B6EE-1B26A627B8BA}"/>
              </a:ext>
            </a:extLst>
          </p:cNvPr>
          <p:cNvSpPr txBox="1"/>
          <p:nvPr/>
        </p:nvSpPr>
        <p:spPr>
          <a:xfrm>
            <a:off x="2209800" y="59618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600" dirty="0"/>
              <a:t>Izbor parametra q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6643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sr-Latn-RS" dirty="0"/>
              <a:t>q  = 1.2</a:t>
            </a:r>
          </a:p>
          <a:p>
            <a:r>
              <a:rPr lang="en-US" dirty="0" err="1"/>
              <a:t>Odluka</a:t>
            </a:r>
            <a:r>
              <a:rPr lang="en-US" dirty="0"/>
              <a:t>:</a:t>
            </a:r>
          </a:p>
          <a:p>
            <a:pPr lvl="1"/>
            <a:r>
              <a:rPr lang="sr-Latn-RS" dirty="0"/>
              <a:t>Ako bar 3 klasifikatora dijagnostikuju dijabetes, model predviđa dijabetes.</a:t>
            </a:r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DB496-2A06-4852-9C1F-93AFF6A26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81" y="3657600"/>
            <a:ext cx="7661837" cy="25539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12. Neuronska mreža</a:t>
            </a:r>
            <a:endParaRPr lang="en-US" dirty="0"/>
          </a:p>
        </p:txBody>
      </p:sp>
      <p:pic>
        <p:nvPicPr>
          <p:cNvPr id="4" name="Content Placeholder 3" descr="Neuronska mreza 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0" y="1676400"/>
            <a:ext cx="6931597" cy="32004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5105400"/>
            <a:ext cx="9144000" cy="1752600"/>
          </a:xfrm>
          <a:prstGeom prst="rect">
            <a:avLst/>
          </a:prstGeom>
        </p:spPr>
        <p:txBody>
          <a:bodyPr vert="horz" numCol="2" anchor="t">
            <a:normAutofit fontScale="77500" lnSpcReduction="20000"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activation = ‘</a:t>
            </a:r>
            <a:r>
              <a:rPr lang="en-US" sz="3000" i="1" dirty="0" err="1"/>
              <a:t>relu</a:t>
            </a:r>
            <a:r>
              <a:rPr lang="en-US" sz="3000" i="1" dirty="0"/>
              <a:t>’ </a:t>
            </a:r>
            <a:r>
              <a:rPr lang="en-US" sz="3000" i="1" dirty="0" err="1"/>
              <a:t>i</a:t>
            </a:r>
            <a:r>
              <a:rPr lang="en-US" sz="3000" i="1" dirty="0"/>
              <a:t> ‘sigmoid’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l</a:t>
            </a:r>
            <a:r>
              <a:rPr kumimoji="0" lang="sr-Latn-RS" sz="3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oss =</a:t>
            </a:r>
            <a:r>
              <a:rPr kumimoji="0" lang="sr-Latn-R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</a:t>
            </a:r>
            <a:r>
              <a:rPr kumimoji="0" lang="en-US" sz="3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binary_crossentropy</a:t>
            </a:r>
            <a:r>
              <a:rPr lang="en-US" sz="3000" i="1" dirty="0"/>
              <a:t>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o</a:t>
            </a:r>
            <a:r>
              <a:rPr kumimoji="0" 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ptimizer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‘</a:t>
            </a:r>
            <a:r>
              <a:rPr kumimoji="0" lang="en-US" sz="3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adam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m</a:t>
            </a:r>
            <a:r>
              <a:rPr lang="en-US" sz="3000" i="1" baseline="0" dirty="0"/>
              <a:t>etrics = ‘accuracy’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e</a:t>
            </a:r>
            <a:r>
              <a:rPr kumimoji="0" lang="en-US" sz="3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pochs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20 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 err="1"/>
              <a:t>b</a:t>
            </a:r>
            <a:r>
              <a:rPr lang="en-US" sz="3000" i="1" baseline="0" dirty="0" err="1"/>
              <a:t>atch_size</a:t>
            </a:r>
            <a:r>
              <a:rPr lang="en-US" sz="3000" i="1" baseline="0" dirty="0"/>
              <a:t> = 64</a:t>
            </a:r>
          </a:p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lang="en-US" sz="3000" i="1" dirty="0"/>
              <a:t>v</a:t>
            </a:r>
            <a:r>
              <a:rPr kumimoji="0" lang="en-US" sz="3000" b="0" i="1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erbose</a:t>
            </a:r>
            <a:r>
              <a:rPr kumimoji="0" lang="en-US" sz="30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</a:t>
            </a:r>
            <a:endParaRPr kumimoji="0" lang="sr-Latn-RS" sz="3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uronska mreza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"/>
            <a:ext cx="6324600" cy="3989646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648200"/>
            <a:ext cx="87630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Nakon</a:t>
            </a:r>
            <a:r>
              <a:rPr lang="en-US" dirty="0"/>
              <a:t> 4. </a:t>
            </a:r>
            <a:r>
              <a:rPr lang="en-US" dirty="0" err="1"/>
              <a:t>epohe</a:t>
            </a:r>
            <a:r>
              <a:rPr lang="en-US" dirty="0"/>
              <a:t> </a:t>
            </a:r>
            <a:r>
              <a:rPr lang="en-US" dirty="0" err="1"/>
              <a:t>kre</a:t>
            </a:r>
            <a:r>
              <a:rPr lang="sr-Latn-RS" dirty="0"/>
              <a:t>će preprilagođavanje</a:t>
            </a:r>
          </a:p>
          <a:p>
            <a:endParaRPr lang="sr-Latn-RS" dirty="0"/>
          </a:p>
          <a:p>
            <a:r>
              <a:rPr lang="sr-Latn-RS" dirty="0"/>
              <a:t>Tačnost u 4. epohi </a:t>
            </a:r>
          </a:p>
          <a:p>
            <a:r>
              <a:rPr lang="sr-Latn-RS" dirty="0"/>
              <a:t>Train accuracy:		</a:t>
            </a:r>
            <a:r>
              <a:rPr lang="en-US" dirty="0"/>
              <a:t>0.8883410862949098 </a:t>
            </a:r>
            <a:endParaRPr lang="sr-Latn-RS" dirty="0"/>
          </a:p>
          <a:p>
            <a:r>
              <a:rPr lang="sr-Latn-RS" dirty="0"/>
              <a:t>Validation accuracy:	</a:t>
            </a:r>
            <a:r>
              <a:rPr lang="en-US" dirty="0"/>
              <a:t>0.8883101567812712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28600"/>
            <a:ext cx="8229600" cy="16764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Informacije o skupu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/>
          <a:lstStyle/>
          <a:p>
            <a:r>
              <a:rPr lang="sr-Latn-RS" dirty="0"/>
              <a:t>Podaci o kliničkoj nezi pacijenata u 130 bolnica u SAD-u  za period od 10 godina (1999-2008) </a:t>
            </a:r>
            <a:endParaRPr lang="en-US" dirty="0"/>
          </a:p>
          <a:p>
            <a:endParaRPr lang="en-US" dirty="0"/>
          </a:p>
          <a:p>
            <a:r>
              <a:rPr lang="sr-Latn-RS" dirty="0"/>
              <a:t>100.000 instanci</a:t>
            </a:r>
          </a:p>
          <a:p>
            <a:r>
              <a:rPr lang="sr-Latn-RS" dirty="0"/>
              <a:t>50 atributa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– </a:t>
            </a:r>
            <a:r>
              <a:rPr lang="en-US" dirty="0" err="1"/>
              <a:t>balansiranje</a:t>
            </a:r>
            <a:r>
              <a:rPr lang="en-US" dirty="0"/>
              <a:t> </a:t>
            </a:r>
            <a:r>
              <a:rPr lang="en-US" dirty="0" err="1"/>
              <a:t>klasa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3803"/>
            <a:ext cx="8229600" cy="4572000"/>
          </a:xfrm>
        </p:spPr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: LR, MLR, Elastic Net</a:t>
            </a:r>
            <a:br>
              <a:rPr lang="en-US" dirty="0"/>
            </a:br>
            <a:r>
              <a:rPr lang="en-US" dirty="0" err="1"/>
              <a:t>Bezuspe</a:t>
            </a:r>
            <a:r>
              <a:rPr lang="sr-Latn-RS" dirty="0"/>
              <a:t>šan pokušaj...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2" y="2438400"/>
            <a:ext cx="4957001" cy="214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11" y="4583612"/>
            <a:ext cx="4957001" cy="21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53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6D2F-219C-4C05-93DA-285346A1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SMOTE – balansiranje klasa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BF48E8-0FC6-43AF-99FA-99972CDB4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5827"/>
            <a:ext cx="6028201" cy="225119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C30096-7487-4DC4-B451-63078BDB0CC2}"/>
              </a:ext>
            </a:extLst>
          </p:cNvPr>
          <p:cNvSpPr txBox="1">
            <a:spLocks/>
          </p:cNvSpPr>
          <p:nvPr/>
        </p:nvSpPr>
        <p:spPr>
          <a:xfrm>
            <a:off x="457200" y="1666526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050592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33CF-7927-412F-8AA7-62568B12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49C9-9345-4DF6-8A62-9912692D1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0D93B7E-873B-40D4-84F1-3BB0DB70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273963"/>
              </p:ext>
            </p:extLst>
          </p:nvPr>
        </p:nvGraphicFramePr>
        <p:xfrm>
          <a:off x="457200" y="693110"/>
          <a:ext cx="8229600" cy="5928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425222601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76329306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95516402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97529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3142513"/>
                    </a:ext>
                  </a:extLst>
                </a:gridCol>
              </a:tblGrid>
              <a:tr h="4762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Train 0-1 Loss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Train Accuracy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Dev 0-1 Loss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Dev Accuracy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90074"/>
                  </a:ext>
                </a:extLst>
              </a:tr>
              <a:tr h="340844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Naive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0.1116098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0.8883902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0.1116407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0.8883593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596051"/>
                  </a:ext>
                </a:extLst>
              </a:tr>
              <a:tr h="340844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effectLst/>
                        </a:rPr>
                        <a:t>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0.1366868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0.8633132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0.1356199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0.8643801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62626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>
                          <a:effectLst/>
                        </a:rPr>
                        <a:t>Binomial Log Reg (kitchen sink)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0.2150298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0.7849702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0.2126677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0.7873323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953792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Multinomial Log Reg (kitchen sink)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0.3907980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0.6092020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0.3898580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0.6101420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823218"/>
                  </a:ext>
                </a:extLst>
              </a:tr>
              <a:tr h="340844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Elastic 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0.1114460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0.8885540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0.1113950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0.8886050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548190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Random Forests (balanced)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0.3800039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0.6199961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0.3722176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0.6277824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273858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Ensemble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0.1116098‬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0.8883902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0.11164071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0.8883591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9586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SVM (no Kernel)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0.2778451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0.7221549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0.2756621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0.7243379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432859"/>
                  </a:ext>
                </a:extLst>
              </a:tr>
              <a:tr h="546280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SVM (3rd order polynomial Kernel)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388342"/>
                  </a:ext>
                </a:extLst>
              </a:tr>
              <a:tr h="395618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SVM (Gaussian Kernel)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0.1103486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0.8896514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0.1115424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0.8884576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896210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fontAlgn="ctr"/>
                      <a:r>
                        <a:rPr lang="sr-Latn-RS" sz="1200" b="1" dirty="0">
                          <a:effectLst/>
                        </a:rPr>
                        <a:t>Naglašavanje jedinica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0.2369456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effectLst/>
                        </a:rPr>
                        <a:t>0.7630544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0.2445581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400" dirty="0">
                          <a:effectLst/>
                        </a:rPr>
                        <a:t>0.7554419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948495"/>
                  </a:ext>
                </a:extLst>
              </a:tr>
              <a:tr h="392201">
                <a:tc>
                  <a:txBody>
                    <a:bodyPr/>
                    <a:lstStyle/>
                    <a:p>
                      <a:pPr fontAlgn="ctr"/>
                      <a:r>
                        <a:rPr lang="en-US" sz="1200" b="1" dirty="0">
                          <a:effectLst/>
                        </a:rPr>
                        <a:t>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0.1114132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0.8885868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0.1115424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0.8884576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79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02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48"/>
            <a:ext cx="8229600" cy="1399032"/>
          </a:xfrm>
        </p:spPr>
        <p:txBody>
          <a:bodyPr/>
          <a:lstStyle/>
          <a:p>
            <a:r>
              <a:rPr lang="sr-Latn-RS" dirty="0"/>
              <a:t>Izabrani model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>
                <a:sym typeface="Wingdings" panose="05000000000000000000" pitchFamily="2" charset="2"/>
              </a:rPr>
              <a:t>Logistička regresija </a:t>
            </a:r>
          </a:p>
          <a:p>
            <a:r>
              <a:rPr lang="sr-Latn-RS" dirty="0">
                <a:sym typeface="Wingdings" panose="05000000000000000000" pitchFamily="2" charset="2"/>
              </a:rPr>
              <a:t>Parametri (čitav model) su dobijeni pomoću GreadSearch metode</a:t>
            </a:r>
          </a:p>
          <a:p>
            <a:endParaRPr lang="sr-Latn-R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CBAB6-127C-4D05-B10C-D50694339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962400"/>
            <a:ext cx="5823460" cy="2286000"/>
          </a:xfrm>
          <a:prstGeom prst="rect">
            <a:avLst/>
          </a:prstGeom>
        </p:spPr>
      </p:pic>
      <p:pic>
        <p:nvPicPr>
          <p:cNvPr id="7" name="Graphic 6" descr="Clapping hands">
            <a:extLst>
              <a:ext uri="{FF2B5EF4-FFF2-40B4-BE49-F238E27FC236}">
                <a16:creationId xmlns:a16="http://schemas.microsoft.com/office/drawing/2014/main" id="{E0E1194D-0710-468A-9E72-8EC7C1C87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6068" y="1107872"/>
            <a:ext cx="1357532" cy="13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7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i obučavanje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58006-3E0B-4C50-8296-0794DE6B6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2518518"/>
            <a:ext cx="7700209" cy="24195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81199-0350-4AD4-BBDC-37E1E6339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5715000"/>
            <a:ext cx="7852609" cy="6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729546" cy="4191000"/>
          </a:xfrm>
        </p:spPr>
      </p:pic>
    </p:spTree>
    <p:extLst>
      <p:ext uri="{BB962C8B-B14F-4D97-AF65-F5344CB8AC3E}">
        <p14:creationId xmlns:p14="http://schemas.microsoft.com/office/powerpoint/2010/main" val="249113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Pacijenti kod lekara dolaze zbog dijabetesa i samo dolazak u vezi dijabetesa se računa kao pregled</a:t>
            </a:r>
          </a:p>
          <a:p>
            <a:r>
              <a:rPr lang="sr-Latn-RS" dirty="0"/>
              <a:t>Dužina boravka je najmanje 1 dan, a najviše 14 dana</a:t>
            </a:r>
          </a:p>
          <a:p>
            <a:r>
              <a:rPr lang="sr-Latn-RS" dirty="0"/>
              <a:t>U toku posete su izvršena labaratorijska merenja</a:t>
            </a:r>
          </a:p>
          <a:p>
            <a:r>
              <a:rPr lang="sr-Latn-RS" dirty="0"/>
              <a:t>Medikamenti su propisani tokom pregleda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r-Latn-RS" dirty="0"/>
              <a:t>Atributi su grupisani: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09622"/>
              </p:ext>
            </p:extLst>
          </p:nvPr>
        </p:nvGraphicFramePr>
        <p:xfrm>
          <a:off x="609600" y="2667000"/>
          <a:ext cx="81534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Demografske informacije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Rasa</a:t>
                      </a:r>
                    </a:p>
                    <a:p>
                      <a:r>
                        <a:rPr lang="sr-Latn-RS" dirty="0"/>
                        <a:t>Pol</a:t>
                      </a:r>
                    </a:p>
                    <a:p>
                      <a:r>
                        <a:rPr lang="sr-Latn-RS" dirty="0"/>
                        <a:t>Godine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Mere prikupljene u bolnici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Nivo insulina</a:t>
                      </a:r>
                    </a:p>
                    <a:p>
                      <a:r>
                        <a:rPr lang="sr-Latn-RS" dirty="0"/>
                        <a:t>Broj </a:t>
                      </a:r>
                      <a:r>
                        <a:rPr lang="sr-Latn-RS" dirty="0" err="1"/>
                        <a:t>labaratorijskih</a:t>
                      </a:r>
                      <a:r>
                        <a:rPr lang="sr-Latn-RS" baseline="0" dirty="0"/>
                        <a:t> procedura</a:t>
                      </a:r>
                    </a:p>
                    <a:p>
                      <a:r>
                        <a:rPr lang="sr-Latn-RS" baseline="0" dirty="0"/>
                        <a:t>Rezultati testova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Medikamenti</a:t>
                      </a:r>
                      <a:r>
                        <a:rPr lang="sr-Latn-RS" baseline="0" dirty="0"/>
                        <a:t>  za dijabetes i doza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 err="1"/>
                        <a:t>Glyburide</a:t>
                      </a:r>
                      <a:endParaRPr lang="sr-Latn-RS" dirty="0"/>
                    </a:p>
                    <a:p>
                      <a:r>
                        <a:rPr lang="sr-Latn-RS" dirty="0" err="1"/>
                        <a:t>Metformin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Pretprocesiranje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Eliminacija atributa 50 </a:t>
            </a:r>
            <a:r>
              <a:rPr lang="sr-Latn-RS" dirty="0">
                <a:sym typeface="Wingdings" pitchFamily="2" charset="2"/>
              </a:rPr>
              <a:t></a:t>
            </a:r>
            <a:r>
              <a:rPr lang="en-US" dirty="0">
                <a:sym typeface="Wingdings" pitchFamily="2" charset="2"/>
              </a:rPr>
              <a:t> 35</a:t>
            </a:r>
          </a:p>
          <a:p>
            <a:r>
              <a:rPr lang="en-US" dirty="0" err="1">
                <a:sym typeface="Wingdings" pitchFamily="2" charset="2"/>
              </a:rPr>
              <a:t>Transformacija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i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eliminacija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vrsta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Kodiranje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kategori</a:t>
            </a:r>
            <a:r>
              <a:rPr lang="sr-Latn-RS" dirty="0">
                <a:sym typeface="Wingdings" pitchFamily="2" charset="2"/>
              </a:rPr>
              <a:t>čkih promenljivih (</a:t>
            </a:r>
            <a:r>
              <a:rPr lang="sr-Latn-RS" i="1" dirty="0">
                <a:sym typeface="Wingdings" pitchFamily="2" charset="2"/>
              </a:rPr>
              <a:t>pandas.get_dummies)</a:t>
            </a:r>
            <a:r>
              <a:rPr lang="en-US" i="1" dirty="0">
                <a:sym typeface="Wingdings" pitchFamily="2" charset="2"/>
              </a:rPr>
              <a:t> 35 208</a:t>
            </a:r>
            <a:endParaRPr lang="sr-Latn-RS" i="1" dirty="0">
              <a:sym typeface="Wingdings" pitchFamily="2" charset="2"/>
            </a:endParaRPr>
          </a:p>
          <a:p>
            <a:r>
              <a:rPr lang="sr-Latn-RS" dirty="0">
                <a:sym typeface="Wingdings" pitchFamily="2" charset="2"/>
              </a:rPr>
              <a:t>Standardizacija (</a:t>
            </a:r>
            <a:r>
              <a:rPr lang="sr-Latn-RS" i="1" dirty="0">
                <a:sym typeface="Wingdings" pitchFamily="2" charset="2"/>
              </a:rPr>
              <a:t>preprocessing.StandardScaler</a:t>
            </a:r>
            <a:r>
              <a:rPr lang="sr-Latn-RS" dirty="0">
                <a:sym typeface="Wingdings" pitchFamily="2" charset="2"/>
              </a:rPr>
              <a:t>)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"/>
          <a:ext cx="9144000" cy="7288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00">
                <a:tc>
                  <a:txBody>
                    <a:bodyPr/>
                    <a:lstStyle/>
                    <a:p>
                      <a:r>
                        <a:rPr lang="en-US" dirty="0" err="1"/>
                        <a:t>Atribut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Razlog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017">
                <a:tc>
                  <a:txBody>
                    <a:bodyPr/>
                    <a:lstStyle/>
                    <a:p>
                      <a:r>
                        <a:rPr lang="sr-Latn-RS" dirty="0"/>
                        <a:t>e</a:t>
                      </a:r>
                      <a:r>
                        <a:rPr lang="en-US" dirty="0" err="1"/>
                        <a:t>ncounter_id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Zamena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numeri</a:t>
                      </a:r>
                      <a:r>
                        <a:rPr lang="sr-Latn-RS" baseline="0" dirty="0"/>
                        <a:t>čke vrednosti rednim brojem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Beznačajnost numeričke vrednost</a:t>
                      </a:r>
                      <a:r>
                        <a:rPr lang="sr-Latn-RS" baseline="0" dirty="0"/>
                        <a:t>i za predviđanje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00">
                <a:tc>
                  <a:txBody>
                    <a:bodyPr/>
                    <a:lstStyle/>
                    <a:p>
                      <a:r>
                        <a:rPr lang="sr-Latn-RS" dirty="0"/>
                        <a:t>patient</a:t>
                      </a:r>
                      <a:r>
                        <a:rPr lang="en-US" dirty="0"/>
                        <a:t>_</a:t>
                      </a:r>
                      <a:r>
                        <a:rPr lang="en-US" dirty="0" err="1"/>
                        <a:t>nbr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Nezavisnost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poseta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24">
                <a:tc>
                  <a:txBody>
                    <a:bodyPr/>
                    <a:lstStyle/>
                    <a:p>
                      <a:r>
                        <a:rPr lang="sr-Latn-RS" dirty="0"/>
                        <a:t>w</a:t>
                      </a:r>
                      <a:r>
                        <a:rPr lang="en-US" dirty="0"/>
                        <a:t>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Nedostaju</a:t>
                      </a:r>
                      <a:r>
                        <a:rPr lang="sr-Latn-RS" dirty="0"/>
                        <a:t>će</a:t>
                      </a:r>
                      <a:r>
                        <a:rPr lang="sr-Latn-RS" baseline="0" dirty="0"/>
                        <a:t> vrednosti 96.86%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774">
                <a:tc>
                  <a:txBody>
                    <a:bodyPr/>
                    <a:lstStyle/>
                    <a:p>
                      <a:r>
                        <a:rPr lang="sr-Latn-RS" dirty="0"/>
                        <a:t>payer_code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Eliminacija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Nema uticaj</a:t>
                      </a:r>
                      <a:r>
                        <a:rPr lang="sr-Latn-RS" baseline="0" dirty="0"/>
                        <a:t> na ciljnu promenljivu</a:t>
                      </a:r>
                    </a:p>
                    <a:p>
                      <a:r>
                        <a:rPr lang="sr-Latn-RS" baseline="0" dirty="0"/>
                        <a:t>Nedostajuće vrednosti 39.56%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233">
                <a:tc>
                  <a:txBody>
                    <a:bodyPr/>
                    <a:lstStyle/>
                    <a:p>
                      <a:r>
                        <a:rPr lang="sr-Latn-RS" dirty="0"/>
                        <a:t>diag_1,</a:t>
                      </a:r>
                      <a:r>
                        <a:rPr lang="sr-Latn-RS" baseline="0" dirty="0"/>
                        <a:t> diag_2, diag_3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sr-Latn-RS" dirty="0"/>
                        <a:t>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Kategorički atributi</a:t>
                      </a:r>
                    </a:p>
                    <a:p>
                      <a:r>
                        <a:rPr lang="sr-Latn-RS" dirty="0"/>
                        <a:t>Puno različitih</a:t>
                      </a:r>
                      <a:r>
                        <a:rPr lang="sr-Latn-RS" baseline="0" dirty="0"/>
                        <a:t> vrednosti</a:t>
                      </a:r>
                    </a:p>
                    <a:p>
                      <a:r>
                        <a:rPr lang="sr-Latn-RS" baseline="0" dirty="0"/>
                        <a:t>Postoji atribut number_diagnoses kao zamena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852">
                <a:tc>
                  <a:txBody>
                    <a:bodyPr/>
                    <a:lstStyle/>
                    <a:p>
                      <a:r>
                        <a:rPr lang="sr-Latn-RS" dirty="0"/>
                        <a:t>acetohexamide</a:t>
                      </a:r>
                    </a:p>
                    <a:p>
                      <a:r>
                        <a:rPr lang="sr-Latn-RS" dirty="0"/>
                        <a:t>examide</a:t>
                      </a:r>
                    </a:p>
                    <a:p>
                      <a:r>
                        <a:rPr lang="sr-Latn-RS" baseline="0" dirty="0"/>
                        <a:t>c</a:t>
                      </a:r>
                      <a:r>
                        <a:rPr lang="sr-Latn-RS" dirty="0"/>
                        <a:t>itoglipton</a:t>
                      </a:r>
                    </a:p>
                    <a:p>
                      <a:r>
                        <a:rPr lang="sr-Latn-RS" dirty="0"/>
                        <a:t>glimepiride</a:t>
                      </a:r>
                      <a:r>
                        <a:rPr lang="sr-Latn-RS" baseline="0" dirty="0"/>
                        <a:t>-pioglitazone</a:t>
                      </a:r>
                    </a:p>
                    <a:p>
                      <a:r>
                        <a:rPr lang="sr-Latn-RS" dirty="0"/>
                        <a:t>metformin-rosiglitazone</a:t>
                      </a:r>
                    </a:p>
                    <a:p>
                      <a:r>
                        <a:rPr lang="sr-Latn-RS" dirty="0"/>
                        <a:t>metformin-pioglitazone</a:t>
                      </a:r>
                    </a:p>
                    <a:p>
                      <a:r>
                        <a:rPr lang="sr-Latn-RS" dirty="0"/>
                        <a:t>troglitazone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sr-Latn-RS" dirty="0"/>
                        <a:t>liminacija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Prevelika zastupljenost iste</a:t>
                      </a:r>
                      <a:r>
                        <a:rPr lang="sr-Latn-RS" baseline="0" dirty="0"/>
                        <a:t> vrednosti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Eliminacija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transformacija</a:t>
            </a:r>
            <a:r>
              <a:rPr lang="en-US" dirty="0"/>
              <a:t> </a:t>
            </a:r>
            <a:r>
              <a:rPr lang="en-US" dirty="0" err="1"/>
              <a:t>vrsta</a:t>
            </a:r>
            <a:r>
              <a:rPr lang="en-US" dirty="0"/>
              <a:t>(</a:t>
            </a:r>
            <a:r>
              <a:rPr lang="en-US" dirty="0" err="1"/>
              <a:t>instanci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 err="1"/>
              <a:t>Nepoznata</a:t>
            </a:r>
            <a:r>
              <a:rPr lang="en-US" dirty="0"/>
              <a:t> rasa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Najbrojnija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vrednost</a:t>
            </a:r>
            <a:r>
              <a:rPr lang="en-US" dirty="0">
                <a:sym typeface="Wingdings" pitchFamily="2" charset="2"/>
              </a:rPr>
              <a:t> ‘</a:t>
            </a:r>
            <a:r>
              <a:rPr lang="en-US" dirty="0" err="1">
                <a:sym typeface="Wingdings" pitchFamily="2" charset="2"/>
              </a:rPr>
              <a:t>caucasian</a:t>
            </a:r>
            <a:r>
              <a:rPr lang="en-US" dirty="0">
                <a:sym typeface="Wingdings" pitchFamily="2" charset="2"/>
              </a:rPr>
              <a:t>’</a:t>
            </a:r>
          </a:p>
          <a:p>
            <a:r>
              <a:rPr lang="en-US" dirty="0" err="1"/>
              <a:t>Nepoznat</a:t>
            </a:r>
            <a:r>
              <a:rPr lang="en-US" dirty="0"/>
              <a:t> </a:t>
            </a:r>
            <a:r>
              <a:rPr lang="en-US" dirty="0" err="1"/>
              <a:t>pol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Brojnija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klasa</a:t>
            </a:r>
            <a:r>
              <a:rPr lang="en-US" dirty="0">
                <a:sym typeface="Wingdings" pitchFamily="2" charset="2"/>
              </a:rPr>
              <a:t> ‘Female’</a:t>
            </a:r>
          </a:p>
          <a:p>
            <a:r>
              <a:rPr lang="en-US" dirty="0"/>
              <a:t>'</a:t>
            </a:r>
            <a:r>
              <a:rPr lang="en-US" dirty="0" err="1"/>
              <a:t>admission_source_id</a:t>
            </a:r>
            <a:r>
              <a:rPr lang="en-US" dirty="0"/>
              <a:t>' = 13 (13. Sick Baby)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Izbrisana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jer</a:t>
            </a:r>
            <a:r>
              <a:rPr lang="en-US" dirty="0">
                <a:sym typeface="Wingdings" pitchFamily="2" charset="2"/>
              </a:rPr>
              <a:t> je </a:t>
            </a:r>
            <a:r>
              <a:rPr lang="en-US" dirty="0" err="1">
                <a:sym typeface="Wingdings" pitchFamily="2" charset="2"/>
              </a:rPr>
              <a:t>jedinstvena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/>
              <a:t>‘medical specialty’ = None </a:t>
            </a:r>
            <a:r>
              <a:rPr lang="en-US" dirty="0">
                <a:sym typeface="Wingdings" pitchFamily="2" charset="2"/>
              </a:rPr>
              <a:t> ‘Missing’</a:t>
            </a:r>
          </a:p>
          <a:p>
            <a:r>
              <a:rPr lang="en-US" dirty="0"/>
              <a:t>‘</a:t>
            </a:r>
            <a:r>
              <a:rPr lang="en-US" dirty="0" err="1"/>
              <a:t>chlorpropamide</a:t>
            </a:r>
            <a:r>
              <a:rPr lang="en-US" dirty="0"/>
              <a:t>’ = ‘Down’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Izbrisana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jer</a:t>
            </a:r>
            <a:r>
              <a:rPr lang="en-US" dirty="0">
                <a:sym typeface="Wingdings" pitchFamily="2" charset="2"/>
              </a:rPr>
              <a:t> je </a:t>
            </a:r>
            <a:r>
              <a:rPr lang="en-US" dirty="0" err="1">
                <a:sym typeface="Wingdings" pitchFamily="2" charset="2"/>
              </a:rPr>
              <a:t>jedinstvena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r>
              <a:rPr lang="en-US" dirty="0">
                <a:sym typeface="Wingdings" pitchFamily="2" charset="2"/>
              </a:rPr>
              <a:t>‘</a:t>
            </a:r>
            <a:r>
              <a:rPr lang="en-US" dirty="0" err="1">
                <a:sym typeface="Wingdings" pitchFamily="2" charset="2"/>
              </a:rPr>
              <a:t>tolazamide</a:t>
            </a:r>
            <a:r>
              <a:rPr lang="en-US" dirty="0">
                <a:sym typeface="Wingdings" pitchFamily="2" charset="2"/>
              </a:rPr>
              <a:t>’ = ‘Up’  </a:t>
            </a:r>
            <a:r>
              <a:rPr lang="en-US" dirty="0" err="1">
                <a:sym typeface="Wingdings" pitchFamily="2" charset="2"/>
              </a:rPr>
              <a:t>Izbrisana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 err="1">
                <a:sym typeface="Wingdings" pitchFamily="2" charset="2"/>
              </a:rPr>
              <a:t>jer</a:t>
            </a:r>
            <a:r>
              <a:rPr lang="en-US" dirty="0">
                <a:sym typeface="Wingdings" pitchFamily="2" charset="2"/>
              </a:rPr>
              <a:t> je </a:t>
            </a:r>
            <a:r>
              <a:rPr lang="en-US" dirty="0" err="1">
                <a:sym typeface="Wingdings" pitchFamily="2" charset="2"/>
              </a:rPr>
              <a:t>jedinstvena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/>
              <a:t>IZBRISAN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sr-Latn-RS" dirty="0"/>
              <a:t>je</a:t>
            </a:r>
            <a:r>
              <a:rPr lang="en-US" dirty="0"/>
              <a:t> 9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atributa</a:t>
            </a:r>
            <a:r>
              <a:rPr lang="en-US" dirty="0"/>
              <a:t> '</a:t>
            </a:r>
            <a:r>
              <a:rPr lang="en-US" dirty="0" err="1"/>
              <a:t>medical_specialty</a:t>
            </a:r>
            <a:r>
              <a:rPr lang="en-US" dirty="0"/>
              <a:t>'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jedinstvene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u </a:t>
            </a:r>
            <a:r>
              <a:rPr lang="en-US" dirty="0" err="1"/>
              <a:t>atributu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28575" cap="flat">
          <a:miter lim="800000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2914</TotalTime>
  <Words>1028</Words>
  <Application>Microsoft Office PowerPoint</Application>
  <PresentationFormat>On-screen Show (4:3)</PresentationFormat>
  <Paragraphs>307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Verdana</vt:lpstr>
      <vt:lpstr>Wingdings 2</vt:lpstr>
      <vt:lpstr>Verve</vt:lpstr>
      <vt:lpstr>Beating Diabetes: Predicting Early Diabetes Patient Hospital Readmittance to Help Optimize Patient Care</vt:lpstr>
      <vt:lpstr>Cilj projekta</vt:lpstr>
      <vt:lpstr>Informacije o skupu podataka</vt:lpstr>
      <vt:lpstr>Skup podataka</vt:lpstr>
      <vt:lpstr>Podaci</vt:lpstr>
      <vt:lpstr>Podaci</vt:lpstr>
      <vt:lpstr>Pretprocesiranje</vt:lpstr>
      <vt:lpstr>PowerPoint Presentation</vt:lpstr>
      <vt:lpstr>Eliminacija i transformacija vrsta(instanci)</vt:lpstr>
      <vt:lpstr>Podela skupa podataka </vt:lpstr>
      <vt:lpstr>Modeli</vt:lpstr>
      <vt:lpstr>Matrica konfuzije</vt:lpstr>
      <vt:lpstr>1. Naive Classifier</vt:lpstr>
      <vt:lpstr>3.Binomial Logistic Regression</vt:lpstr>
      <vt:lpstr>4.Multinomial Logistic Regression </vt:lpstr>
      <vt:lpstr>5. Elastic Net</vt:lpstr>
      <vt:lpstr>6. Random Forest</vt:lpstr>
      <vt:lpstr>7. Ensemble – Random Forest</vt:lpstr>
      <vt:lpstr>8. SVM (No Kernel)</vt:lpstr>
      <vt:lpstr>9. SVM – 3rd order polynomial Kernel</vt:lpstr>
      <vt:lpstr>PowerPoint Presentation</vt:lpstr>
      <vt:lpstr>10. SVM – Gaussian Kernel</vt:lpstr>
      <vt:lpstr>11.Naglašavanje jedinica    Logistic Regression</vt:lpstr>
      <vt:lpstr>PowerPoint Presentation</vt:lpstr>
      <vt:lpstr>PowerPoint Presentation</vt:lpstr>
      <vt:lpstr>PowerPoint Presentation</vt:lpstr>
      <vt:lpstr>PowerPoint Presentation</vt:lpstr>
      <vt:lpstr>12. Neuronska mreža</vt:lpstr>
      <vt:lpstr>PowerPoint Presentation</vt:lpstr>
      <vt:lpstr>SMOTE – balansiranje klasa</vt:lpstr>
      <vt:lpstr>SMOTE – balansiranje klasa</vt:lpstr>
      <vt:lpstr>PowerPoint Presentation</vt:lpstr>
      <vt:lpstr>Izabrani model </vt:lpstr>
      <vt:lpstr>Evaluacija i obučavanje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Beating Diabetes: Predicting Early Diabetes Patient Hospital Readmittance to Help Optimize Patient Care</dc:title>
  <dc:creator>Jovana</dc:creator>
  <cp:keywords> [SEC=JAVNO]</cp:keywords>
  <cp:lastModifiedBy>USER</cp:lastModifiedBy>
  <cp:revision>45</cp:revision>
  <dcterms:created xsi:type="dcterms:W3CDTF">2006-08-16T00:00:00Z</dcterms:created>
  <dcterms:modified xsi:type="dcterms:W3CDTF">2019-09-04T19:43:14Z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M_ProtectiveMarkingValue_Header">
    <vt:lpwstr>ЈАВНО</vt:lpwstr>
  </property>
  <property fmtid="{D5CDD505-2E9C-101B-9397-08002B2CF9AE}" pid="3" name="PM_Caveats_Count">
    <vt:lpwstr>0</vt:lpwstr>
  </property>
  <property fmtid="{D5CDD505-2E9C-101B-9397-08002B2CF9AE}" pid="4" name="PM_ProtectiveMarkingValue_Footer">
    <vt:lpwstr>ЈАВНО</vt:lpwstr>
  </property>
  <property fmtid="{D5CDD505-2E9C-101B-9397-08002B2CF9AE}" pid="5" name="PM_Originator_Hash_SHA1">
    <vt:lpwstr>4951138CB8DE7E887877EB7F719A4DDF91D10B8B</vt:lpwstr>
  </property>
  <property fmtid="{D5CDD505-2E9C-101B-9397-08002B2CF9AE}" pid="6" name="PM_SecurityClassification">
    <vt:lpwstr>JAVNO</vt:lpwstr>
  </property>
  <property fmtid="{D5CDD505-2E9C-101B-9397-08002B2CF9AE}" pid="7" name="PM_DisplayValueSecClassificationWithQualifier">
    <vt:lpwstr>ЈАВНО</vt:lpwstr>
  </property>
  <property fmtid="{D5CDD505-2E9C-101B-9397-08002B2CF9AE}" pid="8" name="PM_Qualifier">
    <vt:lpwstr/>
  </property>
  <property fmtid="{D5CDD505-2E9C-101B-9397-08002B2CF9AE}" pid="9" name="PM_Hash_SHA1">
    <vt:lpwstr>6F3DCFDFB5291DE1990E780B8E76322A224FB792</vt:lpwstr>
  </property>
  <property fmtid="{D5CDD505-2E9C-101B-9397-08002B2CF9AE}" pid="10" name="PM_ProtectiveMarkingImage_Header">
    <vt:lpwstr>C:\Program Files (x86)\Common Files\janusNET Shared\janusSEAL\Images\DocumentSlashBlue.png</vt:lpwstr>
  </property>
  <property fmtid="{D5CDD505-2E9C-101B-9397-08002B2CF9AE}" pid="11" name="PM_InsertionValue">
    <vt:lpwstr>JAVNO</vt:lpwstr>
  </property>
  <property fmtid="{D5CDD505-2E9C-101B-9397-08002B2CF9AE}" pid="12" name="PM_ProtectiveMarkingImage_Footer">
    <vt:lpwstr>C:\Program Files (x86)\Common Files\janusNET Shared\janusSEAL\Images\DocumentSlashBlue.png</vt:lpwstr>
  </property>
  <property fmtid="{D5CDD505-2E9C-101B-9397-08002B2CF9AE}" pid="13" name="PM_Namespace">
    <vt:lpwstr>NBS</vt:lpwstr>
  </property>
  <property fmtid="{D5CDD505-2E9C-101B-9397-08002B2CF9AE}" pid="14" name="PM_Version">
    <vt:lpwstr>v2</vt:lpwstr>
  </property>
  <property fmtid="{D5CDD505-2E9C-101B-9397-08002B2CF9AE}" pid="15" name="PM_Originating_FileId">
    <vt:lpwstr>D82A0D0F469A4251995B14C6715F4D9D</vt:lpwstr>
  </property>
  <property fmtid="{D5CDD505-2E9C-101B-9397-08002B2CF9AE}" pid="16" name="PM_OriginationTimeStamp">
    <vt:lpwstr>2019-08-15T13:29:13Z</vt:lpwstr>
  </property>
  <property fmtid="{D5CDD505-2E9C-101B-9397-08002B2CF9AE}" pid="17" name="PM_Hash_Version">
    <vt:lpwstr>2016.1</vt:lpwstr>
  </property>
  <property fmtid="{D5CDD505-2E9C-101B-9397-08002B2CF9AE}" pid="18" name="PM_Hash_Salt_Prev">
    <vt:lpwstr>E3C3FF6990DB6F2EAC5F24A75BC06D97</vt:lpwstr>
  </property>
  <property fmtid="{D5CDD505-2E9C-101B-9397-08002B2CF9AE}" pid="19" name="PM_Hash_Salt">
    <vt:lpwstr>E3C3FF6990DB6F2EAC5F24A75BC06D97</vt:lpwstr>
  </property>
  <property fmtid="{D5CDD505-2E9C-101B-9397-08002B2CF9AE}" pid="20" name="PM_PrintOutPlacement_PPT">
    <vt:lpwstr/>
  </property>
</Properties>
</file>