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Dosis"/>
      <p:regular r:id="rId30"/>
      <p:bold r:id="rId31"/>
    </p:embeddedFont>
    <p:embeddedFont>
      <p:font typeface="Titillium Web"/>
      <p:regular r:id="rId32"/>
      <p:bold r:id="rId33"/>
      <p:italic r:id="rId34"/>
      <p:boldItalic r:id="rId35"/>
    </p:embeddedFont>
    <p:embeddedFont>
      <p:font typeface="IBM Plex Sans Condensed"/>
      <p:regular r:id="rId36"/>
      <p:bold r:id="rId37"/>
      <p:italic r:id="rId38"/>
      <p:boldItalic r:id="rId39"/>
    </p:embeddedFont>
    <p:embeddedFont>
      <p:font typeface="Frank Ruhl Libre Light"/>
      <p:regular r:id="rId40"/>
      <p:bold r:id="rId41"/>
    </p:embeddedFont>
    <p:embeddedFont>
      <p:font typeface="Dosis ExtraLight"/>
      <p:regular r:id="rId42"/>
      <p:bold r:id="rId43"/>
    </p:embeddedFont>
    <p:embeddedFont>
      <p:font typeface="Titillium Web Light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rankRuhlLibreLight-regular.fntdata"/><Relationship Id="rId20" Type="http://schemas.openxmlformats.org/officeDocument/2006/relationships/slide" Target="slides/slide16.xml"/><Relationship Id="rId42" Type="http://schemas.openxmlformats.org/officeDocument/2006/relationships/font" Target="fonts/DosisExtraLight-regular.fntdata"/><Relationship Id="rId41" Type="http://schemas.openxmlformats.org/officeDocument/2006/relationships/font" Target="fonts/FrankRuhlLibreLight-bold.fntdata"/><Relationship Id="rId22" Type="http://schemas.openxmlformats.org/officeDocument/2006/relationships/slide" Target="slides/slide18.xml"/><Relationship Id="rId44" Type="http://schemas.openxmlformats.org/officeDocument/2006/relationships/font" Target="fonts/TitilliumWebLight-regular.fntdata"/><Relationship Id="rId21" Type="http://schemas.openxmlformats.org/officeDocument/2006/relationships/slide" Target="slides/slide17.xml"/><Relationship Id="rId43" Type="http://schemas.openxmlformats.org/officeDocument/2006/relationships/font" Target="fonts/DosisExtraLight-bold.fntdata"/><Relationship Id="rId24" Type="http://schemas.openxmlformats.org/officeDocument/2006/relationships/slide" Target="slides/slide20.xml"/><Relationship Id="rId46" Type="http://schemas.openxmlformats.org/officeDocument/2006/relationships/font" Target="fonts/TitilliumWebLight-italic.fntdata"/><Relationship Id="rId23" Type="http://schemas.openxmlformats.org/officeDocument/2006/relationships/slide" Target="slides/slide19.xml"/><Relationship Id="rId45" Type="http://schemas.openxmlformats.org/officeDocument/2006/relationships/font" Target="fonts/TitilliumWeb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TitilliumWebLight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Dosis-bold.fntdata"/><Relationship Id="rId30" Type="http://schemas.openxmlformats.org/officeDocument/2006/relationships/font" Target="fonts/Dosis-regular.fntdata"/><Relationship Id="rId11" Type="http://schemas.openxmlformats.org/officeDocument/2006/relationships/slide" Target="slides/slide7.xml"/><Relationship Id="rId33" Type="http://schemas.openxmlformats.org/officeDocument/2006/relationships/font" Target="fonts/TitilliumWeb-bold.fntdata"/><Relationship Id="rId10" Type="http://schemas.openxmlformats.org/officeDocument/2006/relationships/slide" Target="slides/slide6.xml"/><Relationship Id="rId32" Type="http://schemas.openxmlformats.org/officeDocument/2006/relationships/font" Target="fonts/TitilliumWeb-regular.fntdata"/><Relationship Id="rId13" Type="http://schemas.openxmlformats.org/officeDocument/2006/relationships/slide" Target="slides/slide9.xml"/><Relationship Id="rId35" Type="http://schemas.openxmlformats.org/officeDocument/2006/relationships/font" Target="fonts/TitilliumWeb-boldItalic.fntdata"/><Relationship Id="rId12" Type="http://schemas.openxmlformats.org/officeDocument/2006/relationships/slide" Target="slides/slide8.xml"/><Relationship Id="rId34" Type="http://schemas.openxmlformats.org/officeDocument/2006/relationships/font" Target="fonts/TitilliumWeb-italic.fntdata"/><Relationship Id="rId15" Type="http://schemas.openxmlformats.org/officeDocument/2006/relationships/slide" Target="slides/slide11.xml"/><Relationship Id="rId37" Type="http://schemas.openxmlformats.org/officeDocument/2006/relationships/font" Target="fonts/IBMPlexSansCondensed-bold.fntdata"/><Relationship Id="rId14" Type="http://schemas.openxmlformats.org/officeDocument/2006/relationships/slide" Target="slides/slide10.xml"/><Relationship Id="rId36" Type="http://schemas.openxmlformats.org/officeDocument/2006/relationships/font" Target="fonts/IBMPlexSansCondensed-regular.fntdata"/><Relationship Id="rId17" Type="http://schemas.openxmlformats.org/officeDocument/2006/relationships/slide" Target="slides/slide13.xml"/><Relationship Id="rId39" Type="http://schemas.openxmlformats.org/officeDocument/2006/relationships/font" Target="fonts/IBMPlexSansCondensed-boldItalic.fntdata"/><Relationship Id="rId16" Type="http://schemas.openxmlformats.org/officeDocument/2006/relationships/slide" Target="slides/slide12.xml"/><Relationship Id="rId38" Type="http://schemas.openxmlformats.org/officeDocument/2006/relationships/font" Target="fonts/IBMPlexSansCondensed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4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475e40b076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475e40b07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9" name="Shape 3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0" name="Google Shape;393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1" name="Google Shape;39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6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g475e40b076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8" name="Google Shape;3938;g475e40b07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1" name="Shape 3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" name="Google Shape;3942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3" name="Google Shape;3943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8" name="Shape 3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9" name="Google Shape;3949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0" name="Google Shape;3950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5" name="Shape 3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6" name="Google Shape;3956;g475e40b076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7" name="Google Shape;3957;g475e40b07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2" name="Shape 3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3" name="Google Shape;3963;g475e40b076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4" name="Google Shape;3964;g475e40b07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7" name="Shape 3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8" name="Google Shape;3968;g475e40b076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9" name="Google Shape;3969;g475e40b07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4" name="Shape 3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5" name="Google Shape;3975;g4778c0fd0d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6" name="Google Shape;3976;g4778c0fd0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1" name="Shape 3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3" name="Google Shape;398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8" name="Shape 3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9" name="Google Shape;383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0" name="Google Shape;384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2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4778c0fd0d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4778c0fd0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9" name="Shape 4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0" name="Google Shape;402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1" name="Google Shape;402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7" name="Shape 4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8" name="Google Shape;4028;g4778c0fd0d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9" name="Google Shape;4029;g4778c0fd0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2" name="Shape 4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3" name="Google Shape;4033;g4778c0fd0d_0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4" name="Google Shape;4034;g4778c0fd0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9" name="Shape 4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0" name="Google Shape;4040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1" name="Google Shape;4041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1" name="Shape 4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2" name="Google Shape;4052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3" name="Google Shape;405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1" name="Shape 3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2" name="Google Shape;3852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3" name="Google Shape;3853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7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g4768c6335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9" name="Google Shape;3859;g4768c633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7" name="Shape 3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8" name="Google Shape;388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9" name="Google Shape;388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2" name="Shape 3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" name="Google Shape;3893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4" name="Google Shape;389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0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Google Shape;3901;g475e40b076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2" name="Google Shape;3902;g475e40b07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8" name="Shape 3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9" name="Google Shape;3909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0" name="Google Shape;3910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6" name="Shape 3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Google Shape;391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8" name="Google Shape;391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3B5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rgbClr val="003B5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5" name="Google Shape;3505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bg>
      <p:bgPr>
        <a:solidFill>
          <a:srgbClr val="1D1D1B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Google Shape;383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0B87A1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Google Shape;1047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Google Shape;1048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Google Shape;1128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Google Shape;1129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Google Shape;1249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8" name="Google Shape;1458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Google Shape;1459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2" name="Google Shape;1562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Google Shape;1565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Google Shape;1840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Google Shape;1843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Google Shape;1844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9" name="Google Shape;2119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9" name="Google Shape;2399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6" name="Google Shape;2676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2679" name="Google Shape;2679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3" name="Google Shape;2953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9" name="Google Shape;3229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5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/>
          <p:nvPr>
            <p:ph type="ctrTitle"/>
          </p:nvPr>
        </p:nvSpPr>
        <p:spPr>
          <a:xfrm>
            <a:off x="762000" y="696425"/>
            <a:ext cx="5396700" cy="27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2C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Analiza sentimenta primenjena na Amazon recenzije</a:t>
            </a:r>
            <a:endParaRPr b="1" sz="4800">
              <a:solidFill>
                <a:srgbClr val="FFF2CC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rgbClr val="1D3E7C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3837" name="Google Shape;3837;p13"/>
          <p:cNvSpPr txBox="1"/>
          <p:nvPr/>
        </p:nvSpPr>
        <p:spPr>
          <a:xfrm>
            <a:off x="862375" y="3634325"/>
            <a:ext cx="79278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Milica Sarić</a:t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Vladimir Luković</a:t>
            </a:r>
            <a:endParaRPr sz="24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7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2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OBRADA TEKSTA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2" name="Shape 3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3" name="Google Shape;3933;p23"/>
          <p:cNvSpPr txBox="1"/>
          <p:nvPr>
            <p:ph type="title"/>
          </p:nvPr>
        </p:nvSpPr>
        <p:spPr>
          <a:xfrm>
            <a:off x="640225" y="365500"/>
            <a:ext cx="6761100" cy="86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KORIŠĆENI ALATI ZA OBRADU TEKSTA</a:t>
            </a:r>
            <a:endParaRPr/>
          </a:p>
        </p:txBody>
      </p:sp>
      <p:sp>
        <p:nvSpPr>
          <p:cNvPr id="3934" name="Google Shape;3934;p23"/>
          <p:cNvSpPr txBox="1"/>
          <p:nvPr>
            <p:ph idx="1" type="body"/>
          </p:nvPr>
        </p:nvSpPr>
        <p:spPr>
          <a:xfrm>
            <a:off x="718300" y="1228000"/>
            <a:ext cx="6761100" cy="3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Word_tokenize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</a:t>
            </a:r>
            <a:r>
              <a:rPr lang="en"/>
              <a:t>topwords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WordNetLemmatizer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CountVectorizer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CountVectorizer-Bigram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TF-IDF (Term Frequency</a:t>
            </a:r>
            <a:r>
              <a:rPr lang="en"/>
              <a:t> Inverse Document Frequency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Text_to_sequences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Pad_sequences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Word2Vec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. </a:t>
            </a:r>
            <a:endParaRPr/>
          </a:p>
        </p:txBody>
      </p:sp>
      <p:sp>
        <p:nvSpPr>
          <p:cNvPr id="3935" name="Google Shape;3935;p2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9" name="Shape 3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0" name="Google Shape;3940;p24"/>
          <p:cNvSpPr txBox="1"/>
          <p:nvPr>
            <p:ph type="ctrTitle"/>
          </p:nvPr>
        </p:nvSpPr>
        <p:spPr>
          <a:xfrm>
            <a:off x="685800" y="2878750"/>
            <a:ext cx="7075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ALGORITMI KLASIFIKACIJE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4" name="Shape 3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5" name="Google Shape;3945;p25"/>
          <p:cNvSpPr txBox="1"/>
          <p:nvPr>
            <p:ph type="title"/>
          </p:nvPr>
        </p:nvSpPr>
        <p:spPr>
          <a:xfrm>
            <a:off x="718325" y="278600"/>
            <a:ext cx="6761100" cy="8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ALGORITMI</a:t>
            </a:r>
            <a:endParaRPr/>
          </a:p>
        </p:txBody>
      </p:sp>
      <p:sp>
        <p:nvSpPr>
          <p:cNvPr id="3946" name="Google Shape;3946;p25"/>
          <p:cNvSpPr txBox="1"/>
          <p:nvPr>
            <p:ph idx="1" type="body"/>
          </p:nvPr>
        </p:nvSpPr>
        <p:spPr>
          <a:xfrm>
            <a:off x="536125" y="1200150"/>
            <a:ext cx="7264800" cy="3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SVM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Linear SVM (CountVectorizer, TF-IDF)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Gaussian SVM with GridSearchCV parameters </a:t>
            </a:r>
            <a:r>
              <a:rPr b="1" lang="en"/>
              <a:t>(CountVectorizer, TF-IDF)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Linear SVM (Bigram)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Naive Bayes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Multinomial Naive Bayes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Complement Naive Bayes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Bernoulli Naive Bayes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KNN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SentiWordNet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LightGBM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RNN</a:t>
            </a:r>
            <a:endParaRPr b="1"/>
          </a:p>
        </p:txBody>
      </p:sp>
      <p:sp>
        <p:nvSpPr>
          <p:cNvPr id="3947" name="Google Shape;3947;p2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1" name="Shape 3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" name="Google Shape;3952;p2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POREĐENJE SVM ALGORITAMA</a:t>
            </a:r>
            <a:endParaRPr/>
          </a:p>
        </p:txBody>
      </p:sp>
      <p:sp>
        <p:nvSpPr>
          <p:cNvPr id="3953" name="Google Shape;3953;p2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54" name="Google Shape;39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625" y="1401375"/>
            <a:ext cx="7384625" cy="31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8" name="Shape 3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9" name="Google Shape;3959;p2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POREĐENJE BAJESOVIH ALGORITAMA</a:t>
            </a:r>
            <a:endParaRPr/>
          </a:p>
        </p:txBody>
      </p:sp>
      <p:sp>
        <p:nvSpPr>
          <p:cNvPr id="3960" name="Google Shape;3960;p2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61" name="Google Shape;39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625" y="1749175"/>
            <a:ext cx="6322025" cy="287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5" name="Shape 3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6" name="Google Shape;39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75" y="831600"/>
            <a:ext cx="6646400" cy="370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0" name="Shape 3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2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POREĐENJE OSTALIH</a:t>
            </a:r>
            <a:endParaRPr/>
          </a:p>
        </p:txBody>
      </p:sp>
      <p:sp>
        <p:nvSpPr>
          <p:cNvPr id="3972" name="Google Shape;3972;p2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73" name="Google Shape;39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625" y="1749175"/>
            <a:ext cx="6414425" cy="22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7" name="Shape 3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8" name="Google Shape;3978;p30"/>
          <p:cNvSpPr txBox="1"/>
          <p:nvPr/>
        </p:nvSpPr>
        <p:spPr>
          <a:xfrm>
            <a:off x="292600" y="193450"/>
            <a:ext cx="87747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LIGHT GBM</a:t>
            </a:r>
            <a:endParaRPr sz="36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pic>
        <p:nvPicPr>
          <p:cNvPr id="3979" name="Google Shape;39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00" y="777925"/>
            <a:ext cx="4790901" cy="191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0" name="Google Shape;398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5550" y="2688200"/>
            <a:ext cx="5624741" cy="21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4" name="Shape 3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5" name="Google Shape;3985;p31"/>
          <p:cNvSpPr txBox="1"/>
          <p:nvPr>
            <p:ph idx="4294967295" type="ctrTitle"/>
          </p:nvPr>
        </p:nvSpPr>
        <p:spPr>
          <a:xfrm>
            <a:off x="3002950" y="1367175"/>
            <a:ext cx="5495100" cy="35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Rekurentne neuronske mreže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986" name="Google Shape;3986;p31"/>
          <p:cNvSpPr/>
          <p:nvPr/>
        </p:nvSpPr>
        <p:spPr>
          <a:xfrm>
            <a:off x="2347313" y="2155769"/>
            <a:ext cx="270850" cy="2586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87" name="Google Shape;3987;p31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988" name="Google Shape;3988;p31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31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0" name="Google Shape;3990;p31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991" name="Google Shape;3991;p31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2" name="Google Shape;3992;p31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3" name="Google Shape;3993;p31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4" name="Google Shape;3994;p31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5" name="Google Shape;3995;p31"/>
          <p:cNvSpPr/>
          <p:nvPr/>
        </p:nvSpPr>
        <p:spPr>
          <a:xfrm rot="2466991">
            <a:off x="978868" y="928441"/>
            <a:ext cx="376301" cy="3593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6" name="Google Shape;3996;p31"/>
          <p:cNvSpPr/>
          <p:nvPr/>
        </p:nvSpPr>
        <p:spPr>
          <a:xfrm rot="-1609377">
            <a:off x="1529232" y="1154513"/>
            <a:ext cx="270839" cy="2586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7" name="Google Shape;3997;p31"/>
          <p:cNvSpPr/>
          <p:nvPr/>
        </p:nvSpPr>
        <p:spPr>
          <a:xfrm rot="2925705">
            <a:off x="3171263" y="1359369"/>
            <a:ext cx="202799" cy="1936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8" name="Google Shape;3998;p31"/>
          <p:cNvSpPr/>
          <p:nvPr/>
        </p:nvSpPr>
        <p:spPr>
          <a:xfrm rot="-1609197">
            <a:off x="2135091" y="394613"/>
            <a:ext cx="182676" cy="17442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9" name="Google Shape;3999;p3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0" name="Google Shape;4000;p31"/>
          <p:cNvSpPr/>
          <p:nvPr/>
        </p:nvSpPr>
        <p:spPr>
          <a:xfrm>
            <a:off x="3702125" y="600875"/>
            <a:ext cx="1607400" cy="8817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Text to sequences</a:t>
            </a:r>
            <a:endParaRPr sz="18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001" name="Google Shape;4001;p31"/>
          <p:cNvSpPr/>
          <p:nvPr/>
        </p:nvSpPr>
        <p:spPr>
          <a:xfrm>
            <a:off x="5840000" y="461375"/>
            <a:ext cx="1843200" cy="11607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CFE2F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Word2Vec</a:t>
            </a:r>
            <a:endParaRPr sz="18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1" name="Shape 3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2" name="Google Shape;3842;p1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3" name="Google Shape;3843;p14"/>
          <p:cNvSpPr txBox="1"/>
          <p:nvPr/>
        </p:nvSpPr>
        <p:spPr>
          <a:xfrm>
            <a:off x="291300" y="794050"/>
            <a:ext cx="1341900" cy="1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Šta predstavlja analiza sentimenta?</a:t>
            </a:r>
            <a:endParaRPr b="1" sz="1600">
              <a:solidFill>
                <a:srgbClr val="1D3E7C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3844" name="Google Shape;3844;p14"/>
          <p:cNvSpPr txBox="1"/>
          <p:nvPr/>
        </p:nvSpPr>
        <p:spPr>
          <a:xfrm>
            <a:off x="5061144" y="1026000"/>
            <a:ext cx="2467200" cy="30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rPr>
              <a:t>Ironija i sarkazam, kontekst, poredjenja, emojis, definisanje neutralnog</a:t>
            </a:r>
            <a:endParaRPr b="1">
              <a:solidFill>
                <a:srgbClr val="6B6E81"/>
              </a:solidFill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B6E81"/>
              </a:solidFill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B6E81"/>
              </a:solidFill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B6E81"/>
              </a:solidFill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rPr>
              <a:t>Imajući u vidu kompleksnost problema, čak i za čoveka, analiza sentimenta daje sasvim zadovoljavajuće rezultate. </a:t>
            </a:r>
            <a:endParaRPr b="1">
              <a:solidFill>
                <a:srgbClr val="6B6E81"/>
              </a:solidFill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  <p:sp>
        <p:nvSpPr>
          <p:cNvPr id="3845" name="Google Shape;3845;p14"/>
          <p:cNvSpPr txBox="1"/>
          <p:nvPr/>
        </p:nvSpPr>
        <p:spPr>
          <a:xfrm>
            <a:off x="2183375" y="1026000"/>
            <a:ext cx="1609200" cy="3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rPr>
              <a:t>Analiza sentimenta predstavlja automatski proces razumevanja osećanja na osnovu teksta.</a:t>
            </a:r>
            <a:endParaRPr b="1">
              <a:solidFill>
                <a:srgbClr val="6B6E81"/>
              </a:solidFill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B6E81"/>
              </a:solidFill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rPr>
              <a:t>Analiza društvenih mreža, praćenje popularnosti brenda, klijentska usluga, istraživanje tržišta, političke kampanje...</a:t>
            </a:r>
            <a:endParaRPr b="1">
              <a:solidFill>
                <a:srgbClr val="6B6E81"/>
              </a:solidFill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B6E81"/>
              </a:solidFill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6B6E81"/>
              </a:solidFill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  <p:sp>
        <p:nvSpPr>
          <p:cNvPr id="3846" name="Google Shape;3846;p14"/>
          <p:cNvSpPr txBox="1"/>
          <p:nvPr/>
        </p:nvSpPr>
        <p:spPr>
          <a:xfrm>
            <a:off x="2183375" y="3639275"/>
            <a:ext cx="53451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3E7C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rPr>
              <a:t>.</a:t>
            </a:r>
            <a:endParaRPr sz="900">
              <a:solidFill>
                <a:srgbClr val="1D3E7C"/>
              </a:solidFill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  <a:p>
            <a:pPr indent="0" lvl="0" marL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D3E7C"/>
              </a:solidFill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  <a:p>
            <a:pPr indent="0" lvl="0" marL="0" rtl="0" algn="l">
              <a:lnSpc>
                <a:spcPct val="113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900">
              <a:solidFill>
                <a:srgbClr val="1D3E7C"/>
              </a:solidFill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  <p:sp>
        <p:nvSpPr>
          <p:cNvPr id="3847" name="Google Shape;3847;p14"/>
          <p:cNvSpPr txBox="1"/>
          <p:nvPr/>
        </p:nvSpPr>
        <p:spPr>
          <a:xfrm>
            <a:off x="8453425" y="-60"/>
            <a:ext cx="548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‹#›</a:t>
            </a:fld>
            <a:endParaRPr sz="11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3848" name="Google Shape;3848;p14"/>
          <p:cNvSpPr txBox="1"/>
          <p:nvPr/>
        </p:nvSpPr>
        <p:spPr>
          <a:xfrm>
            <a:off x="291300" y="2454000"/>
            <a:ext cx="13419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D3E7C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Primene</a:t>
            </a:r>
            <a:endParaRPr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  <p:sp>
        <p:nvSpPr>
          <p:cNvPr id="3849" name="Google Shape;3849;p14"/>
          <p:cNvSpPr txBox="1"/>
          <p:nvPr/>
        </p:nvSpPr>
        <p:spPr>
          <a:xfrm>
            <a:off x="3928900" y="794050"/>
            <a:ext cx="11325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Izazovi</a:t>
            </a:r>
            <a:endParaRPr b="1" sz="1600">
              <a:solidFill>
                <a:srgbClr val="1D3E7C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3850" name="Google Shape;3850;p14"/>
          <p:cNvSpPr txBox="1"/>
          <p:nvPr/>
        </p:nvSpPr>
        <p:spPr>
          <a:xfrm>
            <a:off x="3928900" y="2657400"/>
            <a:ext cx="11820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Koliko je precizna?</a:t>
            </a:r>
            <a:endParaRPr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5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 txBox="1"/>
          <p:nvPr>
            <p:ph type="title"/>
          </p:nvPr>
        </p:nvSpPr>
        <p:spPr>
          <a:xfrm>
            <a:off x="535775" y="246450"/>
            <a:ext cx="2571300" cy="6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  <a:latin typeface="Dosis"/>
                <a:ea typeface="Dosis"/>
                <a:cs typeface="Dosis"/>
                <a:sym typeface="Dosis"/>
              </a:rPr>
              <a:t>Proces:</a:t>
            </a:r>
            <a:endParaRPr b="1">
              <a:solidFill>
                <a:srgbClr val="07376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007" name="Google Shape;4007;p3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008" name="Google Shape;4008;p32"/>
          <p:cNvCxnSpPr>
            <a:stCxn id="4009" idx="3"/>
          </p:cNvCxnSpPr>
          <p:nvPr/>
        </p:nvCxnSpPr>
        <p:spPr>
          <a:xfrm>
            <a:off x="1040725" y="2097125"/>
            <a:ext cx="376200" cy="78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10" name="Google Shape;4010;p32"/>
          <p:cNvSpPr/>
          <p:nvPr/>
        </p:nvSpPr>
        <p:spPr>
          <a:xfrm>
            <a:off x="1416750" y="2842350"/>
            <a:ext cx="1312500" cy="100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Embedding</a:t>
            </a:r>
            <a:endParaRPr b="1"/>
          </a:p>
        </p:txBody>
      </p:sp>
      <p:sp>
        <p:nvSpPr>
          <p:cNvPr id="4011" name="Google Shape;4011;p32"/>
          <p:cNvSpPr/>
          <p:nvPr/>
        </p:nvSpPr>
        <p:spPr>
          <a:xfrm>
            <a:off x="2631688" y="1114975"/>
            <a:ext cx="1210800" cy="119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Deep Network (LSTM)</a:t>
            </a:r>
            <a:endParaRPr sz="1200"/>
          </a:p>
        </p:txBody>
      </p:sp>
      <p:sp>
        <p:nvSpPr>
          <p:cNvPr id="4012" name="Google Shape;4012;p32"/>
          <p:cNvSpPr/>
          <p:nvPr/>
        </p:nvSpPr>
        <p:spPr>
          <a:xfrm>
            <a:off x="4121175" y="2544300"/>
            <a:ext cx="948600" cy="13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DENSE</a:t>
            </a:r>
            <a:endParaRPr sz="1200"/>
          </a:p>
        </p:txBody>
      </p:sp>
      <p:sp>
        <p:nvSpPr>
          <p:cNvPr id="4013" name="Google Shape;4013;p32"/>
          <p:cNvSpPr/>
          <p:nvPr/>
        </p:nvSpPr>
        <p:spPr>
          <a:xfrm>
            <a:off x="5433471" y="1114975"/>
            <a:ext cx="1404000" cy="1381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Output layer (Sigmoid)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endParaRPr sz="1200"/>
          </a:p>
        </p:txBody>
      </p:sp>
      <p:cxnSp>
        <p:nvCxnSpPr>
          <p:cNvPr id="4014" name="Google Shape;4014;p32"/>
          <p:cNvCxnSpPr>
            <a:stCxn id="4010" idx="0"/>
          </p:cNvCxnSpPr>
          <p:nvPr/>
        </p:nvCxnSpPr>
        <p:spPr>
          <a:xfrm flipH="1" rot="10800000">
            <a:off x="2073000" y="2364750"/>
            <a:ext cx="699000" cy="47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5" name="Google Shape;4015;p32"/>
          <p:cNvCxnSpPr>
            <a:stCxn id="4011" idx="3"/>
            <a:endCxn id="4012" idx="0"/>
          </p:cNvCxnSpPr>
          <p:nvPr/>
        </p:nvCxnSpPr>
        <p:spPr>
          <a:xfrm>
            <a:off x="3842488" y="1712125"/>
            <a:ext cx="753000" cy="83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6" name="Google Shape;4016;p32"/>
          <p:cNvCxnSpPr/>
          <p:nvPr/>
        </p:nvCxnSpPr>
        <p:spPr>
          <a:xfrm>
            <a:off x="6837475" y="2395625"/>
            <a:ext cx="908700" cy="816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09" name="Google Shape;4009;p32"/>
          <p:cNvSpPr txBox="1"/>
          <p:nvPr/>
        </p:nvSpPr>
        <p:spPr>
          <a:xfrm>
            <a:off x="186325" y="1770425"/>
            <a:ext cx="8544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73763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TEXT</a:t>
            </a:r>
            <a:endParaRPr sz="2400">
              <a:solidFill>
                <a:srgbClr val="073763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017" name="Google Shape;4017;p32"/>
          <p:cNvSpPr txBox="1"/>
          <p:nvPr/>
        </p:nvSpPr>
        <p:spPr>
          <a:xfrm>
            <a:off x="6544875" y="3118000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73763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SENTIMENT</a:t>
            </a:r>
            <a:endParaRPr sz="2400">
              <a:solidFill>
                <a:srgbClr val="073763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cxnSp>
        <p:nvCxnSpPr>
          <p:cNvPr id="4018" name="Google Shape;4018;p32"/>
          <p:cNvCxnSpPr>
            <a:stCxn id="4012" idx="3"/>
          </p:cNvCxnSpPr>
          <p:nvPr/>
        </p:nvCxnSpPr>
        <p:spPr>
          <a:xfrm flipH="1" rot="10800000">
            <a:off x="5069775" y="2457150"/>
            <a:ext cx="443400" cy="75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2" name="Shape 4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3" name="Google Shape;4023;p33"/>
          <p:cNvSpPr txBox="1"/>
          <p:nvPr>
            <p:ph idx="1" type="body"/>
          </p:nvPr>
        </p:nvSpPr>
        <p:spPr>
          <a:xfrm>
            <a:off x="718300" y="289325"/>
            <a:ext cx="2903700" cy="3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Titillium Web"/>
                <a:ea typeface="Titillium Web"/>
                <a:cs typeface="Titillium Web"/>
                <a:sym typeface="Titillium Web"/>
              </a:rPr>
              <a:t>Text to sequences:</a:t>
            </a:r>
            <a:endParaRPr b="1" sz="2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Ideja je da transformišemo svaki tekst u skup celobrojnih sekvenci, tako što na početku svakoj reči dodelimo određeni indeks i zatim svaku rečenicu predstavimo kao niz indeksa.</a:t>
            </a:r>
            <a:endParaRPr/>
          </a:p>
        </p:txBody>
      </p:sp>
      <p:sp>
        <p:nvSpPr>
          <p:cNvPr id="4024" name="Google Shape;4024;p33"/>
          <p:cNvSpPr txBox="1"/>
          <p:nvPr>
            <p:ph idx="2" type="body"/>
          </p:nvPr>
        </p:nvSpPr>
        <p:spPr>
          <a:xfrm>
            <a:off x="4264825" y="289325"/>
            <a:ext cx="3133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Titillium Web"/>
                <a:ea typeface="Titillium Web"/>
                <a:cs typeface="Titillium Web"/>
                <a:sym typeface="Titillium Web"/>
              </a:rPr>
              <a:t>Word2Vec:</a:t>
            </a:r>
            <a:endParaRPr b="1" sz="2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Umesto da treniramo “Embedding” sloj kroz neuronsku mrežu, cilj je da prvo odvojeno naučimo vektorsku reprezentaciju reči (kod nas pomoću word2vec)     i zatim tako naučenu  prosledimo navedenom sloju neuronske mreže.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5" name="Google Shape;4025;p3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6" name="Google Shape;4026;p33"/>
          <p:cNvSpPr txBox="1"/>
          <p:nvPr/>
        </p:nvSpPr>
        <p:spPr>
          <a:xfrm>
            <a:off x="857275" y="3932625"/>
            <a:ext cx="66222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tillium Web Light"/>
              <a:buChar char="●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Koristećenjem  word2vec pre-treniranog modela  za 	“word embedding”, skraćujemo vreme treniranja neuronske mreže.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0" name="Shape 4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1" name="Google Shape;40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00" y="368000"/>
            <a:ext cx="7747650" cy="46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5" name="Shape 4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6" name="Google Shape;4036;p3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POREĐENJE RNN</a:t>
            </a:r>
            <a:endParaRPr/>
          </a:p>
        </p:txBody>
      </p:sp>
      <p:sp>
        <p:nvSpPr>
          <p:cNvPr id="4037" name="Google Shape;4037;p3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38" name="Google Shape;40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625" y="1749175"/>
            <a:ext cx="7030425" cy="24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2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p3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ZAKLJUČAK</a:t>
            </a:r>
            <a:endParaRPr/>
          </a:p>
        </p:txBody>
      </p:sp>
      <p:sp>
        <p:nvSpPr>
          <p:cNvPr id="4044" name="Google Shape;4044;p36"/>
          <p:cNvSpPr txBox="1"/>
          <p:nvPr>
            <p:ph idx="1" type="body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Najbolji model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Bajesov algoritam daje najbolju prediktivnost uz kratko  vreme izvršavanja.</a:t>
            </a:r>
            <a:endParaRPr sz="1200"/>
          </a:p>
        </p:txBody>
      </p:sp>
      <p:sp>
        <p:nvSpPr>
          <p:cNvPr id="4045" name="Google Shape;4045;p36"/>
          <p:cNvSpPr txBox="1"/>
          <p:nvPr>
            <p:ph idx="2" type="body"/>
          </p:nvPr>
        </p:nvSpPr>
        <p:spPr>
          <a:xfrm>
            <a:off x="3009275" y="17554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Najbolji alat za obradu teksta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CountVectorizer</a:t>
            </a:r>
            <a:endParaRPr sz="14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046" name="Google Shape;4046;p36"/>
          <p:cNvSpPr txBox="1"/>
          <p:nvPr>
            <p:ph idx="3" type="body"/>
          </p:nvPr>
        </p:nvSpPr>
        <p:spPr>
          <a:xfrm>
            <a:off x="5300225" y="17554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Najinovativniji algoritam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SentiWordNet / LightGBM</a:t>
            </a:r>
            <a:endParaRPr sz="14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47" name="Google Shape;4047;p36"/>
          <p:cNvSpPr txBox="1"/>
          <p:nvPr>
            <p:ph idx="1" type="body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Najaktuelniji algoritam</a:t>
            </a:r>
            <a:endParaRPr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Word2Vec</a:t>
            </a:r>
            <a:endParaRPr sz="14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4048" name="Google Shape;4048;p36"/>
          <p:cNvSpPr txBox="1"/>
          <p:nvPr>
            <p:ph idx="2" type="body"/>
          </p:nvPr>
        </p:nvSpPr>
        <p:spPr>
          <a:xfrm>
            <a:off x="3009250" y="32032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Najlepši prikaz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WordCloud</a:t>
            </a:r>
            <a:endParaRPr sz="1200"/>
          </a:p>
        </p:txBody>
      </p:sp>
      <p:sp>
        <p:nvSpPr>
          <p:cNvPr id="4049" name="Google Shape;4049;p36"/>
          <p:cNvSpPr txBox="1"/>
          <p:nvPr>
            <p:ph idx="3" type="body"/>
          </p:nvPr>
        </p:nvSpPr>
        <p:spPr>
          <a:xfrm>
            <a:off x="5300225" y="32032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Luzer</a:t>
            </a:r>
            <a:endParaRPr sz="18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KNN</a:t>
            </a:r>
            <a:endParaRPr sz="14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50" name="Google Shape;4050;p3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4" name="Shape 4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" name="Google Shape;4055;p37"/>
          <p:cNvSpPr txBox="1"/>
          <p:nvPr>
            <p:ph idx="4294967295" type="ctrTitle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HVALA</a:t>
            </a:r>
            <a:r>
              <a:rPr lang="en" sz="6000">
                <a:solidFill>
                  <a:srgbClr val="80BFB7"/>
                </a:solidFill>
              </a:rPr>
              <a:t>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56" name="Google Shape;4056;p37"/>
          <p:cNvSpPr txBox="1"/>
          <p:nvPr>
            <p:ph idx="4294967295" type="subTitle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Pitanja</a:t>
            </a: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57" name="Google Shape;4057;p37"/>
          <p:cNvSpPr txBox="1"/>
          <p:nvPr>
            <p:ph idx="4294967295" type="body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Možete nas kontaktirati na </a:t>
            </a:r>
            <a:r>
              <a:rPr lang="en">
                <a:solidFill>
                  <a:srgbClr val="D3EBD5"/>
                </a:solidFill>
              </a:rPr>
              <a:t>:</a:t>
            </a:r>
            <a:endParaRPr>
              <a:solidFill>
                <a:srgbClr val="D3E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milicasaric.va@gmail.com</a:t>
            </a:r>
            <a:endParaRPr>
              <a:solidFill>
                <a:srgbClr val="D3E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mgvladasah@gmail.com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4058" name="Google Shape;4058;p3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4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p15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FFF2CC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rPr>
              <a:t>Torture the data and it will confess to anything.</a:t>
            </a:r>
            <a:endParaRPr sz="3600">
              <a:solidFill>
                <a:srgbClr val="FFF2CC"/>
              </a:solidFill>
            </a:endParaRPr>
          </a:p>
        </p:txBody>
      </p:sp>
      <p:sp>
        <p:nvSpPr>
          <p:cNvPr id="3856" name="Google Shape;3856;p1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0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p16"/>
          <p:cNvSpPr txBox="1"/>
          <p:nvPr>
            <p:ph type="title"/>
          </p:nvPr>
        </p:nvSpPr>
        <p:spPr>
          <a:xfrm>
            <a:off x="535775" y="246450"/>
            <a:ext cx="2571300" cy="6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  <a:latin typeface="Dosis"/>
                <a:ea typeface="Dosis"/>
                <a:cs typeface="Dosis"/>
                <a:sym typeface="Dosis"/>
              </a:rPr>
              <a:t>Proces:</a:t>
            </a:r>
            <a:endParaRPr b="1">
              <a:solidFill>
                <a:srgbClr val="07376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3862" name="Google Shape;3862;p16"/>
          <p:cNvCxnSpPr>
            <a:stCxn id="3863" idx="1"/>
            <a:endCxn id="3863" idx="1"/>
          </p:cNvCxnSpPr>
          <p:nvPr/>
        </p:nvCxnSpPr>
        <p:spPr>
          <a:xfrm>
            <a:off x="2196100" y="1666225"/>
            <a:ext cx="0" cy="0"/>
          </a:xfrm>
          <a:prstGeom prst="straightConnector1">
            <a:avLst/>
          </a:prstGeom>
          <a:noFill/>
          <a:ln cap="flat" cmpd="sng" w="38100">
            <a:solidFill>
              <a:srgbClr val="D3EBD5"/>
            </a:solidFill>
            <a:prstDash val="solid"/>
            <a:round/>
            <a:headEnd len="sm" w="sm" type="diamond"/>
            <a:tailEnd len="sm" w="sm" type="diamond"/>
          </a:ln>
        </p:spPr>
      </p:cxnSp>
      <p:sp>
        <p:nvSpPr>
          <p:cNvPr id="3864" name="Google Shape;3864;p1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65" name="Google Shape;3865;p16"/>
          <p:cNvCxnSpPr>
            <a:stCxn id="3866" idx="3"/>
            <a:endCxn id="3863" idx="1"/>
          </p:cNvCxnSpPr>
          <p:nvPr/>
        </p:nvCxnSpPr>
        <p:spPr>
          <a:xfrm>
            <a:off x="1553800" y="1666225"/>
            <a:ext cx="642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7" name="Google Shape;3867;p16"/>
          <p:cNvSpPr/>
          <p:nvPr/>
        </p:nvSpPr>
        <p:spPr>
          <a:xfrm>
            <a:off x="385900" y="1162525"/>
            <a:ext cx="1296300" cy="1007400"/>
          </a:xfrm>
          <a:prstGeom prst="roundRect">
            <a:avLst>
              <a:gd fmla="val 18068" name="adj"/>
            </a:avLst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Uvid u bazu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3868" name="Google Shape;3868;p16"/>
          <p:cNvSpPr/>
          <p:nvPr/>
        </p:nvSpPr>
        <p:spPr>
          <a:xfrm>
            <a:off x="2191238" y="1172700"/>
            <a:ext cx="1339500" cy="100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Vizualizacija podataka</a:t>
            </a:r>
            <a:endParaRPr b="1"/>
          </a:p>
        </p:txBody>
      </p:sp>
      <p:sp>
        <p:nvSpPr>
          <p:cNvPr id="3869" name="Google Shape;3869;p16"/>
          <p:cNvSpPr/>
          <p:nvPr/>
        </p:nvSpPr>
        <p:spPr>
          <a:xfrm>
            <a:off x="4039775" y="985825"/>
            <a:ext cx="1725300" cy="1360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Pretprocesiranje teksta: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3763"/>
                </a:solidFill>
              </a:rPr>
              <a:t>- </a:t>
            </a:r>
            <a:r>
              <a:rPr lang="en" sz="1200">
                <a:solidFill>
                  <a:srgbClr val="073763"/>
                </a:solidFill>
              </a:rPr>
              <a:t>lower case</a:t>
            </a:r>
            <a:endParaRPr sz="12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3763"/>
                </a:solidFill>
              </a:rPr>
              <a:t>- lemmatize</a:t>
            </a:r>
            <a:endParaRPr sz="12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3763"/>
                </a:solidFill>
              </a:rPr>
              <a:t>- remove stopwords</a:t>
            </a:r>
            <a:endParaRPr sz="12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r>
              <a:rPr lang="en" sz="1200"/>
              <a:t>.</a:t>
            </a:r>
            <a:endParaRPr sz="1200"/>
          </a:p>
        </p:txBody>
      </p:sp>
      <p:sp>
        <p:nvSpPr>
          <p:cNvPr id="3870" name="Google Shape;3870;p16"/>
          <p:cNvSpPr/>
          <p:nvPr/>
        </p:nvSpPr>
        <p:spPr>
          <a:xfrm>
            <a:off x="6290075" y="1012050"/>
            <a:ext cx="1671600" cy="13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Procesiranje teksta: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3763"/>
                </a:solidFill>
              </a:rPr>
              <a:t>- Count Vectorizer</a:t>
            </a:r>
            <a:endParaRPr sz="1200">
              <a:solidFill>
                <a:srgbClr val="07376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3763"/>
                </a:solidFill>
              </a:rPr>
              <a:t>- Tf/Idf Vectorizer</a:t>
            </a:r>
            <a:endParaRPr sz="1200">
              <a:solidFill>
                <a:srgbClr val="07376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3763"/>
                </a:solidFill>
              </a:rPr>
              <a:t>- Word2Vec</a:t>
            </a:r>
            <a:endParaRPr sz="1200">
              <a:solidFill>
                <a:srgbClr val="07376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3763"/>
                </a:solidFill>
              </a:rPr>
              <a:t>....</a:t>
            </a:r>
            <a:endParaRPr sz="1200"/>
          </a:p>
        </p:txBody>
      </p:sp>
      <p:sp>
        <p:nvSpPr>
          <p:cNvPr id="3871" name="Google Shape;3871;p16"/>
          <p:cNvSpPr/>
          <p:nvPr/>
        </p:nvSpPr>
        <p:spPr>
          <a:xfrm>
            <a:off x="385900" y="2994350"/>
            <a:ext cx="2003700" cy="1660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Algoritmi: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3763"/>
                </a:solidFill>
              </a:rPr>
              <a:t>-SVM (linear,rbf)</a:t>
            </a:r>
            <a:endParaRPr sz="1200">
              <a:solidFill>
                <a:srgbClr val="07376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3763"/>
                </a:solidFill>
              </a:rPr>
              <a:t>-Naive Bayes</a:t>
            </a:r>
            <a:endParaRPr sz="1200">
              <a:solidFill>
                <a:srgbClr val="07376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3763"/>
                </a:solidFill>
              </a:rPr>
              <a:t>-KNN</a:t>
            </a:r>
            <a:endParaRPr sz="1200">
              <a:solidFill>
                <a:srgbClr val="07376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3763"/>
                </a:solidFill>
              </a:rPr>
              <a:t>-LightGBM</a:t>
            </a:r>
            <a:endParaRPr sz="1200">
              <a:solidFill>
                <a:srgbClr val="07376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3763"/>
                </a:solidFill>
              </a:rPr>
              <a:t>-SentiWordnet</a:t>
            </a:r>
            <a:endParaRPr sz="1200">
              <a:solidFill>
                <a:srgbClr val="07376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3763"/>
                </a:solidFill>
              </a:rPr>
              <a:t>-RNN  </a:t>
            </a:r>
            <a:r>
              <a:rPr lang="en" sz="1200">
                <a:solidFill>
                  <a:srgbClr val="073763"/>
                </a:solidFill>
              </a:rPr>
              <a:t>...</a:t>
            </a:r>
            <a:r>
              <a:rPr lang="en" sz="1200">
                <a:solidFill>
                  <a:srgbClr val="073763"/>
                </a:solidFill>
              </a:rPr>
              <a:t>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endParaRPr sz="1200"/>
          </a:p>
        </p:txBody>
      </p:sp>
      <p:sp>
        <p:nvSpPr>
          <p:cNvPr id="3872" name="Google Shape;3872;p16"/>
          <p:cNvSpPr/>
          <p:nvPr/>
        </p:nvSpPr>
        <p:spPr>
          <a:xfrm>
            <a:off x="3021300" y="3374750"/>
            <a:ext cx="1489500" cy="900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Treniranje modela</a:t>
            </a:r>
            <a:endParaRPr/>
          </a:p>
        </p:txBody>
      </p:sp>
      <p:sp>
        <p:nvSpPr>
          <p:cNvPr id="3873" name="Google Shape;3873;p16"/>
          <p:cNvSpPr/>
          <p:nvPr/>
        </p:nvSpPr>
        <p:spPr>
          <a:xfrm>
            <a:off x="4596975" y="3401300"/>
            <a:ext cx="1489500" cy="846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Testiran</a:t>
            </a:r>
            <a:r>
              <a:rPr b="1" lang="en">
                <a:solidFill>
                  <a:srgbClr val="073763"/>
                </a:solidFill>
              </a:rPr>
              <a:t>j</a:t>
            </a:r>
            <a:r>
              <a:rPr b="1" lang="en">
                <a:solidFill>
                  <a:srgbClr val="073763"/>
                </a:solidFill>
              </a:rPr>
              <a:t>e modela</a:t>
            </a:r>
            <a:endParaRPr/>
          </a:p>
        </p:txBody>
      </p:sp>
      <p:sp>
        <p:nvSpPr>
          <p:cNvPr id="3874" name="Google Shape;3874;p16"/>
          <p:cNvSpPr/>
          <p:nvPr/>
        </p:nvSpPr>
        <p:spPr>
          <a:xfrm>
            <a:off x="6707975" y="3213950"/>
            <a:ext cx="1210800" cy="1221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Evaluacija rezultata</a:t>
            </a:r>
            <a:endParaRPr/>
          </a:p>
        </p:txBody>
      </p:sp>
      <p:cxnSp>
        <p:nvCxnSpPr>
          <p:cNvPr id="3875" name="Google Shape;3875;p16"/>
          <p:cNvCxnSpPr>
            <a:stCxn id="3868" idx="3"/>
            <a:endCxn id="3869" idx="1"/>
          </p:cNvCxnSpPr>
          <p:nvPr/>
        </p:nvCxnSpPr>
        <p:spPr>
          <a:xfrm flipH="1" rot="10800000">
            <a:off x="3530738" y="1666200"/>
            <a:ext cx="509100" cy="1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6" name="Google Shape;3876;p16"/>
          <p:cNvCxnSpPr>
            <a:endCxn id="3870" idx="1"/>
          </p:cNvCxnSpPr>
          <p:nvPr/>
        </p:nvCxnSpPr>
        <p:spPr>
          <a:xfrm>
            <a:off x="5765075" y="1676400"/>
            <a:ext cx="525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7" name="Google Shape;3877;p16"/>
          <p:cNvCxnSpPr>
            <a:stCxn id="3870" idx="3"/>
          </p:cNvCxnSpPr>
          <p:nvPr/>
        </p:nvCxnSpPr>
        <p:spPr>
          <a:xfrm flipH="1">
            <a:off x="1350275" y="1676400"/>
            <a:ext cx="6611400" cy="942900"/>
          </a:xfrm>
          <a:prstGeom prst="bentConnector3">
            <a:avLst>
              <a:gd fmla="val -3602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8" name="Google Shape;3878;p16"/>
          <p:cNvCxnSpPr>
            <a:endCxn id="3871" idx="0"/>
          </p:cNvCxnSpPr>
          <p:nvPr/>
        </p:nvCxnSpPr>
        <p:spPr>
          <a:xfrm>
            <a:off x="1371550" y="2630150"/>
            <a:ext cx="16200" cy="36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9" name="Google Shape;3879;p16"/>
          <p:cNvCxnSpPr>
            <a:stCxn id="3871" idx="3"/>
            <a:endCxn id="3872" idx="2"/>
          </p:cNvCxnSpPr>
          <p:nvPr/>
        </p:nvCxnSpPr>
        <p:spPr>
          <a:xfrm>
            <a:off x="2389600" y="3824750"/>
            <a:ext cx="63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0" name="Google Shape;3880;p16"/>
          <p:cNvCxnSpPr>
            <a:stCxn id="3873" idx="6"/>
            <a:endCxn id="3874" idx="1"/>
          </p:cNvCxnSpPr>
          <p:nvPr/>
        </p:nvCxnSpPr>
        <p:spPr>
          <a:xfrm>
            <a:off x="6086475" y="3824750"/>
            <a:ext cx="621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1" name="Google Shape;3881;p16"/>
          <p:cNvCxnSpPr>
            <a:stCxn id="3872" idx="0"/>
          </p:cNvCxnSpPr>
          <p:nvPr/>
        </p:nvCxnSpPr>
        <p:spPr>
          <a:xfrm flipH="1" rot="10800000">
            <a:off x="3766050" y="3080150"/>
            <a:ext cx="5700" cy="29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882" name="Google Shape;3882;p16"/>
          <p:cNvCxnSpPr/>
          <p:nvPr/>
        </p:nvCxnSpPr>
        <p:spPr>
          <a:xfrm>
            <a:off x="3718325" y="3101500"/>
            <a:ext cx="1489500" cy="1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883" name="Google Shape;3883;p16"/>
          <p:cNvCxnSpPr>
            <a:endCxn id="3873" idx="0"/>
          </p:cNvCxnSpPr>
          <p:nvPr/>
        </p:nvCxnSpPr>
        <p:spPr>
          <a:xfrm>
            <a:off x="5282925" y="3122900"/>
            <a:ext cx="58800" cy="27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884" name="Google Shape;3884;p16"/>
          <p:cNvCxnSpPr/>
          <p:nvPr/>
        </p:nvCxnSpPr>
        <p:spPr>
          <a:xfrm>
            <a:off x="5293525" y="4258800"/>
            <a:ext cx="0" cy="27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885" name="Google Shape;3885;p16"/>
          <p:cNvCxnSpPr/>
          <p:nvPr/>
        </p:nvCxnSpPr>
        <p:spPr>
          <a:xfrm rot="10800000">
            <a:off x="3664725" y="4511200"/>
            <a:ext cx="1639500" cy="1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886" name="Google Shape;3886;p16"/>
          <p:cNvCxnSpPr>
            <a:endCxn id="3872" idx="4"/>
          </p:cNvCxnSpPr>
          <p:nvPr/>
        </p:nvCxnSpPr>
        <p:spPr>
          <a:xfrm flipH="1" rot="10800000">
            <a:off x="3718050" y="4274750"/>
            <a:ext cx="48000" cy="25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0" name="Shape 3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" name="Google Shape;3891;p17"/>
          <p:cNvSpPr txBox="1"/>
          <p:nvPr>
            <p:ph type="ctrTitle"/>
          </p:nvPr>
        </p:nvSpPr>
        <p:spPr>
          <a:xfrm>
            <a:off x="374350" y="306130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KRATAK UVID U BAZU I VIZUALIZACIJA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5" name="Shape 3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" name="Google Shape;3896;p18"/>
          <p:cNvSpPr txBox="1"/>
          <p:nvPr>
            <p:ph idx="4294967295" type="ctrTitle"/>
          </p:nvPr>
        </p:nvSpPr>
        <p:spPr>
          <a:xfrm>
            <a:off x="685800" y="571800"/>
            <a:ext cx="5597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34 660 recenzija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897" name="Google Shape;3897;p18"/>
          <p:cNvSpPr txBox="1"/>
          <p:nvPr>
            <p:ph idx="4294967295" type="ctrTitle"/>
          </p:nvPr>
        </p:nvSpPr>
        <p:spPr>
          <a:xfrm>
            <a:off x="685800" y="3581693"/>
            <a:ext cx="46293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21 atribut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898" name="Google Shape;3898;p18"/>
          <p:cNvSpPr txBox="1"/>
          <p:nvPr>
            <p:ph idx="4294967295" type="ctrTitle"/>
          </p:nvPr>
        </p:nvSpPr>
        <p:spPr>
          <a:xfrm>
            <a:off x="685800" y="2114850"/>
            <a:ext cx="75378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 13 936 različitih reči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899" name="Google Shape;3899;p1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3" name="Shape 3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Google Shape;3904;p1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05" name="Google Shape;39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7578250" cy="192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6" name="Google Shape;39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63375"/>
            <a:ext cx="7578250" cy="166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7" name="Google Shape;39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013500"/>
            <a:ext cx="7730649" cy="21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1" name="Shape 3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2" name="Google Shape;3912;p2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13" name="Google Shape;39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50" y="107425"/>
            <a:ext cx="5848350" cy="260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4" name="Google Shape;39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325" y="2782897"/>
            <a:ext cx="4233800" cy="2330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5" name="Google Shape;39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2849" y="2714400"/>
            <a:ext cx="3224925" cy="22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9" name="Shape 3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0" name="Google Shape;3920;p2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NAJČEŠĆE REČI KOD NEGATIVNIH/POZITIVNIH RECENZIJA</a:t>
            </a:r>
            <a:endParaRPr/>
          </a:p>
        </p:txBody>
      </p:sp>
      <p:sp>
        <p:nvSpPr>
          <p:cNvPr id="3921" name="Google Shape;3921;p2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22" name="Google Shape;39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25" y="1749175"/>
            <a:ext cx="4149720" cy="324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3" name="Google Shape;39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7450" y="1749175"/>
            <a:ext cx="4625924" cy="31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