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4"/>
  </p:notesMasterIdLst>
  <p:sldIdLst>
    <p:sldId id="256" r:id="rId2"/>
    <p:sldId id="259" r:id="rId3"/>
    <p:sldId id="257" r:id="rId4"/>
    <p:sldId id="261" r:id="rId5"/>
    <p:sldId id="258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19" r:id="rId36"/>
    <p:sldId id="291" r:id="rId37"/>
    <p:sldId id="292" r:id="rId38"/>
    <p:sldId id="304" r:id="rId39"/>
    <p:sldId id="306" r:id="rId40"/>
    <p:sldId id="293" r:id="rId41"/>
    <p:sldId id="314" r:id="rId42"/>
    <p:sldId id="295" r:id="rId43"/>
    <p:sldId id="305" r:id="rId44"/>
    <p:sldId id="294" r:id="rId45"/>
    <p:sldId id="296" r:id="rId46"/>
    <p:sldId id="307" r:id="rId47"/>
    <p:sldId id="315" r:id="rId48"/>
    <p:sldId id="297" r:id="rId49"/>
    <p:sldId id="298" r:id="rId50"/>
    <p:sldId id="301" r:id="rId51"/>
    <p:sldId id="311" r:id="rId52"/>
    <p:sldId id="299" r:id="rId53"/>
    <p:sldId id="310" r:id="rId54"/>
    <p:sldId id="308" r:id="rId55"/>
    <p:sldId id="300" r:id="rId56"/>
    <p:sldId id="309" r:id="rId57"/>
    <p:sldId id="302" r:id="rId58"/>
    <p:sldId id="316" r:id="rId59"/>
    <p:sldId id="317" r:id="rId60"/>
    <p:sldId id="318" r:id="rId61"/>
    <p:sldId id="312" r:id="rId62"/>
    <p:sldId id="313" r:id="rId6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99"/>
    <a:srgbClr val="003635"/>
    <a:srgbClr val="00FFFF"/>
    <a:srgbClr val="9EFF29"/>
    <a:srgbClr val="C33A1F"/>
    <a:srgbClr val="D6370C"/>
    <a:srgbClr val="0000CC"/>
    <a:srgbClr val="1D3A00"/>
    <a:srgbClr val="FF856D"/>
    <a:srgbClr val="FF25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>
        <p:scale>
          <a:sx n="110" d="100"/>
          <a:sy n="110" d="100"/>
        </p:scale>
        <p:origin x="-658" y="-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B387-0987-475E-A44C-8E43D1E66348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2A00-EF96-4478-983D-C2757B11552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68B-C2FA-41FD-896E-33925593A6F4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A918-A5C9-40E0-9B4A-7C79FD61810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24E3-077D-4D69-AD42-B07808F68F6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83D5-B67A-4225-AAA2-6F01CF6D424C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8DCF-F7A2-4748-BB72-06999F11213D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E56-E38D-46C9-A2E9-E671355C230D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1E1-6E12-45B7-946E-E05012D25D7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838-C48B-4231-AB13-37B2479B4260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A821-DE7D-4906-8738-B4CFB23A70B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AE-A05F-4713-8B44-D300FDAF5512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4311-E45F-4887-85C2-7D10BAB3B54C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fija/Sekundarna-struktura-tRNK" TargetMode="External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library.matf.bg.ac.rs/handle/123456789/3857" TargetMode="External"/><Relationship Id="rId4" Type="http://schemas.openxmlformats.org/officeDocument/2006/relationships/hyperlink" Target="https://github.com/matfija/HMM-u-bioinformatic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494070"/>
            <a:ext cx="7860890" cy="157807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9999"/>
                </a:solidFill>
              </a:rPr>
              <a:t> Grafovski probabilistič</a:t>
            </a:r>
            <a:r>
              <a:rPr lang="sr-Latn-RS" smtClean="0">
                <a:solidFill>
                  <a:srgbClr val="009999"/>
                </a:solidFill>
              </a:rPr>
              <a:t>ki</a:t>
            </a:r>
            <a:r>
              <a:rPr lang="en-US" smtClean="0">
                <a:solidFill>
                  <a:srgbClr val="009999"/>
                </a:solidFill>
              </a:rPr>
              <a:t> modeli za analizu i predvi</a:t>
            </a:r>
            <a:r>
              <a:rPr lang="sr-Latn-RS" smtClean="0">
                <a:solidFill>
                  <a:srgbClr val="009999"/>
                </a:solidFill>
              </a:rPr>
              <a:t>đ</a:t>
            </a:r>
            <a:r>
              <a:rPr lang="en-US" smtClean="0">
                <a:solidFill>
                  <a:srgbClr val="009999"/>
                </a:solidFill>
              </a:rPr>
              <a:t>anje struktura sekvenci i njihove primene u bioinformatici 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31" y="3521472"/>
            <a:ext cx="7758245" cy="11346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Nevena Ćirić</a:t>
            </a:r>
            <a:endParaRPr lang="sr-Latn-RS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Lazar Vasović</a:t>
            </a:r>
            <a:endParaRPr lang="sr-Latn-R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1" y="1087305"/>
            <a:ext cx="8484828" cy="3810277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ve klase gramatika</a:t>
            </a:r>
            <a:r>
              <a:rPr lang="sr-Latn-RS" sz="2000" smtClean="0"/>
              <a:t> su </a:t>
            </a:r>
            <a:r>
              <a:rPr lang="en-US" sz="2000" smtClean="0"/>
              <a:t>ugnež</a:t>
            </a:r>
            <a:r>
              <a:rPr lang="sr-Latn-RS" sz="2000" smtClean="0"/>
              <a:t>đ</a:t>
            </a:r>
            <a:r>
              <a:rPr lang="en-US" sz="2000" smtClean="0"/>
              <a:t>ene prema restriktivnosti pravila izvo</a:t>
            </a:r>
            <a:r>
              <a:rPr lang="sr-Latn-RS" sz="2000" smtClean="0"/>
              <a:t>đ</a:t>
            </a:r>
            <a:r>
              <a:rPr lang="en-US" sz="2000" smtClean="0"/>
              <a:t>enja, a samim tim i odnosu skupova jezika koje te gramatike mogu da opi</a:t>
            </a:r>
            <a:r>
              <a:rPr lang="sr-Latn-RS" sz="2000" smtClean="0"/>
              <a:t>š</a:t>
            </a:r>
            <a:r>
              <a:rPr lang="en-US" sz="2000" smtClean="0"/>
              <a:t>u</a:t>
            </a:r>
            <a:endParaRPr lang="sr-Latn-RS" sz="2000" smtClean="0"/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a (terminal), W (neterminal), </a:t>
            </a:r>
            <a:r>
              <a:rPr lang="el-GR" sz="2000" smtClean="0"/>
              <a:t>α</a:t>
            </a:r>
            <a:r>
              <a:rPr lang="sr-Latn-RS" sz="2000" smtClean="0"/>
              <a:t> i </a:t>
            </a:r>
            <a:r>
              <a:rPr lang="el-GR" sz="2000" smtClean="0"/>
              <a:t>γ</a:t>
            </a:r>
            <a:r>
              <a:rPr lang="sr-Latn-RS" sz="2000" smtClean="0"/>
              <a:t> (niz simbola), </a:t>
            </a:r>
            <a:r>
              <a:rPr lang="el-GR" sz="2000" smtClean="0"/>
              <a:t>β</a:t>
            </a:r>
            <a:r>
              <a:rPr lang="sr-Latn-RS" sz="2000" smtClean="0"/>
              <a:t> (neprazan niz)</a:t>
            </a:r>
          </a:p>
          <a:p>
            <a:pPr algn="l"/>
            <a:r>
              <a:rPr lang="sr-Latn-RS" sz="2000" b="1" smtClean="0"/>
              <a:t>regularne gramatike </a:t>
            </a:r>
            <a:r>
              <a:rPr lang="en-US" sz="2000" smtClean="0"/>
              <a:t>–</a:t>
            </a:r>
            <a:r>
              <a:rPr lang="sr-Latn-RS" sz="2000" smtClean="0"/>
              <a:t> d</a:t>
            </a:r>
            <a:r>
              <a:rPr lang="en-US" sz="2000" smtClean="0"/>
              <a:t>ozvoljena su samo pravila izvo</a:t>
            </a:r>
            <a:r>
              <a:rPr lang="sr-Latn-RS" sz="2000" smtClean="0"/>
              <a:t>đ</a:t>
            </a:r>
            <a:r>
              <a:rPr lang="en-US" sz="2000" smtClean="0"/>
              <a:t>enja oblika W → aW ili W → a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ontekstno-slobodne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sva </a:t>
            </a: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su oblika W → </a:t>
            </a:r>
            <a:r>
              <a:rPr lang="el-GR" sz="2000" smtClean="0"/>
              <a:t>β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ontekstno-osetljive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ravila izv</a:t>
            </a:r>
            <a:r>
              <a:rPr lang="sr-Latn-RS" sz="2000" smtClean="0"/>
              <a:t>ođ</a:t>
            </a:r>
            <a:r>
              <a:rPr lang="en-US" sz="2000" smtClean="0"/>
              <a:t>enja su oblika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α</a:t>
            </a:r>
            <a:r>
              <a:rPr lang="el-GR" sz="2000" baseline="-25000" smtClean="0"/>
              <a:t>1</a:t>
            </a:r>
            <a:r>
              <a:rPr lang="el-GR" sz="2000" smtClean="0"/>
              <a:t>βα</a:t>
            </a:r>
            <a:r>
              <a:rPr lang="el-GR" sz="2000" baseline="-25000" smtClean="0"/>
              <a:t>2</a:t>
            </a:r>
            <a:endParaRPr lang="sr-Latn-RS" sz="2000" baseline="-25000" smtClean="0"/>
          </a:p>
          <a:p>
            <a:pPr algn="l"/>
            <a:r>
              <a:rPr lang="sr-Latn-RS" sz="2000" b="1" smtClean="0"/>
              <a:t>g</a:t>
            </a:r>
            <a:r>
              <a:rPr lang="en-US" sz="2000" b="1" smtClean="0"/>
              <a:t>ramatike bez restrikcija</a:t>
            </a:r>
            <a:r>
              <a:rPr lang="sr-Latn-RS" sz="2000" b="1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i leva ni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nemaju restrikcije, odnosno oblika su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γ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ako</a:t>
            </a:r>
            <a:r>
              <a:rPr lang="sr-Latn-RS" sz="2000" smtClean="0"/>
              <a:t>đ</a:t>
            </a:r>
            <a:r>
              <a:rPr lang="en-US" sz="2000" smtClean="0"/>
              <a:t>e, ova hijerarhija odražava mogu</a:t>
            </a:r>
            <a:r>
              <a:rPr lang="sr-Latn-RS" sz="2000" smtClean="0"/>
              <a:t>ć</a:t>
            </a:r>
            <a:r>
              <a:rPr lang="en-US" sz="2000" smtClean="0"/>
              <a:t>nost gramatika da opi</a:t>
            </a:r>
            <a:r>
              <a:rPr lang="sr-Latn-RS" sz="2000" smtClean="0"/>
              <a:t>š</a:t>
            </a:r>
            <a:r>
              <a:rPr lang="en-US" sz="2000" smtClean="0"/>
              <a:t>u razli</a:t>
            </a:r>
            <a:r>
              <a:rPr lang="sr-Latn-RS" sz="2000" smtClean="0"/>
              <a:t>č</a:t>
            </a:r>
            <a:r>
              <a:rPr lang="en-US" sz="2000" smtClean="0"/>
              <a:t>ite vrste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sekvenci, odnosno struktura sekvenci</a:t>
            </a:r>
            <a:endParaRPr lang="sr-Latn-RS" sz="2000" smtClean="0"/>
          </a:p>
          <a:p>
            <a:pPr algn="l"/>
            <a:endParaRPr lang="en-US" sz="2000" baseline="-2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40074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egularne gramatike mogu da opi</a:t>
            </a:r>
            <a:r>
              <a:rPr lang="sr-Latn-RS" sz="2000" smtClean="0"/>
              <a:t>š</a:t>
            </a:r>
            <a:r>
              <a:rPr lang="en-US" sz="2000" smtClean="0"/>
              <a:t>u samo najjednostavnije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 – zavisnost slede</a:t>
            </a:r>
            <a:r>
              <a:rPr lang="sr-Latn-RS" sz="2000" smtClean="0"/>
              <a:t>ć</a:t>
            </a:r>
            <a:r>
              <a:rPr lang="en-US" sz="2000" smtClean="0"/>
              <a:t>eg elementa od prethodnog</a:t>
            </a:r>
            <a:endParaRPr lang="sr-Latn-RS" sz="2000" smtClean="0"/>
          </a:p>
          <a:p>
            <a:pPr algn="l"/>
            <a:r>
              <a:rPr lang="en-US" sz="2000" smtClean="0"/>
              <a:t>u odnosu na regularne gramatike, kontekstno-slobodne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(parova)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kontekstno-osetljive gramatike dozvoljavaju pravila izvo</a:t>
            </a:r>
            <a:r>
              <a:rPr lang="sr-Latn-RS" sz="2000" smtClean="0"/>
              <a:t>đ</a:t>
            </a:r>
            <a:r>
              <a:rPr lang="en-US" sz="2000" smtClean="0"/>
              <a:t>enja oblika AB → BA</a:t>
            </a:r>
            <a:r>
              <a:rPr lang="sr-Latn-RS" sz="2000" smtClean="0"/>
              <a:t>*</a:t>
            </a:r>
            <a:r>
              <a:rPr lang="en-US" sz="2000" smtClean="0"/>
              <a:t>; pravila izvo</a:t>
            </a:r>
            <a:r>
              <a:rPr lang="sr-Latn-RS" sz="2000" smtClean="0"/>
              <a:t>đ</a:t>
            </a:r>
            <a:r>
              <a:rPr lang="en-US" sz="2000" smtClean="0"/>
              <a:t>enja ovog oblika se nazivaju </a:t>
            </a:r>
            <a:r>
              <a:rPr lang="en-US" sz="2000" i="1" smtClean="0"/>
              <a:t>pravila preure</a:t>
            </a:r>
            <a:r>
              <a:rPr lang="sr-Latn-RS" sz="2000" i="1" smtClean="0"/>
              <a:t>đ</a:t>
            </a:r>
            <a:r>
              <a:rPr lang="en-US" sz="2000" i="1" smtClean="0"/>
              <a:t>ivanja</a:t>
            </a:r>
            <a:r>
              <a:rPr lang="en-US" sz="2000" smtClean="0"/>
              <a:t> i ona omog</a:t>
            </a:r>
            <a:r>
              <a:rPr lang="sr-Latn-RS" sz="2000" smtClean="0"/>
              <a:t>uć</a:t>
            </a:r>
            <a:r>
              <a:rPr lang="en-US" sz="2000" smtClean="0"/>
              <a:t>avaju ukr</a:t>
            </a:r>
            <a:r>
              <a:rPr lang="sr-Latn-RS" sz="2000" smtClean="0"/>
              <a:t>š</a:t>
            </a:r>
            <a:r>
              <a:rPr lang="en-US" sz="2000" smtClean="0"/>
              <a:t>tanje interakcija izme</a:t>
            </a:r>
            <a:r>
              <a:rPr lang="sr-Latn-RS" sz="2000" smtClean="0"/>
              <a:t>đ</a:t>
            </a:r>
            <a:r>
              <a:rPr lang="en-US" sz="2000" smtClean="0"/>
              <a:t>u parova terminalnih simbola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u odnosu na regularne</a:t>
            </a:r>
            <a:r>
              <a:rPr lang="sr-Latn-RS" sz="2000" smtClean="0"/>
              <a:t> i</a:t>
            </a:r>
            <a:r>
              <a:rPr lang="en-US" sz="2000" smtClean="0"/>
              <a:t> kontekstno-slobodne, kontekstno-osetljive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svih vrsta zavisnosti parova elemenata sekvenci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7972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1950" smtClean="0"/>
              <a:t>s</a:t>
            </a:r>
            <a:r>
              <a:rPr lang="en-US" sz="1950" smtClean="0"/>
              <a:t>vaka od klasa formalnih gramatika ima odgovaraju</a:t>
            </a:r>
            <a:r>
              <a:rPr lang="sr-Latn-RS" sz="1950" smtClean="0"/>
              <a:t>ć</a:t>
            </a:r>
            <a:r>
              <a:rPr lang="en-US" sz="1950" smtClean="0"/>
              <a:t>i apstraktni ra</a:t>
            </a:r>
            <a:r>
              <a:rPr lang="sr-Latn-RS" sz="1950" smtClean="0"/>
              <a:t>č</a:t>
            </a:r>
            <a:r>
              <a:rPr lang="en-US" sz="1950" smtClean="0"/>
              <a:t>unarski formalizam koji se naziva </a:t>
            </a:r>
            <a:r>
              <a:rPr lang="en-US" sz="1950" b="1" smtClean="0"/>
              <a:t>automat</a:t>
            </a:r>
            <a:r>
              <a:rPr lang="en-US" sz="1950" smtClean="0"/>
              <a:t> 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smtClean="0"/>
              <a:t>a</a:t>
            </a:r>
            <a:r>
              <a:rPr lang="en-US" sz="1950" smtClean="0"/>
              <a:t>utomat</a:t>
            </a:r>
            <a:r>
              <a:rPr lang="sr-Latn-RS" sz="1950" smtClean="0"/>
              <a:t>i</a:t>
            </a:r>
            <a:r>
              <a:rPr lang="en-US" sz="1950" smtClean="0"/>
              <a:t> </a:t>
            </a:r>
            <a:r>
              <a:rPr lang="sr-Latn-RS" sz="1950" smtClean="0"/>
              <a:t>su apstraktne mašine koje </a:t>
            </a:r>
            <a:r>
              <a:rPr lang="en-US" sz="1950" smtClean="0"/>
              <a:t>obra</a:t>
            </a:r>
            <a:r>
              <a:rPr lang="sr-Latn-RS" sz="1950" smtClean="0"/>
              <a:t>đ</a:t>
            </a:r>
            <a:r>
              <a:rPr lang="en-US" sz="1950" smtClean="0"/>
              <a:t>uj</a:t>
            </a:r>
            <a:r>
              <a:rPr lang="sr-Latn-RS" sz="1950" smtClean="0"/>
              <a:t>u</a:t>
            </a:r>
            <a:r>
              <a:rPr lang="en-US" sz="1950" smtClean="0"/>
              <a:t> (parsira</a:t>
            </a:r>
            <a:r>
              <a:rPr lang="sr-Latn-RS" sz="1950" smtClean="0"/>
              <a:t>ju</a:t>
            </a:r>
            <a:r>
              <a:rPr lang="en-US" sz="1950" smtClean="0"/>
              <a:t>) sekvencu deo po deo primenjuju</a:t>
            </a:r>
            <a:r>
              <a:rPr lang="sr-Latn-RS" sz="1950" smtClean="0"/>
              <a:t>ć</a:t>
            </a:r>
            <a:r>
              <a:rPr lang="en-US" sz="1950" smtClean="0"/>
              <a:t>i pravila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k</a:t>
            </a:r>
            <a:r>
              <a:rPr lang="en-US" sz="1950" b="1" smtClean="0"/>
              <a:t>ona</a:t>
            </a:r>
            <a:r>
              <a:rPr lang="sr-Latn-RS" sz="1950" b="1" smtClean="0"/>
              <a:t>č</a:t>
            </a:r>
            <a:r>
              <a:rPr lang="en-US" sz="1950" b="1" smtClean="0"/>
              <a:t>ni automati </a:t>
            </a:r>
            <a:r>
              <a:rPr lang="en-US" sz="1950" smtClean="0"/>
              <a:t>– </a:t>
            </a:r>
            <a:r>
              <a:rPr lang="sr-Latn-RS" sz="1950" smtClean="0"/>
              <a:t>s</a:t>
            </a:r>
            <a:r>
              <a:rPr lang="en-US" sz="1950" smtClean="0"/>
              <a:t>astoje </a:t>
            </a:r>
            <a:r>
              <a:rPr lang="sr-Latn-RS" sz="1950" smtClean="0"/>
              <a:t>se </a:t>
            </a:r>
            <a:r>
              <a:rPr lang="en-US" sz="1950" smtClean="0"/>
              <a:t>od kona</a:t>
            </a:r>
            <a:r>
              <a:rPr lang="sr-Latn-RS" sz="1950" smtClean="0"/>
              <a:t>č</a:t>
            </a:r>
            <a:r>
              <a:rPr lang="en-US" sz="1950" smtClean="0"/>
              <a:t>nog broja stanja koja su me</a:t>
            </a:r>
            <a:r>
              <a:rPr lang="sr-Latn-RS" sz="1950" smtClean="0"/>
              <a:t>đ</a:t>
            </a:r>
            <a:r>
              <a:rPr lang="en-US" sz="1950" smtClean="0"/>
              <a:t>usobno povezana prelazima; stanja odgovaraju neterminalnim simbolima, a prelazi pravilima izvo</a:t>
            </a:r>
            <a:r>
              <a:rPr lang="sr-Latn-RS" sz="1950" smtClean="0"/>
              <a:t>đ</a:t>
            </a:r>
            <a:r>
              <a:rPr lang="en-US" sz="1950" smtClean="0"/>
              <a:t>enja formalnih gramatika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en-US" sz="1950" smtClean="0"/>
              <a:t>klasa jezika koje prepoznaje kona</a:t>
            </a:r>
            <a:r>
              <a:rPr lang="sr-Latn-RS" sz="1950" smtClean="0"/>
              <a:t>č</a:t>
            </a:r>
            <a:r>
              <a:rPr lang="en-US" sz="1950" smtClean="0"/>
              <a:t>ni automat ekvivalentna je klasi jezika koje generi</a:t>
            </a:r>
            <a:r>
              <a:rPr lang="sr-Latn-RS" sz="1950" smtClean="0"/>
              <a:t>š</a:t>
            </a:r>
            <a:r>
              <a:rPr lang="en-US" sz="1950" smtClean="0"/>
              <a:t>u </a:t>
            </a:r>
            <a:r>
              <a:rPr lang="sr-Latn-RS" sz="1950" smtClean="0"/>
              <a:t>(izvode) </a:t>
            </a:r>
            <a:r>
              <a:rPr lang="en-US" sz="1950" smtClean="0"/>
              <a:t>regularne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p</a:t>
            </a:r>
            <a:r>
              <a:rPr lang="en-US" sz="1950" b="1" smtClean="0"/>
              <a:t>otisni automati </a:t>
            </a:r>
            <a:r>
              <a:rPr lang="en-US" sz="1950" smtClean="0"/>
              <a:t>– </a:t>
            </a:r>
            <a:r>
              <a:rPr lang="sr-Latn-RS" sz="1950" smtClean="0"/>
              <a:t>z</a:t>
            </a:r>
            <a:r>
              <a:rPr lang="en-US" sz="1950" smtClean="0"/>
              <a:t>a razliku</a:t>
            </a:r>
            <a:r>
              <a:rPr lang="sr-Latn-RS" sz="1950" smtClean="0"/>
              <a:t> od</a:t>
            </a:r>
            <a:r>
              <a:rPr lang="en-US" sz="1950" smtClean="0"/>
              <a:t> kona</a:t>
            </a:r>
            <a:r>
              <a:rPr lang="sr-Latn-RS" sz="1950" smtClean="0"/>
              <a:t>č</a:t>
            </a:r>
            <a:r>
              <a:rPr lang="en-US" sz="1950" smtClean="0"/>
              <a:t>nih automata</a:t>
            </a:r>
            <a:r>
              <a:rPr lang="sr-Latn-RS" sz="1950" smtClean="0"/>
              <a:t>,</a:t>
            </a:r>
            <a:r>
              <a:rPr lang="en-US" sz="1950" smtClean="0"/>
              <a:t> koji ne zahtevaju nikakvu memoriju </a:t>
            </a:r>
            <a:r>
              <a:rPr lang="sr-Latn-RS" sz="1950" smtClean="0"/>
              <a:t>(</a:t>
            </a:r>
            <a:r>
              <a:rPr lang="en-US" sz="1950" smtClean="0"/>
              <a:t>osim za pra</a:t>
            </a:r>
            <a:r>
              <a:rPr lang="sr-Latn-RS" sz="1950" smtClean="0"/>
              <a:t>ć</a:t>
            </a:r>
            <a:r>
              <a:rPr lang="en-US" sz="1950" smtClean="0"/>
              <a:t>enje trenutnog stanja</a:t>
            </a:r>
            <a:r>
              <a:rPr lang="sr-Latn-RS" sz="1950" smtClean="0"/>
              <a:t>), </a:t>
            </a:r>
            <a:r>
              <a:rPr lang="en-US" sz="1950" smtClean="0"/>
              <a:t>potisni automati imaju (ograni</a:t>
            </a:r>
            <a:r>
              <a:rPr lang="sr-Latn-RS" sz="1950" smtClean="0"/>
              <a:t>č</a:t>
            </a:r>
            <a:r>
              <a:rPr lang="en-US" sz="1950" smtClean="0"/>
              <a:t>enu) pomo</a:t>
            </a:r>
            <a:r>
              <a:rPr lang="sr-Latn-RS" sz="1950" smtClean="0"/>
              <a:t>ć</a:t>
            </a:r>
            <a:r>
              <a:rPr lang="en-US" sz="1950" smtClean="0"/>
              <a:t>nu memoriju koja funcioni</a:t>
            </a:r>
            <a:r>
              <a:rPr lang="sr-Latn-RS" sz="1950" smtClean="0"/>
              <a:t>š</a:t>
            </a:r>
            <a:r>
              <a:rPr lang="en-US" sz="1950" smtClean="0"/>
              <a:t>e po principu steka (po </a:t>
            </a:r>
            <a:r>
              <a:rPr lang="sr-Latn-RS" sz="1950" smtClean="0"/>
              <a:t>č</a:t>
            </a:r>
            <a:r>
              <a:rPr lang="en-US" sz="1950" smtClean="0"/>
              <a:t>emu je automat i dobio ime)</a:t>
            </a:r>
            <a:endParaRPr lang="en-US" sz="1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sr-Latn-RS" sz="2000" smtClean="0"/>
              <a:t>p</a:t>
            </a:r>
            <a:r>
              <a:rPr lang="en-US" sz="2000" smtClean="0"/>
              <a:t>arsiranje sekvence se vr</a:t>
            </a:r>
            <a:r>
              <a:rPr lang="sr-Latn-RS" sz="2000" smtClean="0"/>
              <a:t>š</a:t>
            </a:r>
            <a:r>
              <a:rPr lang="en-US" sz="2000" smtClean="0"/>
              <a:t>i tako </a:t>
            </a:r>
            <a:r>
              <a:rPr lang="sr-Latn-RS" sz="2000" smtClean="0"/>
              <a:t>š</a:t>
            </a:r>
            <a:r>
              <a:rPr lang="en-US" sz="2000" smtClean="0"/>
              <a:t>to se na stek stavi po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</a:t>
            </a:r>
            <a:r>
              <a:rPr lang="sr-Latn-RS" sz="2000" smtClean="0"/>
              <a:t>, a zatim se u</a:t>
            </a:r>
            <a:r>
              <a:rPr lang="en-US" sz="2000" smtClean="0"/>
              <a:t> svakom narednom koraku skida po jedan simbol sa steka i u zavisnosti od toga da li je neterminalni ili terminalini simbol u pitanju, vr</a:t>
            </a:r>
            <a:r>
              <a:rPr lang="sr-Latn-RS" sz="2000" smtClean="0"/>
              <a:t>š</a:t>
            </a:r>
            <a:r>
              <a:rPr lang="en-US" sz="2000" smtClean="0"/>
              <a:t>i se jedna od akcija 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klasa jezika koje prepoznaj</a:t>
            </a:r>
            <a:r>
              <a:rPr lang="sr-Latn-RS" sz="2000" smtClean="0"/>
              <a:t>e potisni</a:t>
            </a:r>
            <a:r>
              <a:rPr lang="en-US" sz="2000" smtClean="0"/>
              <a:t> automat ekvivalentna je klasi jezika koje generi</a:t>
            </a:r>
            <a:r>
              <a:rPr lang="sr-Latn-RS" sz="2000" smtClean="0"/>
              <a:t>š</a:t>
            </a:r>
            <a:r>
              <a:rPr lang="en-US" sz="2000" smtClean="0"/>
              <a:t>u kontekstno</a:t>
            </a:r>
            <a:r>
              <a:rPr lang="sr-Latn-RS" sz="2000" smtClean="0"/>
              <a:t>-slobodne </a:t>
            </a:r>
            <a:r>
              <a:rPr lang="en-US" sz="2000" smtClean="0"/>
              <a:t>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sr-Latn-RS" sz="2000" b="1" smtClean="0"/>
              <a:t>l</a:t>
            </a:r>
            <a:r>
              <a:rPr lang="en-US" sz="2000" b="1" smtClean="0"/>
              <a:t>inearno-ograni</a:t>
            </a:r>
            <a:r>
              <a:rPr lang="sr-Latn-RS" sz="2000" b="1" smtClean="0"/>
              <a:t>č</a:t>
            </a:r>
            <a:r>
              <a:rPr lang="en-US" sz="2000" b="1" smtClean="0"/>
              <a:t>eni automati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apstraktna ma</a:t>
            </a:r>
            <a:r>
              <a:rPr lang="sr-Latn-RS" sz="2000" smtClean="0"/>
              <a:t>š</a:t>
            </a:r>
            <a:r>
              <a:rPr lang="en-US" sz="2000" smtClean="0"/>
              <a:t>ina koja se sastoji od trake podeljene na </a:t>
            </a:r>
            <a:r>
              <a:rPr lang="sr-Latn-RS" sz="2000" smtClean="0"/>
              <a:t>ć</a:t>
            </a:r>
            <a:r>
              <a:rPr lang="en-US" sz="2000" smtClean="0"/>
              <a:t>elije (koja predstavlja memoriju ma</a:t>
            </a:r>
            <a:r>
              <a:rPr lang="sr-Latn-RS" sz="2000" smtClean="0"/>
              <a:t>ši</a:t>
            </a:r>
            <a:r>
              <a:rPr lang="en-US" sz="2000" smtClean="0"/>
              <a:t>ne) i glave koja može da </a:t>
            </a:r>
            <a:r>
              <a:rPr lang="sr-Latn-RS" sz="2000" smtClean="0"/>
              <a:t>č</a:t>
            </a:r>
            <a:r>
              <a:rPr lang="en-US" sz="2000" smtClean="0"/>
              <a:t>ita/pi</a:t>
            </a:r>
            <a:r>
              <a:rPr lang="sr-Latn-RS" sz="2000" smtClean="0"/>
              <a:t>š</a:t>
            </a:r>
            <a:r>
              <a:rPr lang="en-US" sz="2000" smtClean="0"/>
              <a:t>e po </a:t>
            </a:r>
            <a:r>
              <a:rPr lang="sr-Latn-RS" sz="2000" smtClean="0"/>
              <a:t>ć</a:t>
            </a:r>
            <a:r>
              <a:rPr lang="en-US" sz="2000" smtClean="0"/>
              <a:t>elijama i da se pomera duž trake; dužina trake je linearno ograni</a:t>
            </a:r>
            <a:r>
              <a:rPr lang="sr-Latn-RS" sz="2000" smtClean="0"/>
              <a:t>č</a:t>
            </a:r>
            <a:r>
              <a:rPr lang="en-US" sz="2000" smtClean="0"/>
              <a:t>ena u odnosu na dužinu sekvence koja se parsira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linearno-ograni</a:t>
            </a:r>
            <a:r>
              <a:rPr lang="sr-Latn-RS" sz="2000" smtClean="0"/>
              <a:t>č</a:t>
            </a:r>
            <a:r>
              <a:rPr lang="en-US" sz="2000" smtClean="0"/>
              <a:t>eni automat </a:t>
            </a:r>
            <a:r>
              <a:rPr lang="sr-Latn-RS" sz="2000" smtClean="0"/>
              <a:t>prepoznaje </a:t>
            </a:r>
            <a:r>
              <a:rPr lang="en-US" sz="2000" smtClean="0"/>
              <a:t>kontekstno</a:t>
            </a:r>
            <a:r>
              <a:rPr lang="sr-Latn-RS" sz="2000" smtClean="0"/>
              <a:t>-</a:t>
            </a:r>
            <a:r>
              <a:rPr lang="en-US" sz="2000" smtClean="0"/>
              <a:t>osetljive 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b="1" smtClean="0"/>
              <a:t>Tjuringova ma</a:t>
            </a:r>
            <a:r>
              <a:rPr lang="sr-Latn-RS" sz="2000" b="1" smtClean="0"/>
              <a:t>š</a:t>
            </a:r>
            <a:r>
              <a:rPr lang="en-US" sz="2000" b="1" smtClean="0"/>
              <a:t>ina</a:t>
            </a:r>
            <a:r>
              <a:rPr lang="sr-Latn-RS" sz="2000" b="1" smtClean="0"/>
              <a:t> </a:t>
            </a:r>
            <a:r>
              <a:rPr lang="en-US" sz="2000" smtClean="0"/>
              <a:t>– isto </a:t>
            </a:r>
            <a:r>
              <a:rPr lang="sr-Latn-RS" sz="2000" smtClean="0"/>
              <a:t>š</a:t>
            </a:r>
            <a:r>
              <a:rPr lang="en-US" sz="2000" smtClean="0"/>
              <a:t>to i linearno-ograni</a:t>
            </a:r>
            <a:r>
              <a:rPr lang="sr-Latn-RS" sz="2000" smtClean="0"/>
              <a:t>č</a:t>
            </a:r>
            <a:r>
              <a:rPr lang="en-US" sz="2000" smtClean="0"/>
              <a:t>eni automat</a:t>
            </a:r>
            <a:r>
              <a:rPr lang="sr-Latn-RS" sz="2000" smtClean="0"/>
              <a:t>,</a:t>
            </a:r>
            <a:r>
              <a:rPr lang="en-US" sz="2000" smtClean="0"/>
              <a:t> samo sa neograni</a:t>
            </a:r>
            <a:r>
              <a:rPr lang="sr-Latn-RS" sz="2000" smtClean="0"/>
              <a:t>č</a:t>
            </a:r>
            <a:r>
              <a:rPr lang="en-US" sz="2000" smtClean="0"/>
              <a:t>enom dužinom trake (memorije)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Tjuringov</a:t>
            </a:r>
            <a:r>
              <a:rPr lang="sr-Latn-RS" sz="2000" smtClean="0"/>
              <a:t>e</a:t>
            </a:r>
            <a:r>
              <a:rPr lang="en-US" sz="2000" smtClean="0"/>
              <a:t> ma</a:t>
            </a:r>
            <a:r>
              <a:rPr lang="sr-Latn-RS" sz="2000" smtClean="0"/>
              <a:t>š</a:t>
            </a:r>
            <a:r>
              <a:rPr lang="en-US" sz="2000" smtClean="0"/>
              <a:t>in</a:t>
            </a:r>
            <a:r>
              <a:rPr lang="sr-Latn-RS" sz="2000" smtClean="0"/>
              <a:t>e su</a:t>
            </a:r>
            <a:r>
              <a:rPr lang="en-US" sz="2000" smtClean="0"/>
              <a:t> </a:t>
            </a:r>
            <a:r>
              <a:rPr lang="sr-Latn-RS" sz="2000" smtClean="0"/>
              <a:t>e</a:t>
            </a:r>
            <a:r>
              <a:rPr lang="en-US" sz="2000" smtClean="0"/>
              <a:t>kvivalent s</a:t>
            </a:r>
            <a:r>
              <a:rPr lang="sr-Latn-RS" sz="2000" smtClean="0"/>
              <a:t>a</a:t>
            </a:r>
            <a:r>
              <a:rPr lang="en-US" sz="2000" smtClean="0"/>
              <a:t> gramatikama bez restrikcija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od formalnih gramatika iz hijerarhije </a:t>
            </a:r>
            <a:r>
              <a:rPr lang="sr-Latn-RS" sz="2000" smtClean="0"/>
              <a:t>Č</a:t>
            </a:r>
            <a:r>
              <a:rPr lang="en-US" sz="2000" smtClean="0"/>
              <a:t>omskog može se koristiti u stohasti</a:t>
            </a:r>
            <a:r>
              <a:rPr lang="sr-Latn-RS" sz="2000" smtClean="0"/>
              <a:t>č</a:t>
            </a:r>
            <a:r>
              <a:rPr lang="en-US" sz="2000" smtClean="0"/>
              <a:t>kom obliku kao osnova za probabilisti</a:t>
            </a:r>
            <a:r>
              <a:rPr lang="sr-Latn-RS" sz="2000" smtClean="0"/>
              <a:t>č</a:t>
            </a:r>
            <a:r>
              <a:rPr lang="en-US" sz="2000" smtClean="0"/>
              <a:t>ke modele struktura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tohasti</a:t>
            </a:r>
            <a:r>
              <a:rPr lang="sr-Latn-RS" sz="2000" smtClean="0"/>
              <a:t>č</a:t>
            </a:r>
            <a:r>
              <a:rPr lang="en-US" sz="2000" smtClean="0"/>
              <a:t>ke gramatike generi</a:t>
            </a:r>
            <a:r>
              <a:rPr lang="sr-Latn-RS" sz="2000" smtClean="0"/>
              <a:t>š</a:t>
            </a:r>
            <a:r>
              <a:rPr lang="en-US" sz="2000" smtClean="0"/>
              <a:t>u neku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sa nekom verovatno</a:t>
            </a:r>
            <a:r>
              <a:rPr lang="sr-Latn-RS" sz="2000" smtClean="0"/>
              <a:t>ć</a:t>
            </a:r>
            <a:r>
              <a:rPr lang="en-US" sz="2000" smtClean="0"/>
              <a:t>om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en-US" sz="2000" smtClean="0"/>
              <a:t>, dok nestohasti</a:t>
            </a:r>
            <a:r>
              <a:rPr lang="sr-Latn-RS" sz="2000" smtClean="0"/>
              <a:t>č</a:t>
            </a:r>
            <a:r>
              <a:rPr lang="en-US" sz="2000" smtClean="0"/>
              <a:t>ke gramatike ili generi</a:t>
            </a:r>
            <a:r>
              <a:rPr lang="sr-Latn-RS" sz="2000" smtClean="0"/>
              <a:t>š</a:t>
            </a:r>
            <a:r>
              <a:rPr lang="en-US" sz="2000" smtClean="0"/>
              <a:t>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ili ne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stohasti</a:t>
            </a:r>
            <a:r>
              <a:rPr lang="sr-Latn-RS" sz="2000" smtClean="0"/>
              <a:t>č</a:t>
            </a:r>
            <a:r>
              <a:rPr lang="en-US" sz="2000" smtClean="0"/>
              <a:t>ke gramatike defini</a:t>
            </a:r>
            <a:r>
              <a:rPr lang="sr-Latn-RS" sz="2000" smtClean="0"/>
              <a:t>š</a:t>
            </a:r>
            <a:r>
              <a:rPr lang="en-US" sz="2000" smtClean="0"/>
              <a:t>u raspodelu verovatno</a:t>
            </a:r>
            <a:r>
              <a:rPr lang="sr-Latn-RS" sz="2000" smtClean="0"/>
              <a:t>ć</a:t>
            </a:r>
            <a:r>
              <a:rPr lang="en-US" sz="2000" smtClean="0"/>
              <a:t>a nad sekvencama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, tj. </a:t>
            </a:r>
            <a:r>
              <a:rPr lang="el-GR" sz="2000" i="1" smtClean="0">
                <a:cs typeface="Courier New"/>
              </a:rPr>
              <a:t>Σ</a:t>
            </a:r>
            <a:r>
              <a:rPr lang="sr-Latn-RS" sz="2000" i="1" baseline="-2500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 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sr-Latn-RS" sz="200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stohasti</a:t>
            </a:r>
            <a:r>
              <a:rPr lang="sr-Latn-RS" sz="2000" smtClean="0"/>
              <a:t>č</a:t>
            </a:r>
            <a:r>
              <a:rPr lang="en-US" sz="2000" smtClean="0"/>
              <a:t>koj varijanti regularnih i kontekstno-slobodnih gramatika zbir verovatno</a:t>
            </a:r>
            <a:r>
              <a:rPr lang="sr-Latn-RS" sz="2000" smtClean="0"/>
              <a:t>ć</a:t>
            </a:r>
            <a:r>
              <a:rPr lang="en-US" sz="2000" smtClean="0"/>
              <a:t>a svih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iz bilo kog neterminalnog</a:t>
            </a:r>
            <a:r>
              <a:rPr lang="sr-Latn-RS" sz="2000" smtClean="0"/>
              <a:t> </a:t>
            </a:r>
            <a:r>
              <a:rPr lang="en-US" sz="2000" smtClean="0"/>
              <a:t>simbola mora biti 1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i njima pridružene verovatno</a:t>
            </a:r>
            <a:r>
              <a:rPr lang="sr-Latn-RS" sz="2000" smtClean="0"/>
              <a:t>ć</a:t>
            </a:r>
            <a:r>
              <a:rPr lang="en-US" sz="2000" smtClean="0"/>
              <a:t>e za stohasti</a:t>
            </a:r>
            <a:r>
              <a:rPr lang="sr-Latn-RS" sz="2000" smtClean="0"/>
              <a:t>č</a:t>
            </a:r>
            <a:r>
              <a:rPr lang="en-US" sz="2000" smtClean="0"/>
              <a:t>ke verzije kontekstno-osetljivih i gramatika bez restrikcija moraju biti formulisana pažljivije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otrebno je za svaku sekvencu </a:t>
            </a:r>
            <a:r>
              <a:rPr lang="sr-Latn-RS" sz="2000" smtClean="0"/>
              <a:t>obezbediti</a:t>
            </a:r>
            <a:r>
              <a:rPr lang="en-US" sz="2000" smtClean="0"/>
              <a:t> jedinstveno izvo</a:t>
            </a:r>
            <a:r>
              <a:rPr lang="sr-Latn-RS" sz="2000" smtClean="0"/>
              <a:t>đe</a:t>
            </a:r>
            <a:r>
              <a:rPr lang="en-US" sz="2000" smtClean="0"/>
              <a:t>nje</a:t>
            </a:r>
            <a:endParaRPr lang="sr-Latn-RS" sz="2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to se posti</a:t>
            </a:r>
            <a:r>
              <a:rPr lang="en-US" sz="2000" smtClean="0"/>
              <a:t>ž</a:t>
            </a:r>
            <a:r>
              <a:rPr lang="sr-Latn-RS" sz="2000" smtClean="0"/>
              <a:t>e </a:t>
            </a:r>
            <a:r>
              <a:rPr lang="en-US" sz="2000" smtClean="0"/>
              <a:t>definisanjem pravila gramatike tako da kontekst u kome se pojedina</a:t>
            </a:r>
            <a:r>
              <a:rPr lang="sr-Latn-RS" sz="2000" smtClean="0"/>
              <a:t>č</a:t>
            </a:r>
            <a:r>
              <a:rPr lang="en-US" sz="2000" smtClean="0"/>
              <a:t>ni neterminalni simbol pojavljuje jednozna</a:t>
            </a:r>
            <a:r>
              <a:rPr lang="sr-Latn-RS" sz="2000" smtClean="0"/>
              <a:t>č</a:t>
            </a:r>
            <a:r>
              <a:rPr lang="en-US" sz="2000" smtClean="0"/>
              <a:t>no odre</a:t>
            </a:r>
            <a:r>
              <a:rPr lang="sr-Latn-RS" sz="2000" smtClean="0"/>
              <a:t>đ</a:t>
            </a:r>
            <a:r>
              <a:rPr lang="en-US" sz="2000" smtClean="0"/>
              <a:t>uje skup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koja se u tom slu</a:t>
            </a:r>
            <a:r>
              <a:rPr lang="sr-Latn-RS" sz="2000" smtClean="0"/>
              <a:t>č</a:t>
            </a:r>
            <a:r>
              <a:rPr lang="en-US" sz="2000" smtClean="0"/>
              <a:t>aju mogu primeniti</a:t>
            </a:r>
            <a:r>
              <a:rPr lang="sr-Latn-RS" sz="2000" smtClean="0"/>
              <a:t>, </a:t>
            </a:r>
            <a:r>
              <a:rPr lang="en-US" sz="2000" smtClean="0"/>
              <a:t>odnosno</a:t>
            </a:r>
            <a:r>
              <a:rPr lang="sr-Latn-RS" sz="2000" smtClean="0"/>
              <a:t> da</a:t>
            </a:r>
            <a:r>
              <a:rPr lang="en-US" sz="2000" smtClean="0"/>
              <a:t> za svaki neterminalni simbol ne postoji vi</a:t>
            </a:r>
            <a:r>
              <a:rPr lang="sr-Latn-RS" sz="2000" smtClean="0"/>
              <a:t>š</a:t>
            </a:r>
            <a:r>
              <a:rPr lang="en-US" sz="2000" smtClean="0"/>
              <a:t>e od jedne forme leve strane pravila izvo</a:t>
            </a:r>
            <a:r>
              <a:rPr lang="sr-Latn-RS" sz="2000" smtClean="0"/>
              <a:t>đ</a:t>
            </a:r>
            <a:r>
              <a:rPr lang="en-US" sz="2000" smtClean="0"/>
              <a:t>enja u kome se on pojavljuje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ridruživanjem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se sumiraju na 1 za bilo koji neterminalni simbol u svakom mogu</a:t>
            </a:r>
            <a:r>
              <a:rPr lang="sr-Latn-RS" sz="2000" smtClean="0"/>
              <a:t>ć</a:t>
            </a:r>
            <a:r>
              <a:rPr lang="en-US" sz="2000" smtClean="0"/>
              <a:t>em kontekstu, dobija se stohasti</a:t>
            </a:r>
            <a:r>
              <a:rPr lang="sr-Latn-RS" sz="2000" smtClean="0"/>
              <a:t>č</a:t>
            </a:r>
            <a:r>
              <a:rPr lang="en-US" sz="2000" smtClean="0"/>
              <a:t>ka gramatik</a:t>
            </a:r>
            <a:r>
              <a:rPr lang="sr-Latn-RS" sz="2000" smtClean="0"/>
              <a:t>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nastavku </a:t>
            </a:r>
            <a:r>
              <a:rPr lang="sr-Latn-RS" sz="2000" smtClean="0"/>
              <a:t>ć</a:t>
            </a:r>
            <a:r>
              <a:rPr lang="en-US" sz="2000" smtClean="0"/>
              <a:t>e detaljnije biti razmatrani samo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regularnim i kontekstno-slobodnim gramatikama, jer samo oni imaju prakti</a:t>
            </a:r>
            <a:r>
              <a:rPr lang="sr-Latn-RS" sz="2000" smtClean="0"/>
              <a:t>č</a:t>
            </a:r>
            <a:r>
              <a:rPr lang="en-US" sz="2000" smtClean="0"/>
              <a:t>nu primenu u bioinformatici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ored </a:t>
            </a:r>
            <a:r>
              <a:rPr lang="sr-Latn-RS" sz="2000" smtClean="0"/>
              <a:t>(stohastičke) </a:t>
            </a:r>
            <a:r>
              <a:rPr lang="en-US" sz="2000" smtClean="0"/>
              <a:t>gramatike, model </a:t>
            </a:r>
            <a:r>
              <a:rPr lang="sr-Latn-RS" sz="2000" smtClean="0"/>
              <a:t>strukture sekvenci definišu još i </a:t>
            </a:r>
            <a:r>
              <a:rPr lang="en-US" sz="2000" smtClean="0"/>
              <a:t>algoritmi za: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odre</a:t>
            </a:r>
            <a:r>
              <a:rPr lang="sr-Latn-RS" sz="2000" smtClean="0"/>
              <a:t>đ</a:t>
            </a:r>
            <a:r>
              <a:rPr lang="en-US" sz="2000" smtClean="0"/>
              <a:t>ivanje optimalnih vrednosti parametara modela, tj. pridruživanje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opisuju strukturu sekvence koja se modeluje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pore</a:t>
            </a:r>
            <a:r>
              <a:rPr lang="sr-Latn-RS" sz="2000" smtClean="0"/>
              <a:t>đ</a:t>
            </a:r>
            <a:r>
              <a:rPr lang="en-US" sz="2000" smtClean="0"/>
              <a:t>enje (poravnanje) struktura novih sekvenci prema strukturi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odre</a:t>
            </a:r>
            <a:r>
              <a:rPr lang="sr-Latn-RS" sz="2000" smtClean="0"/>
              <a:t>đ</a:t>
            </a:r>
            <a:r>
              <a:rPr lang="en-US" sz="2000" smtClean="0"/>
              <a:t>ivanju optimalnog izvo</a:t>
            </a:r>
            <a:r>
              <a:rPr lang="sr-Latn-RS" sz="2000" smtClean="0"/>
              <a:t>đ</a:t>
            </a:r>
            <a:r>
              <a:rPr lang="en-US" sz="2000" smtClean="0"/>
              <a:t>enja za novu sekvencu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kvantifikovanje sli</a:t>
            </a:r>
            <a:r>
              <a:rPr lang="sr-Latn-RS" sz="2000" smtClean="0"/>
              <a:t>č</a:t>
            </a:r>
            <a:r>
              <a:rPr lang="en-US" sz="2000" smtClean="0"/>
              <a:t>nosti struktura novih sekvenci sa strukturom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izra</a:t>
            </a:r>
            <a:r>
              <a:rPr lang="sr-Latn-RS" sz="2000" smtClean="0"/>
              <a:t>č</a:t>
            </a:r>
            <a:r>
              <a:rPr lang="en-US" sz="2000" smtClean="0"/>
              <a:t>unavanju verovatno</a:t>
            </a:r>
            <a:r>
              <a:rPr lang="sr-Latn-RS" sz="2000" smtClean="0"/>
              <a:t>ć</a:t>
            </a:r>
            <a:r>
              <a:rPr lang="en-US" sz="2000" smtClean="0"/>
              <a:t>e da nova sekvenca bude generisana datom gramatikom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1641" y="1526583"/>
          <a:ext cx="8050925" cy="281940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60000"/>
                    <a:lumOff val="40000"/>
                  </a:schemeClr>
                </a:solidFill>
                <a:tableStyleId>{7DF18680-E054-41AD-8BC1-D1AEF772440D}</a:tableStyleId>
              </a:tblPr>
              <a:tblGrid>
                <a:gridCol w="1610185"/>
                <a:gridCol w="1610185"/>
                <a:gridCol w="1610185"/>
                <a:gridCol w="1610185"/>
                <a:gridCol w="1610185"/>
              </a:tblGrid>
              <a:tr h="466950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KLASA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aseline="0" smtClean="0">
                          <a:latin typeface="Bookman Old Style" pitchFamily="18" charset="0"/>
                        </a:rPr>
                        <a:t>GRAMATIKA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REGULARNE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SLOBODNE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OSETLJIVE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GRAMATIKE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BEZ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ENJA</a:t>
                      </a:r>
                      <a:endParaRPr lang="en-US" sz="1200" b="0">
                        <a:solidFill>
                          <a:schemeClr val="bg1"/>
                        </a:solidFill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ODGOVARAJUĆI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ANALITIČKI</a:t>
                      </a:r>
                    </a:p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FORMALIZMI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KONA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POTISNI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LINEARNO–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TJURINGOVA MAŠINA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95621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ODGOVARAJU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Ć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I 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KI MEHANIZMI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REGULARNE GRAMATIKE</a:t>
                      </a:r>
                    </a:p>
                    <a:p>
                      <a:pPr algn="ctr"/>
                      <a:endParaRPr lang="sr-Latn-RS" sz="50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HMM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– SLOBODNE GRAMATIKE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SCFG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PCFG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KONTEKSTNO–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 OSETLJIVE GRAMATIKE 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SCSG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PCSG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GRAMATIKE BEZ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OGRANIČENJA</a:t>
                      </a:r>
                      <a:endParaRPr lang="sr-Latn-RS" sz="1200" b="0" smtClean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DISKRIMINAT</a:t>
                      </a:r>
                      <a:r>
                        <a:rPr lang="en-US" sz="1200" smtClean="0">
                          <a:latin typeface="Bookman Old Style" pitchFamily="18" charset="0"/>
                        </a:rPr>
                        <a:t>IVNI</a:t>
                      </a:r>
                    </a:p>
                    <a:p>
                      <a:pPr algn="ctr"/>
                      <a:r>
                        <a:rPr lang="sr-Latn-RS" sz="1200" baseline="0" smtClean="0">
                          <a:latin typeface="Bookman Old Style" pitchFamily="18" charset="0"/>
                        </a:rPr>
                        <a:t>ANALOGON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LINEAR CHAIN CRF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Bookman Old Style" pitchFamily="18" charset="0"/>
                        </a:rPr>
                        <a:t>CSCFG (</a:t>
                      </a:r>
                      <a:r>
                        <a:rPr lang="sr-Latn-RS" sz="1200" b="1" smtClean="0">
                          <a:latin typeface="Bookman Old Style" pitchFamily="18" charset="0"/>
                        </a:rPr>
                        <a:t>CPCFG</a:t>
                      </a:r>
                      <a:r>
                        <a:rPr lang="en-US" sz="1200" b="1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 i="0" kern="1200" baseline="0" smtClean="0">
                        <a:solidFill>
                          <a:schemeClr val="dk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HMM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smtClean="0"/>
              <a:t>HMM</a:t>
            </a:r>
            <a:r>
              <a:rPr lang="en-US" sz="2000" smtClean="0"/>
              <a:t> (</a:t>
            </a:r>
            <a:r>
              <a:rPr lang="en-US" sz="2000" b="1" smtClean="0"/>
              <a:t>eng.</a:t>
            </a:r>
            <a:r>
              <a:rPr lang="en-US" sz="2000" smtClean="0"/>
              <a:t> </a:t>
            </a:r>
            <a:r>
              <a:rPr lang="en-US" sz="2000" b="1" smtClean="0"/>
              <a:t>Hidden Markov Model</a:t>
            </a:r>
            <a:r>
              <a:rPr lang="en-US" sz="2000" smtClean="0"/>
              <a:t>) je ekvivalent stohasti</a:t>
            </a:r>
            <a:r>
              <a:rPr lang="sr-Latn-RS" sz="2000" smtClean="0"/>
              <a:t>č</a:t>
            </a:r>
            <a:r>
              <a:rPr lang="en-US" sz="2000" smtClean="0"/>
              <a:t>kim regularnim gramatikama</a:t>
            </a:r>
            <a:endParaRPr lang="sr-Latn-RS" sz="2000" smtClean="0"/>
          </a:p>
          <a:p>
            <a:pPr algn="l"/>
            <a:r>
              <a:rPr lang="en-US" sz="2000" smtClean="0"/>
              <a:t>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</a:t>
            </a:r>
            <a:r>
              <a:rPr lang="sr-Latn-RS" sz="2000" smtClean="0"/>
              <a:t>se </a:t>
            </a:r>
            <a:r>
              <a:rPr lang="en-US" sz="2000" smtClean="0"/>
              <a:t>predstavlja i defini</a:t>
            </a:r>
            <a:r>
              <a:rPr lang="sr-Latn-RS" sz="2000" smtClean="0"/>
              <a:t>š</a:t>
            </a:r>
            <a:r>
              <a:rPr lang="en-US" sz="2000" smtClean="0"/>
              <a:t>e kao </a:t>
            </a:r>
            <a:r>
              <a:rPr lang="en-US" sz="2000" u="sng" smtClean="0"/>
              <a:t>probabilisti</a:t>
            </a:r>
            <a:r>
              <a:rPr lang="sr-Latn-RS" sz="2000" u="sng" smtClean="0"/>
              <a:t>č</a:t>
            </a:r>
            <a:r>
              <a:rPr lang="en-US" sz="2000" u="sng" smtClean="0"/>
              <a:t>ki kona</a:t>
            </a:r>
            <a:r>
              <a:rPr lang="sr-Latn-RS" sz="2000" u="sng" smtClean="0"/>
              <a:t>č</a:t>
            </a:r>
            <a:r>
              <a:rPr lang="en-US" sz="2000" u="sng" smtClean="0"/>
              <a:t>ni automat</a:t>
            </a:r>
            <a:r>
              <a:rPr lang="en-US" sz="2000" smtClean="0"/>
              <a:t>, </a:t>
            </a:r>
            <a:r>
              <a:rPr lang="sr-Latn-RS" sz="2000" smtClean="0"/>
              <a:t>tj.</a:t>
            </a:r>
            <a:r>
              <a:rPr lang="en-US" sz="2000" smtClean="0"/>
              <a:t> graf koji se sastoji od kona</a:t>
            </a:r>
            <a:r>
              <a:rPr lang="sr-Latn-RS" sz="2000" smtClean="0"/>
              <a:t>č</a:t>
            </a:r>
            <a:r>
              <a:rPr lang="en-US" sz="2000" smtClean="0"/>
              <a:t>nog skupa </a:t>
            </a:r>
            <a:r>
              <a:rPr lang="sr-Latn-RS" sz="2000" smtClean="0"/>
              <a:t>č</a:t>
            </a:r>
            <a:r>
              <a:rPr lang="en-US" sz="2000" smtClean="0"/>
              <a:t>vorova (stanja) koja su me</a:t>
            </a:r>
            <a:r>
              <a:rPr lang="sr-Latn-RS" sz="2000" smtClean="0"/>
              <a:t>đ</a:t>
            </a:r>
            <a:r>
              <a:rPr lang="en-US" sz="2000" smtClean="0"/>
              <a:t>usobno povezana granama (prelazima) sa pridruženim verovatno</a:t>
            </a:r>
            <a:r>
              <a:rPr lang="sr-Latn-RS" sz="2000" smtClean="0"/>
              <a:t>ć</a:t>
            </a:r>
            <a:r>
              <a:rPr lang="en-US" sz="2000" smtClean="0"/>
              <a:t>ama</a:t>
            </a:r>
            <a:r>
              <a:rPr lang="sr-Latn-RS" sz="2000" smtClean="0"/>
              <a:t>, pri čemu se i</a:t>
            </a:r>
            <a:r>
              <a:rPr lang="en-US" sz="2000" smtClean="0"/>
              <a:t>z jednog stanja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 može</a:t>
            </a:r>
            <a:r>
              <a:rPr lang="sr-Latn-RS" sz="2000" smtClean="0"/>
              <a:t> </a:t>
            </a:r>
            <a:r>
              <a:rPr lang="en-US" sz="2000" smtClean="0"/>
              <a:t>pre</a:t>
            </a:r>
            <a:r>
              <a:rPr lang="sr-Latn-RS" sz="2000" smtClean="0"/>
              <a:t>ć</a:t>
            </a:r>
            <a:r>
              <a:rPr lang="en-US" sz="2000" smtClean="0"/>
              <a:t>i u drugo stanje, a iz svakog od stanja se po dolasku emituje simbol sekvence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se iz svakog stanja u op</a:t>
            </a:r>
            <a:r>
              <a:rPr lang="sr-Latn-RS" sz="2000" smtClean="0"/>
              <a:t>š</a:t>
            </a:r>
            <a:r>
              <a:rPr lang="en-US" sz="2000" smtClean="0"/>
              <a:t>tem slu</a:t>
            </a:r>
            <a:r>
              <a:rPr lang="sr-Latn-RS" sz="2000" smtClean="0"/>
              <a:t>č</a:t>
            </a:r>
            <a:r>
              <a:rPr lang="en-US" sz="2000" smtClean="0"/>
              <a:t>aju može emitovati bilo koji od simbola (sa razli</a:t>
            </a:r>
            <a:r>
              <a:rPr lang="sr-Latn-RS" sz="2000" smtClean="0"/>
              <a:t>č</a:t>
            </a:r>
            <a:r>
              <a:rPr lang="en-US" sz="2000" smtClean="0"/>
              <a:t>itim verovatno</a:t>
            </a:r>
            <a:r>
              <a:rPr lang="sr-Latn-RS" sz="2000" smtClean="0"/>
              <a:t>ć</a:t>
            </a:r>
            <a:r>
              <a:rPr lang="en-US" sz="2000" smtClean="0"/>
              <a:t>ama), znaju</a:t>
            </a:r>
            <a:r>
              <a:rPr lang="sr-Latn-RS" sz="2000" smtClean="0"/>
              <a:t>ć</a:t>
            </a:r>
            <a:r>
              <a:rPr lang="en-US" sz="2000" smtClean="0"/>
              <a:t>i sekvencu nije mogu</a:t>
            </a:r>
            <a:r>
              <a:rPr lang="sr-Latn-RS" sz="2000" smtClean="0"/>
              <a:t>ć</a:t>
            </a:r>
            <a:r>
              <a:rPr lang="en-US" sz="2000" smtClean="0"/>
              <a:t>e odrediti koji simbol je generisan iz kog stanja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sekvenca stanja iz kojih je generisana sekvenca simbola je </a:t>
            </a:r>
            <a:r>
              <a:rPr lang="en-US" sz="2000" b="1" smtClean="0"/>
              <a:t>skrivena</a:t>
            </a:r>
            <a:r>
              <a:rPr lang="sr-Latn-RS" sz="2000" smtClean="0"/>
              <a:t> (o</a:t>
            </a:r>
            <a:r>
              <a:rPr lang="en-US" sz="2000" smtClean="0"/>
              <a:t>tuda poti</a:t>
            </a:r>
            <a:r>
              <a:rPr lang="sr-Latn-RS" sz="2000" smtClean="0"/>
              <a:t>č</a:t>
            </a:r>
            <a:r>
              <a:rPr lang="en-US" sz="2000" smtClean="0"/>
              <a:t>e naziv modela</a:t>
            </a:r>
            <a:r>
              <a:rPr lang="sr-Latn-RS" sz="2000" smtClean="0"/>
              <a:t>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b="1" smtClean="0">
                <a:solidFill>
                  <a:srgbClr val="009999"/>
                </a:solidFill>
              </a:rPr>
              <a:t>V</a:t>
            </a:r>
            <a:r>
              <a:rPr lang="en-US" sz="2400" b="1" smtClean="0">
                <a:solidFill>
                  <a:srgbClr val="009999"/>
                </a:solidFill>
              </a:rPr>
              <a:t>rste grafovskih probabilisti</a:t>
            </a:r>
            <a:r>
              <a:rPr lang="sr-Latn-RS" sz="2400" b="1" smtClean="0">
                <a:solidFill>
                  <a:srgbClr val="009999"/>
                </a:solidFill>
              </a:rPr>
              <a:t>č</a:t>
            </a:r>
            <a:r>
              <a:rPr lang="en-US" sz="2400" b="1" smtClean="0">
                <a:solidFill>
                  <a:srgbClr val="009999"/>
                </a:solidFill>
              </a:rPr>
              <a:t>kih modela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HMM je odre</a:t>
            </a:r>
            <a:r>
              <a:rPr lang="sr-Latn-RS" sz="2000" smtClean="0"/>
              <a:t>đ</a:t>
            </a:r>
            <a:r>
              <a:rPr lang="en-US" sz="2000" smtClean="0"/>
              <a:t>en grafom (skupom stanja i prelaza) i slede</a:t>
            </a:r>
            <a:r>
              <a:rPr lang="sr-Latn-RS" sz="2000" smtClean="0"/>
              <a:t>ć</a:t>
            </a:r>
            <a:r>
              <a:rPr lang="en-US" sz="2000" smtClean="0"/>
              <a:t>im skupom parametara: </a:t>
            </a:r>
            <a:endParaRPr lang="sr-Latn-RS" sz="2000" smtClean="0"/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sr-Latn-RS" sz="2000" smtClean="0"/>
              <a:t>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prelaska iz stanja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smtClean="0"/>
              <a:t>u stanje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emitovanja simbola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mtClean="0"/>
              <a:t> iz stanja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 se jasnije razlikovalo kada se govori o sekvencama simbola a kada o sekvencama stanja, sekvence stanja se radije nazivaju </a:t>
            </a:r>
            <a:r>
              <a:rPr lang="en-US" sz="2000" b="1" smtClean="0"/>
              <a:t>putanjama</a:t>
            </a:r>
            <a:r>
              <a:rPr lang="en-US" sz="2000" smtClean="0"/>
              <a:t> (kroz graf stanja), dok se sekvence simbola nazivaju kra</a:t>
            </a:r>
            <a:r>
              <a:rPr lang="sr-Latn-RS" sz="2000" smtClean="0"/>
              <a:t>ć</a:t>
            </a:r>
            <a:r>
              <a:rPr lang="en-US" sz="2000" smtClean="0"/>
              <a:t>e samo sekvencama</a:t>
            </a:r>
            <a:endParaRPr lang="sr-Latn-RS" sz="2000" smtClean="0"/>
          </a:p>
          <a:p>
            <a:pPr algn="l"/>
            <a:r>
              <a:rPr lang="en-US" sz="2000" smtClean="0"/>
              <a:t>zajedni</a:t>
            </a:r>
            <a:r>
              <a:rPr lang="sr-Latn-RS" sz="2000" smtClean="0"/>
              <a:t>č</a:t>
            </a:r>
            <a:r>
              <a:rPr lang="en-US" sz="2000" smtClean="0"/>
              <a:t>ka raspodela sekvence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 njoj odgovaraju</a:t>
            </a:r>
            <a:r>
              <a:rPr lang="sr-Latn-RS" sz="2000" smtClean="0"/>
              <a:t>ć</a:t>
            </a:r>
            <a:r>
              <a:rPr lang="en-US" sz="2000" smtClean="0"/>
              <a:t>e putanje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sz="2000" smtClean="0"/>
              <a:t> </a:t>
            </a:r>
            <a:r>
              <a:rPr lang="en-US" sz="2000" smtClean="0"/>
              <a:t>može</a:t>
            </a:r>
            <a:r>
              <a:rPr lang="sr-Latn-RS" sz="2000" smtClean="0"/>
              <a:t> se</a:t>
            </a:r>
            <a:r>
              <a:rPr lang="en-US" sz="2000" smtClean="0"/>
              <a:t> dobiti kao</a:t>
            </a:r>
            <a:endParaRPr lang="sr-Latn-RS" sz="2000" smtClean="0"/>
          </a:p>
          <a:p>
            <a:pPr>
              <a:buNone/>
            </a:pPr>
            <a:r>
              <a:rPr lang="sr-Latn-RS" sz="2000" smtClean="0"/>
              <a:t> </a:t>
            </a:r>
          </a:p>
          <a:p>
            <a:pPr algn="l">
              <a:buNone/>
            </a:pPr>
            <a:r>
              <a:rPr lang="sr-Latn-RS" sz="2000" smtClean="0"/>
              <a:t> 	gde je sa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sr-Latn-RS" sz="2000" smtClean="0"/>
              <a:t> označeno početno stanje, dok je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sr-Latn-RS" sz="2000" smtClean="0"/>
              <a:t>du</a:t>
            </a:r>
            <a:r>
              <a:rPr lang="en-US" sz="2000" smtClean="0"/>
              <a:t>ž</a:t>
            </a:r>
            <a:r>
              <a:rPr lang="sr-Latn-RS" sz="2000" smtClean="0"/>
              <a:t>ina date sevence</a:t>
            </a:r>
            <a:endParaRPr lang="en-US" sz="2000"/>
          </a:p>
        </p:txBody>
      </p:sp>
      <p:pic>
        <p:nvPicPr>
          <p:cNvPr id="5" name="Picture 4" descr="formu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1926" y="3694176"/>
            <a:ext cx="2600149" cy="625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69503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ako putanja u ve</a:t>
            </a:r>
            <a:r>
              <a:rPr lang="sr-Latn-RS" sz="2000" smtClean="0"/>
              <a:t>ć</a:t>
            </a:r>
            <a:r>
              <a:rPr lang="en-US" sz="2000" smtClean="0"/>
              <a:t>ini slu</a:t>
            </a:r>
            <a:r>
              <a:rPr lang="sr-Latn-RS" sz="2000" smtClean="0"/>
              <a:t>č</a:t>
            </a:r>
            <a:r>
              <a:rPr lang="en-US" sz="2000" smtClean="0"/>
              <a:t>ajeva nije poznata, a upravo je ona od interesa</a:t>
            </a:r>
            <a:r>
              <a:rPr lang="sr-Latn-RS" sz="2000" smtClean="0"/>
              <a:t>*</a:t>
            </a:r>
            <a:r>
              <a:rPr lang="en-US" sz="2000" smtClean="0"/>
              <a:t>, od svih mogu</a:t>
            </a:r>
            <a:r>
              <a:rPr lang="sr-Latn-RS" sz="2000" smtClean="0"/>
              <a:t>ć</a:t>
            </a:r>
            <a:r>
              <a:rPr lang="en-US" sz="2000" smtClean="0"/>
              <a:t>ih putanja najsmislenije je odabrati onu optimalnu – za koju se dobija najve</a:t>
            </a:r>
            <a:r>
              <a:rPr lang="sr-Latn-RS" sz="2000" smtClean="0"/>
              <a:t>ć</a:t>
            </a:r>
            <a:r>
              <a:rPr lang="en-US" sz="2000" smtClean="0"/>
              <a:t>a vrednost zajedni</a:t>
            </a:r>
            <a:r>
              <a:rPr lang="sr-Latn-RS" sz="2000" smtClean="0"/>
              <a:t>č</a:t>
            </a:r>
            <a:r>
              <a:rPr lang="en-US" sz="2000" smtClean="0"/>
              <a:t>ke verovatno</a:t>
            </a:r>
            <a:r>
              <a:rPr lang="sr-Latn-RS" sz="2000" smtClean="0"/>
              <a:t>ć</a:t>
            </a:r>
            <a:r>
              <a:rPr lang="en-US" sz="2000" smtClean="0"/>
              <a:t>e</a:t>
            </a:r>
            <a:endParaRPr lang="sr-Latn-RS" sz="2000" smtClean="0"/>
          </a:p>
          <a:p>
            <a:pPr algn="l"/>
            <a:endParaRPr lang="sr-Latn-RS" sz="2000" smtClean="0"/>
          </a:p>
          <a:p>
            <a:pPr algn="l"/>
            <a:r>
              <a:rPr lang="sr-Latn-RS" sz="2000" smtClean="0"/>
              <a:t>o</a:t>
            </a:r>
            <a:r>
              <a:rPr lang="pt-BR" sz="2000" smtClean="0"/>
              <a:t>ptimalna putanja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 i="1" baseline="3000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pt-BR" sz="2000" smtClean="0"/>
              <a:t> mo</a:t>
            </a:r>
            <a:r>
              <a:rPr lang="en-US" sz="2000" smtClean="0"/>
              <a:t>ž</a:t>
            </a:r>
            <a:r>
              <a:rPr lang="pt-BR" sz="2000" smtClean="0"/>
              <a:t>e se odrediti rekurzivno, dinami</a:t>
            </a:r>
            <a:r>
              <a:rPr lang="sr-Latn-RS" sz="2000" smtClean="0"/>
              <a:t>č</a:t>
            </a:r>
            <a:r>
              <a:rPr lang="pt-BR" sz="2000" smtClean="0"/>
              <a:t>kim programiranjem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retpostavimo da su poznate verovatno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en-US" sz="2000" smtClean="0"/>
              <a:t>optimalne putanje za deo sekvence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(i−1)-</a:t>
            </a:r>
            <a:r>
              <a:rPr lang="en-US" sz="2000" smtClean="0"/>
              <a:t>og elementa (uklju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i njega), a koje se zavr</a:t>
            </a:r>
            <a:r>
              <a:rPr lang="sr-Latn-RS" sz="2000" smtClean="0"/>
              <a:t>š</a:t>
            </a:r>
            <a:r>
              <a:rPr lang="en-US" sz="2000" smtClean="0"/>
              <a:t>avaju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ada se verovatno</a:t>
            </a:r>
            <a:r>
              <a:rPr lang="sr-Latn-RS" sz="2000" smtClean="0"/>
              <a:t>ć</a:t>
            </a:r>
            <a:r>
              <a:rPr lang="en-US" sz="2000" smtClean="0"/>
              <a:t>a optimalne putanje za deo sekvence zaklju</a:t>
            </a:r>
            <a:r>
              <a:rPr lang="sr-Latn-RS" sz="2000" smtClean="0"/>
              <a:t>č</a:t>
            </a:r>
            <a:r>
              <a:rPr lang="en-US" sz="2000" smtClean="0"/>
              <a:t>no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/>
              <a:t>-tog elementa, a koja se zavr</a:t>
            </a:r>
            <a:r>
              <a:rPr lang="sr-Latn-RS" sz="2000" smtClean="0"/>
              <a:t>š</a:t>
            </a:r>
            <a:r>
              <a:rPr lang="en-US" sz="2000" smtClean="0"/>
              <a:t>ava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Latn-RS" sz="20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mtClean="0"/>
              <a:t> može izra</a:t>
            </a:r>
            <a:r>
              <a:rPr lang="sr-Latn-RS" sz="2000" smtClean="0"/>
              <a:t>č</a:t>
            </a:r>
            <a:r>
              <a:rPr lang="en-US" sz="2000" smtClean="0"/>
              <a:t>unati kao</a:t>
            </a:r>
            <a:endParaRPr lang="en-US" sz="2000"/>
          </a:p>
        </p:txBody>
      </p:sp>
      <p:pic>
        <p:nvPicPr>
          <p:cNvPr id="4" name="Picture 3" descr="formul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5709" y="2121408"/>
            <a:ext cx="1912582" cy="476492"/>
          </a:xfrm>
          <a:prstGeom prst="rect">
            <a:avLst/>
          </a:prstGeom>
        </p:spPr>
      </p:pic>
      <p:pic>
        <p:nvPicPr>
          <p:cNvPr id="5" name="Picture 4" descr="formul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7645" y="4540469"/>
            <a:ext cx="2749733" cy="365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pic>
        <p:nvPicPr>
          <p:cNvPr id="4" name="Picture 3" descr="viter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21" y="1658574"/>
            <a:ext cx="6355020" cy="27952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58703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koliko želimo da odredimo kolika je verovatno</a:t>
            </a:r>
            <a:r>
              <a:rPr lang="sr-Latn-RS" sz="2000" smtClean="0"/>
              <a:t>ć</a:t>
            </a:r>
            <a:r>
              <a:rPr lang="en-US" sz="2000" smtClean="0"/>
              <a:t>a da neka sekvenca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bude generisana datim modelom, tada treba uzeti u obzir sve mogu</a:t>
            </a:r>
            <a:r>
              <a:rPr lang="sr-Latn-RS" sz="2000" smtClean="0"/>
              <a:t>ć</a:t>
            </a:r>
            <a:r>
              <a:rPr lang="en-US" sz="2000" smtClean="0"/>
              <a:t>e putanje</a:t>
            </a:r>
            <a:endParaRPr lang="sr-Latn-RS" sz="2000" smtClean="0"/>
          </a:p>
          <a:p>
            <a:pPr algn="l"/>
            <a:endParaRPr lang="en-U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o se može </a:t>
            </a:r>
            <a:r>
              <a:rPr lang="sr-Latn-RS" sz="2000" smtClean="0"/>
              <a:t>izračunati</a:t>
            </a:r>
            <a:r>
              <a:rPr lang="en-US" sz="2000" smtClean="0"/>
              <a:t> algoritmom koji je analogan Viterbijevom algoritmu, s tim </a:t>
            </a:r>
            <a:r>
              <a:rPr lang="sr-Latn-RS" sz="2000" smtClean="0"/>
              <a:t>š</a:t>
            </a:r>
            <a:r>
              <a:rPr lang="en-US" sz="2000" smtClean="0"/>
              <a:t>to se umesto maksimuma ra</a:t>
            </a:r>
            <a:r>
              <a:rPr lang="sr-Latn-RS" sz="2000" smtClean="0"/>
              <a:t>č</a:t>
            </a:r>
            <a:r>
              <a:rPr lang="en-US" sz="2000" smtClean="0"/>
              <a:t>una zbir</a:t>
            </a:r>
            <a:endParaRPr lang="sr-Latn-RS" sz="2000" smtClean="0"/>
          </a:p>
          <a:p>
            <a:pPr algn="l"/>
            <a:r>
              <a:rPr lang="sr-Latn-RS" sz="2000" smtClean="0"/>
              <a:t>u zavisnosti da li se taj zbir izračunava posmatranjem podsekvenci s početka ili s kraja date sekvence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sr-Latn-RS" sz="2000" smtClean="0"/>
              <a:t>, imamo sledeća dva algoritma</a:t>
            </a:r>
            <a:r>
              <a:rPr lang="en-US" sz="2000" smtClean="0"/>
              <a:t>:</a:t>
            </a:r>
            <a:endParaRPr lang="en-US" sz="2000"/>
          </a:p>
        </p:txBody>
      </p:sp>
      <p:pic>
        <p:nvPicPr>
          <p:cNvPr id="4" name="Picture 3" descr="formul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5911" y="1804652"/>
            <a:ext cx="1692179" cy="507020"/>
          </a:xfrm>
          <a:prstGeom prst="rect">
            <a:avLst/>
          </a:prstGeom>
        </p:spPr>
      </p:pic>
      <p:pic>
        <p:nvPicPr>
          <p:cNvPr id="5" name="Picture 4" descr="forw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12464"/>
            <a:ext cx="4312007" cy="1234440"/>
          </a:xfrm>
          <a:prstGeom prst="rect">
            <a:avLst/>
          </a:prstGeom>
        </p:spPr>
      </p:pic>
      <p:pic>
        <p:nvPicPr>
          <p:cNvPr id="6" name="Picture 5" descr="backwar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9136" y="3709364"/>
            <a:ext cx="4634864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prethodno navedena tri algoritma zapravo predstavljaju deo samog modela HMM – Viterbijev algoritam odgovara stavki (2), a algoritmi unapred i unazad stavki (3) sa slajda 16</a:t>
            </a:r>
          </a:p>
          <a:p>
            <a:pPr algn="l">
              <a:lnSpc>
                <a:spcPct val="90000"/>
              </a:lnSpc>
            </a:pPr>
            <a:r>
              <a:rPr lang="en-US" sz="2000" smtClean="0"/>
              <a:t>ostaje jo</a:t>
            </a:r>
            <a:r>
              <a:rPr lang="sr-Latn-RS" sz="2000" smtClean="0"/>
              <a:t>š</a:t>
            </a:r>
            <a:r>
              <a:rPr lang="en-US" sz="2000" smtClean="0"/>
              <a:t> da vidimo na koji na</a:t>
            </a:r>
            <a:r>
              <a:rPr lang="sr-Latn-RS" sz="2000" smtClean="0"/>
              <a:t>č</a:t>
            </a:r>
            <a:r>
              <a:rPr lang="en-US" sz="2000" smtClean="0"/>
              <a:t>in se dolazi do optimalnih vrednosti parametara HMM modela (stavka (1))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ada su putanje poznate može se izbrojati koliko puta je svaki od prelaza kori</a:t>
            </a:r>
            <a:r>
              <a:rPr lang="sr-Latn-RS" sz="2000" smtClean="0"/>
              <a:t>šć</a:t>
            </a:r>
            <a:r>
              <a:rPr lang="en-US" sz="2000" smtClean="0"/>
              <a:t>en, kao i koliko puta je koji simbol emitovan iz svakog od stanja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eka su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ozna</a:t>
            </a:r>
            <a:r>
              <a:rPr lang="sr-Latn-RS" sz="2000" smtClean="0"/>
              <a:t>č</a:t>
            </a:r>
            <a:r>
              <a:rPr lang="en-US" sz="2000" smtClean="0"/>
              <a:t>ene redom te vrednosti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ada se vrednosti parametara modela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mogu oceniti metodom maksimalne verodostojnosti kao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formul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298" y="4146673"/>
            <a:ext cx="7472854" cy="5375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11256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ada putanje nisu poznate ne postoji direktna jedna</a:t>
            </a:r>
            <a:r>
              <a:rPr lang="sr-Latn-RS" sz="2000" smtClean="0"/>
              <a:t>č</a:t>
            </a:r>
            <a:r>
              <a:rPr lang="en-US" sz="2000" smtClean="0"/>
              <a:t>ina za ocenu vrednosti parametara, ve</a:t>
            </a:r>
            <a:r>
              <a:rPr lang="sr-Latn-RS" sz="2000" smtClean="0"/>
              <a:t>ć</a:t>
            </a:r>
            <a:r>
              <a:rPr lang="en-US" sz="2000" smtClean="0"/>
              <a:t> se mora koristiti neki oblik iterativne procedure (optimizacioni algoritam)</a:t>
            </a:r>
            <a:endParaRPr lang="sr-Latn-RS" sz="2000" smtClean="0"/>
          </a:p>
          <a:p>
            <a:pPr algn="l"/>
            <a:r>
              <a:rPr lang="sr-Latn-RS" sz="2000" smtClean="0"/>
              <a:t>ovi algoritmi </a:t>
            </a:r>
            <a:r>
              <a:rPr lang="en-US" sz="2000" smtClean="0"/>
              <a:t>iterativno ocenjuj</a:t>
            </a:r>
            <a:r>
              <a:rPr lang="sr-Latn-RS" sz="2000" smtClean="0"/>
              <a:t>u</a:t>
            </a:r>
            <a:r>
              <a:rPr lang="en-US" sz="2000" smtClean="0"/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na osnovu trenutnih vrednosti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uzimaju</a:t>
            </a:r>
            <a:r>
              <a:rPr lang="sr-Latn-RS" sz="2000" smtClean="0"/>
              <a:t>ć</a:t>
            </a:r>
            <a:r>
              <a:rPr lang="en-US" sz="2000" smtClean="0"/>
              <a:t>i u obzir sve mogu</a:t>
            </a:r>
            <a:r>
              <a:rPr lang="sr-Latn-RS" sz="2000" smtClean="0"/>
              <a:t>ć</a:t>
            </a:r>
            <a:r>
              <a:rPr lang="en-US" sz="2000" smtClean="0"/>
              <a:t>e putanje za svaku od trening sekvenci, a zatim na osnovu jedna</a:t>
            </a:r>
            <a:r>
              <a:rPr lang="sr-Latn-RS" sz="2000" smtClean="0"/>
              <a:t>č</a:t>
            </a:r>
            <a:r>
              <a:rPr lang="en-US" sz="2000" smtClean="0"/>
              <a:t>ina </a:t>
            </a:r>
            <a:r>
              <a:rPr lang="en-US" sz="2000" i="1" smtClean="0"/>
              <a:t>(1)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</a:t>
            </a:r>
            <a:r>
              <a:rPr lang="sr-Latn-RS" sz="2000" smtClean="0"/>
              <a:t>ju</a:t>
            </a:r>
            <a:r>
              <a:rPr lang="en-US" sz="2000" smtClean="0"/>
              <a:t> nove vrednosti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smtClean="0"/>
              <a:t>Baum-Welch algoritam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sr-Latn-RS" sz="2000" smtClean="0"/>
              <a:t>izr</a:t>
            </a:r>
            <a:r>
              <a:rPr lang="en-US" sz="2000" smtClean="0"/>
              <a:t>a</a:t>
            </a:r>
            <a:r>
              <a:rPr lang="sr-Latn-RS" sz="2000" smtClean="0"/>
              <a:t>č</a:t>
            </a:r>
            <a:r>
              <a:rPr lang="en-US" sz="2000" smtClean="0"/>
              <a:t>una</a:t>
            </a:r>
            <a:r>
              <a:rPr lang="sr-Latn-RS" sz="2000" smtClean="0"/>
              <a:t>va</a:t>
            </a:r>
            <a:r>
              <a:rPr lang="en-US" sz="2000" smtClean="0"/>
              <a:t> kao o</a:t>
            </a:r>
            <a:r>
              <a:rPr lang="sr-Latn-RS" sz="2000" smtClean="0"/>
              <a:t>č</a:t>
            </a:r>
            <a:r>
              <a:rPr lang="en-US" sz="2000" smtClean="0"/>
              <a:t>ekivani broj odgovaraju</a:t>
            </a:r>
            <a:r>
              <a:rPr lang="sr-Latn-RS" sz="2000" smtClean="0"/>
              <a:t>ć</a:t>
            </a:r>
            <a:r>
              <a:rPr lang="en-US" sz="2000" smtClean="0"/>
              <a:t>ih prelaza i emisija koji su kori</a:t>
            </a:r>
            <a:r>
              <a:rPr lang="sr-Latn-RS" sz="2000" smtClean="0"/>
              <a:t>šć</a:t>
            </a:r>
            <a:r>
              <a:rPr lang="en-US" sz="2000" smtClean="0"/>
              <a:t>eni za generisanje datog skupa trening sekvenci</a:t>
            </a:r>
            <a:endParaRPr lang="sr-Latn-RS" sz="2000" smtClean="0"/>
          </a:p>
          <a:p>
            <a:pPr algn="l"/>
            <a:r>
              <a:rPr lang="sr-Latn-RS" sz="2000" b="1" smtClean="0"/>
              <a:t>algoritam</a:t>
            </a:r>
            <a:r>
              <a:rPr lang="sr-Latn-RS" sz="2000" smtClean="0"/>
              <a:t> </a:t>
            </a:r>
            <a:r>
              <a:rPr lang="sr-Latn-RS" sz="2000" b="1" smtClean="0"/>
              <a:t>V</a:t>
            </a:r>
            <a:r>
              <a:rPr lang="en-US" sz="2000" b="1" smtClean="0"/>
              <a:t>iterbijevo</a:t>
            </a:r>
            <a:r>
              <a:rPr lang="sr-Latn-RS" sz="2000" b="1" smtClean="0"/>
              <a:t>g</a:t>
            </a:r>
            <a:r>
              <a:rPr lang="en-US" sz="2000" b="1" smtClean="0"/>
              <a:t> u</a:t>
            </a:r>
            <a:r>
              <a:rPr lang="sr-Latn-RS" sz="2000" b="1" smtClean="0"/>
              <a:t>č</a:t>
            </a:r>
            <a:r>
              <a:rPr lang="en-US" sz="2000" b="1" smtClean="0"/>
              <a:t>enj</a:t>
            </a:r>
            <a:r>
              <a:rPr lang="sr-Latn-RS" sz="2000" b="1" smtClean="0"/>
              <a:t>a</a:t>
            </a:r>
            <a:r>
              <a:rPr lang="en-US" sz="2000" smtClean="0"/>
              <a:t> do ocena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dolazi na osnovu optimalnih putanja trening sekvenci dobijenih pomo</a:t>
            </a:r>
            <a:r>
              <a:rPr lang="sr-Latn-RS" sz="2000" smtClean="0"/>
              <a:t>ć</a:t>
            </a:r>
            <a:r>
              <a:rPr lang="en-US" sz="2000" smtClean="0"/>
              <a:t>u Viterbijevog algoritma za teku</a:t>
            </a:r>
            <a:r>
              <a:rPr lang="sr-Latn-RS" sz="2000" smtClean="0"/>
              <a:t>ć</a:t>
            </a:r>
            <a:r>
              <a:rPr lang="en-US" sz="2000" smtClean="0"/>
              <a:t>e vrednosti parametara modela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69213" cy="3770941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HMM modeli imaju </a:t>
            </a:r>
            <a:r>
              <a:rPr lang="sr-Latn-RS" sz="2000" smtClean="0"/>
              <a:t>š</a:t>
            </a:r>
            <a:r>
              <a:rPr lang="en-US" sz="2000" smtClean="0"/>
              <a:t>iroku primenu, kako u bioinformatici tako i u mnogim drugim oblastima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ajvažnija primena HMM u bioinformatici je za modelovanje primarne strukture pojedina</a:t>
            </a:r>
            <a:r>
              <a:rPr lang="sr-Latn-RS" sz="2000" smtClean="0"/>
              <a:t>č</a:t>
            </a:r>
            <a:r>
              <a:rPr lang="en-US" sz="2000" smtClean="0"/>
              <a:t>ni</a:t>
            </a:r>
            <a:r>
              <a:rPr lang="sr-Latn-RS" sz="2000" smtClean="0"/>
              <a:t>h</a:t>
            </a:r>
            <a:r>
              <a:rPr lang="en-US" sz="2000" smtClean="0"/>
              <a:t> sekvenci i familija sekvenci, odnosno za jednostruko i vi</a:t>
            </a:r>
            <a:r>
              <a:rPr lang="sr-Latn-RS" sz="2000" smtClean="0"/>
              <a:t>š</a:t>
            </a:r>
            <a:r>
              <a:rPr lang="en-US" sz="2000" smtClean="0"/>
              <a:t>estruko poravnanje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pairHMMprofileH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338" y="2916936"/>
            <a:ext cx="7690104" cy="19214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SCFG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36921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primarne strukture, modelovanje sekundarne strukture mnogih biolo</a:t>
            </a:r>
            <a:r>
              <a:rPr lang="sr-Latn-RS" sz="2000" smtClean="0"/>
              <a:t>š</a:t>
            </a:r>
            <a:r>
              <a:rPr lang="en-US" sz="2000" smtClean="0"/>
              <a:t>kih sekvenci zahteva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kontekstno-slobodne gramatike modeluju upravo ovakvu vrstu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andan HMM modelima su tzv. SCFG modeli,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kontekstno-slobodnim gramatikama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kao HMM modeli, i SCFG modeli su pored gramatike odre</a:t>
            </a:r>
            <a:r>
              <a:rPr lang="sr-Latn-RS" sz="2000" smtClean="0"/>
              <a:t>đ</a:t>
            </a:r>
            <a:r>
              <a:rPr lang="en-US" sz="2000" smtClean="0"/>
              <a:t>eni algoritmima (1), (2) i (3) sa </a:t>
            </a:r>
            <a:r>
              <a:rPr lang="sr-Latn-RS" sz="2000" smtClean="0"/>
              <a:t>slajda 16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 nego </a:t>
            </a:r>
            <a:r>
              <a:rPr lang="sr-Latn-RS" sz="2000" smtClean="0"/>
              <a:t>š</a:t>
            </a:r>
            <a:r>
              <a:rPr lang="en-US" sz="2000" smtClean="0"/>
              <a:t>to damo opise ovih algoritama uve</a:t>
            </a:r>
            <a:r>
              <a:rPr lang="sr-Latn-RS" sz="2000" smtClean="0"/>
              <a:t>šć</a:t>
            </a:r>
            <a:r>
              <a:rPr lang="en-US" sz="2000" smtClean="0"/>
              <a:t>emo pojmove </a:t>
            </a:r>
            <a:r>
              <a:rPr lang="en-US" sz="2000" b="1" smtClean="0"/>
              <a:t>stabala parsiranja</a:t>
            </a:r>
            <a:r>
              <a:rPr lang="en-US" sz="2000" smtClean="0"/>
              <a:t> i </a:t>
            </a:r>
            <a:r>
              <a:rPr lang="en-US" sz="2000" b="1" smtClean="0"/>
              <a:t>normalne forme </a:t>
            </a:r>
            <a:r>
              <a:rPr lang="en-US" sz="2000" smtClean="0"/>
              <a:t>kontekstno-slobodnih gramatika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1149650"/>
            <a:ext cx="4308764" cy="38795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smtClean="0"/>
              <a:t>izvo</a:t>
            </a:r>
            <a:r>
              <a:rPr lang="sr-Latn-RS" sz="2000" smtClean="0"/>
              <a:t>đ</a:t>
            </a:r>
            <a:r>
              <a:rPr lang="en-US" sz="2000" smtClean="0"/>
              <a:t>enja (parsiranja) sekvenci imaju strukturu stabla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p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 odgovara korenu stabla, ostali neterminalni simboli unutra</a:t>
            </a:r>
            <a:r>
              <a:rPr lang="sr-Latn-RS" sz="2000" smtClean="0"/>
              <a:t>š</a:t>
            </a:r>
            <a:r>
              <a:rPr lang="en-US" sz="2000" smtClean="0"/>
              <a:t>njim </a:t>
            </a:r>
            <a:r>
              <a:rPr lang="sr-Latn-RS" sz="2000" smtClean="0"/>
              <a:t>č</a:t>
            </a:r>
            <a:r>
              <a:rPr lang="en-US" sz="2000" smtClean="0"/>
              <a:t>vorovima, a terminalni simboli (elementi sekvence) listovima</a:t>
            </a:r>
            <a:r>
              <a:rPr lang="sr-Latn-RS" sz="2000" smtClean="0"/>
              <a:t>, dok</a:t>
            </a:r>
            <a:r>
              <a:rPr lang="en-US" sz="2000" smtClean="0"/>
              <a:t> su grane izme</a:t>
            </a:r>
            <a:r>
              <a:rPr lang="sr-Latn-RS" sz="2000" smtClean="0"/>
              <a:t>đ</a:t>
            </a:r>
            <a:r>
              <a:rPr lang="en-US" sz="2000" smtClean="0"/>
              <a:t>u </a:t>
            </a:r>
            <a:r>
              <a:rPr lang="sr-Latn-RS" sz="2000" smtClean="0"/>
              <a:t>č</a:t>
            </a:r>
            <a:r>
              <a:rPr lang="en-US" sz="2000" smtClean="0"/>
              <a:t>vorova primenjena pravila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</a:p>
          <a:p>
            <a:pPr algn="l"/>
            <a:r>
              <a:rPr lang="en-US" sz="2000" smtClean="0"/>
              <a:t>u</a:t>
            </a:r>
            <a:r>
              <a:rPr lang="sr-Latn-RS" sz="2000" smtClean="0"/>
              <a:t> stohastičkoj verziji gramatika, verovatnoća stabla dobija se množenjem verovatnoća primenjenih pravila izvođenja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stablogramat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091" y="1166598"/>
            <a:ext cx="4521588" cy="364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66648"/>
            <a:ext cx="8246070" cy="3695674"/>
          </a:xfrm>
        </p:spPr>
        <p:txBody>
          <a:bodyPr/>
          <a:lstStyle/>
          <a:p>
            <a:pPr algn="l"/>
            <a:r>
              <a:rPr lang="en-US" sz="2000" smtClean="0"/>
              <a:t>grafovima </a:t>
            </a:r>
            <a:r>
              <a:rPr lang="sr-Latn-RS" sz="2000" smtClean="0"/>
              <a:t>se</a:t>
            </a:r>
            <a:r>
              <a:rPr lang="en-US" sz="2000" smtClean="0"/>
              <a:t> opisuju me</a:t>
            </a:r>
            <a:r>
              <a:rPr lang="sr-Latn-RS" sz="2000" smtClean="0"/>
              <a:t>đ</a:t>
            </a:r>
            <a:r>
              <a:rPr lang="en-US" sz="2000" smtClean="0"/>
              <a:t>usobne zavisnosti izme</a:t>
            </a:r>
            <a:r>
              <a:rPr lang="sr-Latn-RS" sz="2000" smtClean="0"/>
              <a:t>đ</a:t>
            </a:r>
            <a:r>
              <a:rPr lang="en-US" sz="2000" smtClean="0"/>
              <a:t>u slučajnih promenljivih koje se modeluju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rema tipu raspodele koju modeluju i strukturi grafa, mogu se uočiti različite vrste grafovskih probabilističkih modela</a:t>
            </a:r>
            <a:endParaRPr lang="sr-Latn-RS" sz="2000" smtClean="0"/>
          </a:p>
          <a:p>
            <a:pPr algn="l"/>
            <a:r>
              <a:rPr lang="en-US" sz="2000" smtClean="0"/>
              <a:t>prema tipu raspodele koju modeluju – </a:t>
            </a:r>
            <a:r>
              <a:rPr lang="en-US" sz="2000" b="1" smtClean="0"/>
              <a:t>generativn</a:t>
            </a:r>
            <a:r>
              <a:rPr lang="sr-Latn-RS" sz="2000" b="1" smtClean="0"/>
              <a:t>i</a:t>
            </a:r>
            <a:r>
              <a:rPr lang="en-US" sz="2000" b="1" smtClean="0"/>
              <a:t> </a:t>
            </a:r>
            <a:r>
              <a:rPr lang="en-US" sz="2000" smtClean="0"/>
              <a:t>i </a:t>
            </a:r>
            <a:r>
              <a:rPr lang="en-US" sz="2000" b="1" smtClean="0"/>
              <a:t>diskriminativn</a:t>
            </a:r>
            <a:r>
              <a:rPr lang="sr-Latn-RS" sz="2000" b="1" smtClean="0"/>
              <a:t>i</a:t>
            </a:r>
            <a:r>
              <a:rPr lang="en-US" sz="2000" b="1" smtClean="0"/>
              <a:t> model</a:t>
            </a:r>
            <a:r>
              <a:rPr lang="sr-Latn-RS" sz="2000" b="1" smtClean="0"/>
              <a:t>i</a:t>
            </a:r>
          </a:p>
          <a:p>
            <a:pPr algn="l"/>
            <a:r>
              <a:rPr lang="sr-Latn-RS" sz="2000" smtClean="0"/>
              <a:t>g</a:t>
            </a:r>
            <a:r>
              <a:rPr lang="en-US" sz="2000" smtClean="0"/>
              <a:t>enerativni probabilistički modeli modeluju </a:t>
            </a:r>
            <a:r>
              <a:rPr lang="en-US" sz="2000" u="sng" smtClean="0"/>
              <a:t>zajedničku raspodelu</a:t>
            </a:r>
            <a:r>
              <a:rPr lang="en-US" sz="2000" smtClean="0"/>
              <a:t> svih slučajnih promenljivih od interesa 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iskriminativni probabilistički modeli modeluju </a:t>
            </a:r>
            <a:r>
              <a:rPr lang="en-US" sz="2000" u="sng" smtClean="0"/>
              <a:t>uslovnu raspodelu</a:t>
            </a:r>
            <a:r>
              <a:rPr lang="en-US" sz="2000" smtClean="0"/>
              <a:t> izlaznih (ciljnih) slučajnih promenljivih za date vrednosti ulaznih (opaženih) slučajnih promenljivih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9023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ako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kod kontekstno-slobodnih gramatika može imati proizvoljnu formu, da bi se mogli formulisati op</a:t>
            </a:r>
            <a:r>
              <a:rPr lang="sr-Latn-RS" sz="2000" smtClean="0"/>
              <a:t>š</a:t>
            </a:r>
            <a:r>
              <a:rPr lang="en-US" sz="2000" smtClean="0"/>
              <a:t>ti algoritmi za parsiranje sekvenci potrebno je nametnuti neku vrstu normalne forme za pravila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j</a:t>
            </a:r>
            <a:r>
              <a:rPr lang="en-US" sz="2000" smtClean="0"/>
              <a:t>edna takva normalna forma je </a:t>
            </a:r>
            <a:r>
              <a:rPr lang="en-US" sz="2000" b="1" smtClean="0"/>
              <a:t>normalna forma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r>
              <a:rPr lang="en-US" sz="2000" smtClean="0"/>
              <a:t> koja zahteva da su sva pravila izvo</a:t>
            </a:r>
            <a:r>
              <a:rPr lang="sr-Latn-RS" sz="2000" smtClean="0"/>
              <a:t>đ</a:t>
            </a:r>
            <a:r>
              <a:rPr lang="en-US" sz="2000" smtClean="0"/>
              <a:t>enja oblika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W</a:t>
            </a:r>
            <a:r>
              <a:rPr lang="en-US" sz="2000" baseline="-25000" smtClean="0">
                <a:cs typeface="Times New Roman" pitchFamily="18" charset="0"/>
              </a:rPr>
              <a:t>y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z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smtClean="0"/>
              <a:t>ili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kontekstno-slobodna gramatika se može transformisati u normalnu formu</a:t>
            </a:r>
            <a:r>
              <a:rPr lang="sr-Latn-RS" sz="2000" smtClean="0"/>
              <a:t> binarizacijom, tj.</a:t>
            </a:r>
            <a:r>
              <a:rPr lang="en-US" sz="2000" smtClean="0"/>
              <a:t> zamenom pojedina</a:t>
            </a:r>
            <a:r>
              <a:rPr lang="sr-Latn-RS" sz="2000" smtClean="0"/>
              <a:t>č</a:t>
            </a:r>
            <a:r>
              <a:rPr lang="en-US" sz="2000" smtClean="0"/>
              <a:t>nih pravila izvo</a:t>
            </a:r>
            <a:r>
              <a:rPr lang="sr-Latn-RS" sz="2000" smtClean="0"/>
              <a:t>đ</a:t>
            </a:r>
            <a:r>
              <a:rPr lang="en-US" sz="2000" smtClean="0"/>
              <a:t>enja (koja nisu u normalnoj formi) nizom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oblika </a:t>
            </a:r>
            <a:r>
              <a:rPr lang="sr-Latn-RS" sz="2000" smtClean="0"/>
              <a:t>uz pomoć</a:t>
            </a:r>
            <a:r>
              <a:rPr lang="en-US" sz="2000" smtClean="0"/>
              <a:t> dodatnih neterminalnih simbola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akle, svi algoritmi koji se defini</a:t>
            </a:r>
            <a:r>
              <a:rPr lang="sr-Latn-RS" sz="2000" smtClean="0"/>
              <a:t>š</a:t>
            </a:r>
            <a:r>
              <a:rPr lang="en-US" sz="2000" smtClean="0"/>
              <a:t>u za kontekstno-slobodne gramatike u normalnoj formi </a:t>
            </a:r>
            <a:r>
              <a:rPr lang="sr-Latn-RS" sz="2000" smtClean="0"/>
              <a:t>Č</a:t>
            </a:r>
            <a:r>
              <a:rPr lang="en-US" sz="2000" smtClean="0"/>
              <a:t>omskog generalno su primenjivi na bilo koju kontekstno-slobodnu gramatiku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nadalje p</a:t>
            </a:r>
            <a:r>
              <a:rPr lang="en-US" sz="2000" smtClean="0"/>
              <a:t>osmatramo stohasti</a:t>
            </a:r>
            <a:r>
              <a:rPr lang="sr-Latn-RS" sz="2000" smtClean="0"/>
              <a:t>č</a:t>
            </a:r>
            <a:r>
              <a:rPr lang="en-US" sz="2000" smtClean="0"/>
              <a:t>ku kontekstno-slobodnu gramatiku u normalnoj formi </a:t>
            </a:r>
            <a:r>
              <a:rPr lang="sr-Latn-RS" sz="2000" smtClean="0"/>
              <a:t>Č</a:t>
            </a:r>
            <a:r>
              <a:rPr lang="en-US" sz="2000" smtClean="0"/>
              <a:t>omskog sa skupom neterminalnih simbola {W</a:t>
            </a:r>
            <a:r>
              <a:rPr lang="en-US" sz="2000" baseline="-25000" smtClean="0"/>
              <a:t>1</a:t>
            </a:r>
            <a:r>
              <a:rPr lang="en-US" sz="2000" smtClean="0"/>
              <a:t>, ..., W</a:t>
            </a:r>
            <a:r>
              <a:rPr lang="en-US" sz="2000" baseline="-25000" smtClean="0"/>
              <a:t>M</a:t>
            </a:r>
            <a:r>
              <a:rPr lang="en-US" sz="2000" smtClean="0"/>
              <a:t>}, gde je sa W</a:t>
            </a:r>
            <a:r>
              <a:rPr lang="en-US" sz="2000" baseline="-25000" smtClean="0"/>
              <a:t>1</a:t>
            </a:r>
            <a:r>
              <a:rPr lang="en-US" sz="2000" smtClean="0"/>
              <a:t> ozna</a:t>
            </a:r>
            <a:r>
              <a:rPr lang="sr-Latn-RS" sz="2000" smtClean="0"/>
              <a:t>č</a:t>
            </a:r>
            <a:r>
              <a:rPr lang="en-US" sz="2000" smtClean="0"/>
              <a:t>en po</a:t>
            </a:r>
            <a:r>
              <a:rPr lang="sr-Latn-RS" sz="2000" smtClean="0"/>
              <a:t>č</a:t>
            </a:r>
            <a:r>
              <a:rPr lang="en-US" sz="2000" smtClean="0"/>
              <a:t>etni neterminal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ravila izvo</a:t>
            </a:r>
            <a:r>
              <a:rPr lang="sr-Latn-RS" sz="2000" smtClean="0"/>
              <a:t>đ</a:t>
            </a:r>
            <a:r>
              <a:rPr lang="en-US" sz="2000" smtClean="0"/>
              <a:t>enja su, dakle, oblika W</a:t>
            </a:r>
            <a:r>
              <a:rPr lang="en-US" sz="2000" baseline="-25000" smtClean="0"/>
              <a:t>v</a:t>
            </a:r>
            <a:r>
              <a:rPr lang="en-US" sz="2000" smtClean="0"/>
              <a:t> → W</a:t>
            </a:r>
            <a:r>
              <a:rPr lang="en-US" sz="2000" baseline="-25000" smtClean="0"/>
              <a:t>y</a:t>
            </a:r>
            <a:r>
              <a:rPr lang="en-US" sz="2000" smtClean="0"/>
              <a:t>W</a:t>
            </a:r>
            <a:r>
              <a:rPr lang="en-US" sz="2000" baseline="-25000" smtClean="0"/>
              <a:t>z</a:t>
            </a:r>
            <a:r>
              <a:rPr lang="en-US" sz="2000" smtClean="0"/>
              <a:t> ili W</a:t>
            </a:r>
            <a:r>
              <a:rPr lang="en-US" sz="2000" baseline="-25000" smtClean="0"/>
              <a:t>v</a:t>
            </a:r>
            <a:r>
              <a:rPr lang="en-US" sz="2000" smtClean="0"/>
              <a:t> → 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eka su verovatno</a:t>
            </a:r>
            <a:r>
              <a:rPr lang="sr-Latn-RS" sz="2000" smtClean="0"/>
              <a:t>ć</a:t>
            </a:r>
            <a:r>
              <a:rPr lang="en-US" sz="2000" smtClean="0"/>
              <a:t>e pridružene ovim pravilima izvo</a:t>
            </a:r>
            <a:r>
              <a:rPr lang="sr-Latn-RS" sz="2000" smtClean="0"/>
              <a:t>đ</a:t>
            </a:r>
            <a:r>
              <a:rPr lang="en-US" sz="2000" smtClean="0"/>
              <a:t>enja (verovatno</a:t>
            </a:r>
            <a:r>
              <a:rPr lang="sr-Latn-RS" sz="2000" smtClean="0"/>
              <a:t>ć</a:t>
            </a:r>
            <a:r>
              <a:rPr lang="en-US" sz="2000" smtClean="0"/>
              <a:t>a tranzicije iz stanja W</a:t>
            </a:r>
            <a:r>
              <a:rPr lang="en-US" sz="2000" baseline="-25000" smtClean="0"/>
              <a:t>v</a:t>
            </a:r>
            <a:r>
              <a:rPr lang="en-US" sz="2000" smtClean="0"/>
              <a:t> u stanja W</a:t>
            </a:r>
            <a:r>
              <a:rPr lang="en-US" sz="2000" baseline="-25000" smtClean="0"/>
              <a:t>y</a:t>
            </a:r>
            <a:r>
              <a:rPr lang="en-US" sz="2000" smtClean="0"/>
              <a:t> i W</a:t>
            </a:r>
            <a:r>
              <a:rPr lang="en-US" sz="2000" baseline="-25000" smtClean="0"/>
              <a:t>z</a:t>
            </a:r>
            <a:r>
              <a:rPr lang="en-US" sz="2000" smtClean="0"/>
              <a:t> i verovatno</a:t>
            </a:r>
            <a:r>
              <a:rPr lang="sr-Latn-RS" sz="2000" smtClean="0"/>
              <a:t>ć</a:t>
            </a:r>
            <a:r>
              <a:rPr lang="en-US" sz="2000" smtClean="0"/>
              <a:t>a emisije simbola a iz stanja W</a:t>
            </a:r>
            <a:r>
              <a:rPr lang="en-US" sz="2000" baseline="-25000" smtClean="0"/>
              <a:t>v</a:t>
            </a:r>
            <a:r>
              <a:rPr lang="en-US" sz="2000" smtClean="0"/>
              <a:t>) ozna</a:t>
            </a:r>
            <a:r>
              <a:rPr lang="sr-Latn-RS" sz="2000" smtClean="0"/>
              <a:t>č</a:t>
            </a:r>
            <a:r>
              <a:rPr lang="en-US" sz="2000" smtClean="0"/>
              <a:t>ene redom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z) </a:t>
            </a:r>
            <a:r>
              <a:rPr lang="en-US" sz="2000" smtClean="0"/>
              <a:t>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iznutra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α(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 </a:t>
            </a:r>
            <a:r>
              <a:rPr lang="sr-Latn-RS" sz="2000" smtClean="0"/>
              <a:t>kao zbirnu verovatnoću </a:t>
            </a:r>
            <a:r>
              <a:rPr lang="sr-Latn-RS" sz="2000" smtClean="0"/>
              <a:t>s</a:t>
            </a:r>
            <a:r>
              <a:rPr lang="en-US" sz="2000" smtClean="0"/>
              <a:t>v</a:t>
            </a:r>
            <a:r>
              <a:rPr lang="sr-Latn-RS" sz="2000" smtClean="0"/>
              <a:t>ih </a:t>
            </a:r>
            <a:r>
              <a:rPr lang="sr-Latn-RS" sz="2000" smtClean="0"/>
              <a:t>s</a:t>
            </a:r>
            <a:r>
              <a:rPr lang="en-US" sz="2000" smtClean="0"/>
              <a:t>tab</a:t>
            </a:r>
            <a:r>
              <a:rPr lang="sr-Latn-RS" sz="2000" smtClean="0"/>
              <a:t>a</a:t>
            </a:r>
            <a:r>
              <a:rPr lang="en-US" sz="2000" smtClean="0"/>
              <a:t>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podsekvenca dužine 1 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 = j</a:t>
            </a:r>
            <a:r>
              <a:rPr lang="en-US" sz="2000" smtClean="0"/>
              <a:t>) i rekurzivno ide ka sve dužim i dužim podsekvencama,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</a:t>
            </a:r>
            <a:r>
              <a:rPr lang="sr-Latn-RS" sz="2000" smtClean="0"/>
              <a:t>izvođenja </a:t>
            </a:r>
            <a:r>
              <a:rPr lang="en-US" sz="2000" smtClean="0"/>
              <a:t>kompletn</a:t>
            </a:r>
            <a:r>
              <a:rPr lang="sr-Latn-RS" sz="2000" smtClean="0"/>
              <a:t>e</a:t>
            </a:r>
            <a:r>
              <a:rPr lang="en-US" sz="2000" smtClean="0"/>
              <a:t> sekvenc</a:t>
            </a:r>
            <a:r>
              <a:rPr lang="sr-Latn-RS" sz="2000" smtClean="0"/>
              <a:t>e x, tj. </a:t>
            </a:r>
            <a:r>
              <a:rPr lang="en-US" sz="2000" smtClean="0"/>
              <a:t>svih</a:t>
            </a:r>
            <a:r>
              <a:rPr lang="sr-Latn-RS" sz="2000" smtClean="0"/>
              <a:t> stabala</a:t>
            </a:r>
            <a:r>
              <a:rPr lang="en-US" sz="2000" smtClean="0"/>
              <a:t> sa korenom u W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246" y="1714490"/>
            <a:ext cx="8331382" cy="228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93" y="1340763"/>
            <a:ext cx="8463806" cy="3037274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algoritam iznutra izra</a:t>
            </a:r>
            <a:r>
              <a:rPr lang="sr-Latn-RS" sz="2000" smtClean="0"/>
              <a:t>č</a:t>
            </a:r>
            <a:r>
              <a:rPr lang="en-US" sz="2000" smtClean="0"/>
              <a:t>unava ukupnu verovatno</a:t>
            </a:r>
            <a:r>
              <a:rPr lang="sr-Latn-RS" sz="2000" smtClean="0"/>
              <a:t>ć</a:t>
            </a:r>
            <a:r>
              <a:rPr lang="en-US" sz="2000" smtClean="0"/>
              <a:t>u parsiranja (izvo</a:t>
            </a:r>
            <a:r>
              <a:rPr lang="sr-Latn-RS" sz="2000" smtClean="0"/>
              <a:t>đ</a:t>
            </a:r>
            <a:r>
              <a:rPr lang="en-US" sz="2000" smtClean="0"/>
              <a:t>enja) sekvence x, uzimaju</a:t>
            </a:r>
            <a:r>
              <a:rPr lang="sr-Latn-RS" sz="2000" smtClean="0"/>
              <a:t>ć</a:t>
            </a:r>
            <a:r>
              <a:rPr lang="en-US" sz="2000" smtClean="0"/>
              <a:t>i u obzir sva mogu</a:t>
            </a:r>
            <a:r>
              <a:rPr lang="sr-Latn-RS" sz="2000" smtClean="0"/>
              <a:t>ć</a:t>
            </a:r>
            <a:r>
              <a:rPr lang="en-US" sz="2000" smtClean="0"/>
              <a:t>a stabla parsiranja (izvo</a:t>
            </a:r>
            <a:r>
              <a:rPr lang="sr-Latn-RS" sz="2000" smtClean="0"/>
              <a:t>đ</a:t>
            </a:r>
            <a:r>
              <a:rPr lang="en-US" sz="2000" smtClean="0"/>
              <a:t>enja) za datu </a:t>
            </a:r>
            <a:r>
              <a:rPr lang="en-US" sz="2000" smtClean="0"/>
              <a:t>sekvencu</a:t>
            </a:r>
            <a:r>
              <a:rPr lang="sr-Latn-RS" sz="2000" smtClean="0"/>
              <a:t>, čime rešava jedan zadatak modela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to se može dobiti </a:t>
            </a:r>
            <a:r>
              <a:rPr lang="en-US" sz="2000" b="1" smtClean="0"/>
              <a:t>algoritmom spolja </a:t>
            </a:r>
            <a:r>
              <a:rPr lang="en-US" sz="2000" smtClean="0"/>
              <a:t>koji rekurzivno izra</a:t>
            </a:r>
            <a:r>
              <a:rPr lang="sr-Latn-RS" sz="2000" smtClean="0"/>
              <a:t>č</a:t>
            </a:r>
            <a:r>
              <a:rPr lang="en-US" sz="2000" smtClean="0"/>
              <a:t>unava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β(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</a:t>
            </a:r>
            <a:r>
              <a:rPr lang="sr-Latn-RS" sz="2000" smtClean="0"/>
              <a:t>kao zbirnu </a:t>
            </a:r>
            <a:r>
              <a:rPr lang="en-US" sz="2000" smtClean="0"/>
              <a:t>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sr-Latn-RS" sz="2000" smtClean="0"/>
              <a:t>svih </a:t>
            </a:r>
            <a:r>
              <a:rPr lang="en-US" sz="2000" smtClean="0"/>
              <a:t>stab</a:t>
            </a:r>
            <a:r>
              <a:rPr lang="sr-Latn-RS" sz="2000" smtClean="0"/>
              <a:t>a</a:t>
            </a:r>
            <a:r>
              <a:rPr lang="en-US" sz="2000" smtClean="0"/>
              <a:t>la parsiranja sekvenc</a:t>
            </a:r>
            <a:r>
              <a:rPr lang="sr-Latn-RS" sz="2000" smtClean="0"/>
              <a:t>e</a:t>
            </a:r>
            <a:r>
              <a:rPr lang="en-US" sz="2000" smtClean="0"/>
              <a:t> x sa korenom u W</a:t>
            </a:r>
            <a:r>
              <a:rPr lang="sr-Latn-RS" sz="2000" baseline="-25000" smtClean="0"/>
              <a:t>1</a:t>
            </a:r>
            <a:r>
              <a:rPr lang="sr-Latn-RS" sz="2000" smtClean="0"/>
              <a:t>, </a:t>
            </a:r>
            <a:r>
              <a:rPr lang="en-US" sz="2000" smtClean="0"/>
              <a:t>isklju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podstabla sa korenom u W</a:t>
            </a:r>
            <a:r>
              <a:rPr lang="en-US" sz="2000" baseline="-25000" smtClean="0"/>
              <a:t>v</a:t>
            </a:r>
            <a:r>
              <a:rPr lang="en-US" sz="2000" smtClean="0"/>
              <a:t> koja generi</a:t>
            </a:r>
            <a:r>
              <a:rPr lang="sr-Latn-RS" sz="2000" smtClean="0"/>
              <a:t>š</a:t>
            </a:r>
            <a:r>
              <a:rPr lang="en-US" sz="2000" smtClean="0"/>
              <a:t>u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najve</a:t>
            </a:r>
            <a:r>
              <a:rPr lang="sr-Latn-RS" sz="2000" smtClean="0"/>
              <a:t>ć</a:t>
            </a:r>
            <a:r>
              <a:rPr lang="en-US" sz="2000" smtClean="0"/>
              <a:t>e isklju</a:t>
            </a:r>
            <a:r>
              <a:rPr lang="sr-Latn-RS" sz="2000" smtClean="0"/>
              <a:t>č</a:t>
            </a:r>
            <a:r>
              <a:rPr lang="en-US" sz="2000" smtClean="0"/>
              <a:t>ene podsekvence x</a:t>
            </a:r>
            <a:r>
              <a:rPr lang="en-US" sz="2000" baseline="-25000" smtClean="0"/>
              <a:t>1</a:t>
            </a:r>
            <a:r>
              <a:rPr lang="en-US" sz="2000" smtClean="0"/>
              <a:t>...x</a:t>
            </a:r>
            <a:r>
              <a:rPr lang="en-US" sz="2000" baseline="-25000" smtClean="0"/>
              <a:t>L</a:t>
            </a:r>
            <a:r>
              <a:rPr lang="en-US" sz="2000" smtClean="0"/>
              <a:t> i rekurzivno ide ka isklju</a:t>
            </a:r>
            <a:r>
              <a:rPr lang="sr-Latn-RS" sz="2000" smtClean="0"/>
              <a:t>č</a:t>
            </a:r>
            <a:r>
              <a:rPr lang="en-US" sz="2000" smtClean="0"/>
              <a:t>ivanju sve kra</a:t>
            </a:r>
            <a:r>
              <a:rPr lang="sr-Latn-RS" sz="2000" smtClean="0"/>
              <a:t>ć</a:t>
            </a:r>
            <a:r>
              <a:rPr lang="en-US" sz="2000" smtClean="0"/>
              <a:t>ih podsekvenci,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</a:t>
            </a:r>
            <a:r>
              <a:rPr lang="sr-Latn-RS" sz="2000" smtClean="0"/>
              <a:t>izvođenja </a:t>
            </a:r>
            <a:r>
              <a:rPr lang="en-US" sz="2000" smtClean="0"/>
              <a:t>kompletn</a:t>
            </a:r>
            <a:r>
              <a:rPr lang="sr-Latn-RS" sz="2000" smtClean="0"/>
              <a:t>e</a:t>
            </a:r>
            <a:r>
              <a:rPr lang="en-US" sz="2000" smtClean="0"/>
              <a:t> sekvenc</a:t>
            </a:r>
            <a:r>
              <a:rPr lang="sr-Latn-RS" sz="2000" smtClean="0"/>
              <a:t>e</a:t>
            </a:r>
            <a:r>
              <a:rPr lang="en-US" sz="2000" smtClean="0"/>
              <a:t> x</a:t>
            </a:r>
            <a:r>
              <a:rPr lang="sr-Latn-RS" sz="2000" smtClean="0"/>
              <a:t>, tj. </a:t>
            </a:r>
            <a:r>
              <a:rPr lang="en-US" sz="2000" smtClean="0"/>
              <a:t>svih</a:t>
            </a:r>
            <a:r>
              <a:rPr lang="sr-Latn-RS" sz="2000" smtClean="0"/>
              <a:t> njenih stabala parsiranja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outs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497" y="1181433"/>
            <a:ext cx="8330184" cy="345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12163"/>
            <a:ext cx="8463806" cy="2774037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primetno je da su </a:t>
            </a:r>
            <a:r>
              <a:rPr lang="sr-Latn-RS" sz="2000" smtClean="0"/>
              <a:t>a</a:t>
            </a:r>
            <a:r>
              <a:rPr lang="it-IT" sz="2000" smtClean="0"/>
              <a:t>lgoritmi iznutra i spolja za SCFG modele pandan algoritmima unapred i unazad za HMM modele</a:t>
            </a:r>
          </a:p>
          <a:p>
            <a:pPr algn="l"/>
            <a:r>
              <a:rPr lang="sr-Latn-RS" sz="2000" smtClean="0"/>
              <a:t>na isti način moguće ih je kombinovati za potrebe nenadgledanog obučavanja gramatike, odnosno određivanja optimalnih parametara</a:t>
            </a:r>
          </a:p>
          <a:p>
            <a:pPr algn="l"/>
            <a:r>
              <a:rPr lang="en-US" sz="2000" smtClean="0"/>
              <a:t>takav</a:t>
            </a:r>
            <a:r>
              <a:rPr lang="sr-Latn-RS" sz="2000" smtClean="0"/>
              <a:t> </a:t>
            </a:r>
            <a:r>
              <a:rPr lang="sr-Latn-RS" sz="2000" b="1" smtClean="0"/>
              <a:t>algoritam iznutra-spolja</a:t>
            </a:r>
            <a:r>
              <a:rPr lang="sr-Latn-RS" sz="2000" smtClean="0"/>
              <a:t> analogan je algoritmu unapred-unazad, odnosno Baum-Welch kod HMM, čime je rešen još jedan zadatak modela</a:t>
            </a:r>
          </a:p>
          <a:p>
            <a:pPr algn="l"/>
            <a:r>
              <a:rPr lang="en-US" sz="2000" smtClean="0"/>
              <a:t>ukoliko</a:t>
            </a:r>
            <a:r>
              <a:rPr lang="sr-Latn-RS" sz="2000" smtClean="0"/>
              <a:t> su trening sekvence anotirane odgovarajućim stablima, moguće je i nadgledano obučiti gramatiku prebrojavanjem primenjenih pravila izvođenja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cou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513" y="3964223"/>
            <a:ext cx="3792283" cy="853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andan Viterbijevom algoritmu za HMM modele je </a:t>
            </a:r>
            <a:r>
              <a:rPr lang="en-US" sz="2000" b="1" smtClean="0"/>
              <a:t>CYK</a:t>
            </a:r>
            <a:r>
              <a:rPr lang="en-US" sz="2000" smtClean="0"/>
              <a:t> (</a:t>
            </a:r>
            <a:r>
              <a:rPr lang="en-US" sz="2000" b="1" smtClean="0"/>
              <a:t>Cocke-Younger-Kasami</a:t>
            </a:r>
            <a:r>
              <a:rPr lang="en-US" sz="2000" smtClean="0"/>
              <a:t>) </a:t>
            </a:r>
            <a:r>
              <a:rPr lang="en-US" sz="2000" b="1" smtClean="0"/>
              <a:t>algoritam</a:t>
            </a:r>
            <a:r>
              <a:rPr lang="en-US" sz="2000" smtClean="0"/>
              <a:t> za SCFG modele koji pronalazi optimalno stablo parsiranja za datu sekvencu</a:t>
            </a:r>
            <a:endParaRPr lang="sr-Latn-RS" sz="2000" smtClean="0"/>
          </a:p>
          <a:p>
            <a:pPr algn="l"/>
            <a:r>
              <a:rPr lang="en-US" sz="2000" smtClean="0"/>
              <a:t>CYK algoritam 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γ(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optimalnog stabla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ored toga,</a:t>
            </a:r>
            <a:r>
              <a:rPr lang="sr-Latn-RS" sz="2000" smtClean="0"/>
              <a:t> č</a:t>
            </a:r>
            <a:r>
              <a:rPr lang="en-US" sz="2000" smtClean="0"/>
              <a:t>uvaju se tzv. traceback promenljive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τ(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y, z, k) </a:t>
            </a:r>
            <a:r>
              <a:rPr lang="en-US" sz="2000" smtClean="0"/>
              <a:t>koje zapravo predstavljaju trojke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z, k) </a:t>
            </a:r>
            <a:r>
              <a:rPr lang="en-US" sz="2000" smtClean="0"/>
              <a:t>potrebne za rekonstrukciju optimalnog stabla parsiranja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 nastavku je prikazan algoritam CYK</a:t>
            </a:r>
            <a:r>
              <a:rPr lang="sr-Latn-RS" sz="2000" smtClean="0"/>
              <a:t> zajedno sa</a:t>
            </a:r>
            <a:r>
              <a:rPr lang="en-US" sz="2000" smtClean="0"/>
              <a:t> CYK traceback algoritm</a:t>
            </a:r>
            <a:r>
              <a:rPr lang="sr-Latn-RS" sz="2000" smtClean="0"/>
              <a:t>om</a:t>
            </a:r>
            <a:r>
              <a:rPr lang="en-US" sz="2000" smtClean="0"/>
              <a:t> koji tehnikom bektrekinga i kori</a:t>
            </a:r>
            <a:r>
              <a:rPr lang="sr-Latn-RS" sz="2000" smtClean="0"/>
              <a:t>šć</a:t>
            </a:r>
            <a:r>
              <a:rPr lang="en-US" sz="2000" smtClean="0"/>
              <a:t>enjem pomo</a:t>
            </a:r>
            <a:r>
              <a:rPr lang="sr-Latn-RS" sz="2000" smtClean="0"/>
              <a:t>ć</a:t>
            </a:r>
            <a:r>
              <a:rPr lang="en-US" sz="2000" smtClean="0"/>
              <a:t>ne memorije u vidu steka rekonstrui</a:t>
            </a:r>
            <a:r>
              <a:rPr lang="sr-Latn-RS" sz="2000" smtClean="0"/>
              <a:t>š</a:t>
            </a:r>
            <a:r>
              <a:rPr lang="en-US" sz="2000" smtClean="0"/>
              <a:t>e optimalno stablo parsiranja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cy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97" y="1920240"/>
            <a:ext cx="4845269" cy="1987105"/>
          </a:xfrm>
          <a:prstGeom prst="rect">
            <a:avLst/>
          </a:prstGeom>
        </p:spPr>
      </p:pic>
      <p:pic>
        <p:nvPicPr>
          <p:cNvPr id="6" name="Picture 5" descr="cyktraceb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0" y="1923393"/>
            <a:ext cx="3931315" cy="2030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892" y="1969676"/>
            <a:ext cx="8021781" cy="270475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859259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u</a:t>
            </a:r>
            <a:r>
              <a:rPr lang="sr-Latn-RS" sz="2000" smtClean="0"/>
              <a:t> tabeli koja sledi sumirani su i upoređeni svi dosad predstavljeni algoritmi</a:t>
            </a:r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x (sekvenca), </a:t>
            </a:r>
            <a:r>
              <a:rPr lang="el-GR" sz="2000" smtClean="0"/>
              <a:t>θ</a:t>
            </a:r>
            <a:r>
              <a:rPr lang="sr-Latn-RS" sz="2000" smtClean="0"/>
              <a:t> (parametri), L (dužina sekvence), M (broj pravila)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sr-Latn-RS" sz="2400" smtClean="0"/>
              <a:t>SCFG</a:t>
            </a:r>
          </a:p>
          <a:p>
            <a:r>
              <a:rPr lang="sr-Latn-RS" sz="2400" b="1" smtClean="0">
                <a:solidFill>
                  <a:srgbClr val="009999"/>
                </a:solidFill>
              </a:rPr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200" b="1" smtClean="0"/>
              <a:t>g</a:t>
            </a:r>
            <a:r>
              <a:rPr lang="en-US" sz="2200" b="1" smtClean="0"/>
              <a:t>rafovski probabilistički modeli odre</a:t>
            </a:r>
            <a:r>
              <a:rPr lang="sr-Latn-RS" sz="2200" b="1" smtClean="0"/>
              <a:t>đ</a:t>
            </a:r>
            <a:r>
              <a:rPr lang="en-US" sz="2200" b="1" smtClean="0"/>
              <a:t>uju familije raspodela verovatnoće koje se faktori</a:t>
            </a:r>
            <a:r>
              <a:rPr lang="sr-Latn-RS" sz="2200" b="1" smtClean="0"/>
              <a:t>š</a:t>
            </a:r>
            <a:r>
              <a:rPr lang="en-US" sz="2200" b="1" smtClean="0"/>
              <a:t>u prema odgovarajućem grafu</a:t>
            </a:r>
            <a:endParaRPr lang="sr-Latn-RS" sz="2200" b="1" smtClean="0"/>
          </a:p>
          <a:p>
            <a:pPr algn="l"/>
            <a:r>
              <a:rPr lang="sr-Latn-RS" sz="2200" smtClean="0"/>
              <a:t>u</a:t>
            </a:r>
            <a:r>
              <a:rPr lang="en-US" sz="2200" smtClean="0"/>
              <a:t> zavisnosti od toga da li se radi o usmerenom ili neusmerenom grafu, imamo podelu na </a:t>
            </a:r>
            <a:r>
              <a:rPr lang="en-US" sz="2200" b="1" smtClean="0"/>
              <a:t>Bajesovske</a:t>
            </a:r>
            <a:r>
              <a:rPr lang="en-US" sz="2200" smtClean="0"/>
              <a:t> i </a:t>
            </a:r>
            <a:r>
              <a:rPr lang="en-US" sz="2200" b="1" smtClean="0"/>
              <a:t>Markovljeve mreže</a:t>
            </a:r>
            <a:endParaRPr lang="sr-Latn-RS" sz="2200" b="1" smtClean="0"/>
          </a:p>
          <a:p>
            <a:pPr algn="l"/>
            <a:r>
              <a:rPr lang="sr-Latn-RS" sz="2200" smtClean="0"/>
              <a:t>o</a:t>
            </a:r>
            <a:r>
              <a:rPr lang="en-US" sz="2200" smtClean="0"/>
              <a:t>ve dve vrste modela razlikuju se u tipu me</a:t>
            </a:r>
            <a:r>
              <a:rPr lang="sr-Latn-RS" sz="2200" smtClean="0"/>
              <a:t>đ</a:t>
            </a:r>
            <a:r>
              <a:rPr lang="en-US" sz="2200" smtClean="0"/>
              <a:t>uzavisnosti izme</a:t>
            </a:r>
            <a:r>
              <a:rPr lang="sr-Latn-RS" sz="2200" smtClean="0"/>
              <a:t>đ</a:t>
            </a:r>
            <a:r>
              <a:rPr lang="en-US" sz="2200" smtClean="0"/>
              <a:t>u slučajnih promenljivih koje mogu da opi</a:t>
            </a:r>
            <a:r>
              <a:rPr lang="sr-Latn-RS" sz="2200" smtClean="0"/>
              <a:t>š</a:t>
            </a:r>
            <a:r>
              <a:rPr lang="en-US" sz="2200" smtClean="0"/>
              <a:t>u</a:t>
            </a:r>
            <a:endParaRPr lang="sr-Latn-RS" sz="2200" smtClean="0"/>
          </a:p>
          <a:p>
            <a:pPr algn="l"/>
            <a:r>
              <a:rPr lang="en-US" sz="2200" smtClean="0"/>
              <a:t>Bajesovske i Markovljeve mreže u op</a:t>
            </a:r>
            <a:r>
              <a:rPr lang="sr-Latn-RS" sz="2200" smtClean="0"/>
              <a:t>š</a:t>
            </a:r>
            <a:r>
              <a:rPr lang="en-US" sz="2200" smtClean="0"/>
              <a:t>tem slučaju modeluju zajedničku raspodelu</a:t>
            </a:r>
            <a:r>
              <a:rPr lang="sr-Latn-RS" sz="2200" smtClean="0"/>
              <a:t> (generativni modeli)</a:t>
            </a:r>
            <a:r>
              <a:rPr lang="en-US" sz="2200" smtClean="0"/>
              <a:t>, ali se za opažene vrednosti nekih slučajnih promenljivih mogu prilagoditi tako da modeluju uslovnu raspodelu u odnosu na date promenljive</a:t>
            </a:r>
            <a:endParaRPr lang="sr-Latn-RS" sz="2200" smtClean="0"/>
          </a:p>
          <a:p>
            <a:pPr algn="l"/>
            <a:r>
              <a:rPr lang="sr-Latn-RS" sz="2100" smtClean="0"/>
              <a:t>i</a:t>
            </a:r>
            <a:r>
              <a:rPr lang="en-US" sz="2100" smtClean="0"/>
              <a:t>sta reprezentacija i parametrizacija može se iskoristiti za modelovanje uslovne raspodele tako </a:t>
            </a:r>
            <a:r>
              <a:rPr lang="sr-Latn-RS" sz="2100" smtClean="0"/>
              <a:t>š</a:t>
            </a:r>
            <a:r>
              <a:rPr lang="en-US" sz="2100" smtClean="0"/>
              <a:t>to se raspodele pridružene faktorima renormalizuju u odnosu na fiksirane vrednosti opaženih slučajnih promenljivih —</a:t>
            </a:r>
            <a:r>
              <a:rPr lang="en-US" sz="2100" b="1" smtClean="0"/>
              <a:t> </a:t>
            </a:r>
            <a:r>
              <a:rPr lang="en-US" sz="2100" smtClean="0"/>
              <a:t>tada govorimo o </a:t>
            </a:r>
            <a:r>
              <a:rPr lang="en-US" sz="2100" b="1" smtClean="0"/>
              <a:t>uslovnim Bajesovskim </a:t>
            </a:r>
            <a:r>
              <a:rPr lang="en-US" sz="2100" smtClean="0"/>
              <a:t>i</a:t>
            </a:r>
            <a:r>
              <a:rPr lang="en-US" sz="2100" b="1" smtClean="0"/>
              <a:t> Markovljevim mrežama*</a:t>
            </a:r>
            <a:endParaRPr lang="en-US" sz="2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160047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RNK molekuli se tipi</a:t>
            </a:r>
            <a:r>
              <a:rPr lang="sr-Latn-RS" sz="2000" smtClean="0"/>
              <a:t>č</a:t>
            </a:r>
            <a:r>
              <a:rPr lang="en-US" sz="2000" smtClean="0"/>
              <a:t>no sastoje od jednog lanca nukleotidnih baza koji može da se savija intramolekularno i formira segmente uparenih nukleotidnih baza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b</a:t>
            </a:r>
            <a:r>
              <a:rPr lang="en-US" sz="2000" smtClean="0"/>
              <a:t>azni parovi A − U i G − C su kanonski (prema Votsonu i Kriku), </a:t>
            </a:r>
            <a:r>
              <a:rPr lang="sr-Latn-RS" sz="2000" smtClean="0"/>
              <a:t>ali su moguće i </a:t>
            </a:r>
            <a:r>
              <a:rPr lang="en-US" sz="2000" smtClean="0"/>
              <a:t>druge (neka</a:t>
            </a:r>
            <a:r>
              <a:rPr lang="sr-Latn-RS" sz="2000" smtClean="0"/>
              <a:t>nonske</a:t>
            </a:r>
            <a:r>
              <a:rPr lang="en-US" sz="2000" smtClean="0"/>
              <a:t>) varijante </a:t>
            </a:r>
            <a:r>
              <a:rPr lang="sr-Latn-RS" sz="2000" smtClean="0"/>
              <a:t>uparivanja, pri čemu se </a:t>
            </a:r>
            <a:r>
              <a:rPr lang="en-US" sz="2000" smtClean="0"/>
              <a:t>posebno </a:t>
            </a:r>
            <a:r>
              <a:rPr lang="sr-Latn-RS" sz="2000" smtClean="0"/>
              <a:t>izdvaja U</a:t>
            </a:r>
            <a:r>
              <a:rPr lang="en-US" sz="2000" smtClean="0"/>
              <a:t> − </a:t>
            </a:r>
            <a:r>
              <a:rPr lang="sr-Latn-RS" sz="2000" smtClean="0"/>
              <a:t>G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truktura formiranih baznih parova naziva se </a:t>
            </a:r>
            <a:r>
              <a:rPr lang="en-US" sz="2000" b="1" smtClean="0"/>
              <a:t>sekundarna struktura RNK</a:t>
            </a:r>
            <a:endParaRPr lang="sr-Latn-R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r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242" y="2738687"/>
            <a:ext cx="5207875" cy="2404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1" name="Picture 10" descr="a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63779"/>
            <a:ext cx="9144000" cy="315983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48518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još</a:t>
            </a:r>
            <a:r>
              <a:rPr lang="sr-Latn-RS" sz="2000" smtClean="0"/>
              <a:t> neki načini za grafičku reprezentaciju sekundarne strukture RNK</a:t>
            </a:r>
            <a:endParaRPr lang="sr-Latn-R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170432"/>
            <a:ext cx="3651977" cy="25633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ostoje razli</a:t>
            </a:r>
            <a:r>
              <a:rPr lang="sr-Latn-RS" sz="2000" smtClean="0"/>
              <a:t>č</a:t>
            </a:r>
            <a:r>
              <a:rPr lang="en-US" sz="2000" smtClean="0"/>
              <a:t>iti pristupi problemu modelovanja sekundarne strukture RNK sekvenci pomo</a:t>
            </a:r>
            <a:r>
              <a:rPr lang="sr-Latn-RS" sz="2000" smtClean="0"/>
              <a:t>ć</a:t>
            </a:r>
            <a:r>
              <a:rPr lang="en-US" sz="2000" smtClean="0"/>
              <a:t>u SCFG</a:t>
            </a:r>
            <a:r>
              <a:rPr lang="sr-Latn-RS" sz="2000" smtClean="0"/>
              <a:t> modela</a:t>
            </a:r>
          </a:p>
          <a:p>
            <a:pPr algn="l"/>
            <a:r>
              <a:rPr lang="sr-Latn-RS" sz="2000" smtClean="0"/>
              <a:t>j</a:t>
            </a:r>
            <a:r>
              <a:rPr lang="en-US" sz="2000" smtClean="0"/>
              <a:t>edan mogu</a:t>
            </a:r>
            <a:r>
              <a:rPr lang="sr-Latn-RS" sz="2000" smtClean="0"/>
              <a:t>ć</a:t>
            </a:r>
            <a:r>
              <a:rPr lang="en-US" sz="2000" smtClean="0"/>
              <a:t>i pristup je pronala</a:t>
            </a:r>
            <a:r>
              <a:rPr lang="sr-Latn-RS" sz="2000" smtClean="0"/>
              <a:t>ž</a:t>
            </a:r>
            <a:r>
              <a:rPr lang="en-US" sz="2000" smtClean="0"/>
              <a:t>enje strukture sa najvi</a:t>
            </a:r>
            <a:r>
              <a:rPr lang="sr-Latn-RS" sz="2000" smtClean="0"/>
              <a:t>š</a:t>
            </a:r>
            <a:r>
              <a:rPr lang="en-US" sz="2000" smtClean="0"/>
              <a:t>e baznih parova</a:t>
            </a:r>
            <a:endParaRPr lang="sr-Latn-RS" sz="2000" smtClean="0"/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Nussinov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i SCFG model imaju upravo ovakav pristup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nuss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4926" y="1302326"/>
            <a:ext cx="4975893" cy="19673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894" y="3658836"/>
            <a:ext cx="8175488" cy="104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ane ovog pristupa su to da ne uzima u obzir važne strukturne karakteristike kao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su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dužinama petlji ili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kombi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nacijama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susednih baznih parova</a:t>
            </a:r>
            <a:endParaRPr kumimoji="0" lang="sr-Latn-RS" sz="2000" b="0" i="0" u="none" strike="noStrike" kern="1200" cap="none" spc="0" normalizeH="0" baseline="0" noProof="0" smtClean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036" y="1149650"/>
            <a:ext cx="3762818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ruga</a:t>
            </a:r>
            <a:r>
              <a:rPr lang="sr-Latn-RS" sz="2000" smtClean="0"/>
              <a:t>č</a:t>
            </a:r>
            <a:r>
              <a:rPr lang="en-US" sz="2000" smtClean="0"/>
              <a:t>iji pristup se zasniva na tome da intramolekularno savijanje RNK diktiraju biofizi</a:t>
            </a:r>
            <a:r>
              <a:rPr lang="sr-Latn-RS" sz="2000" smtClean="0"/>
              <a:t>č</a:t>
            </a:r>
            <a:r>
              <a:rPr lang="en-US" sz="2000" smtClean="0"/>
              <a:t>ki procesi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ajsofisticiraniji metod za predvi</a:t>
            </a:r>
            <a:r>
              <a:rPr lang="sr-Latn-RS" sz="2000" smtClean="0"/>
              <a:t>đ</a:t>
            </a:r>
            <a:r>
              <a:rPr lang="en-US" sz="2000" smtClean="0"/>
              <a:t>anje sekundarne strukture pojedina</a:t>
            </a:r>
            <a:r>
              <a:rPr lang="sr-Latn-RS" sz="2000" smtClean="0"/>
              <a:t>č</a:t>
            </a:r>
            <a:r>
              <a:rPr lang="en-US" sz="2000" smtClean="0"/>
              <a:t>nih RNK sekvenci je </a:t>
            </a:r>
            <a:r>
              <a:rPr lang="en-US" sz="2000" b="1" smtClean="0"/>
              <a:t>Zukerov </a:t>
            </a:r>
            <a:r>
              <a:rPr lang="sr-Latn-RS" sz="2000" b="1" smtClean="0"/>
              <a:t>termodinamički </a:t>
            </a:r>
            <a:r>
              <a:rPr lang="en-US" sz="2000" b="1" smtClean="0"/>
              <a:t>model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a SCFG</a:t>
            </a:r>
            <a:r>
              <a:rPr lang="sr-Latn-RS" sz="2000" smtClean="0"/>
              <a:t>, </a:t>
            </a:r>
            <a:r>
              <a:rPr lang="en-US" sz="2000" smtClean="0"/>
              <a:t>koji pretpostavlja</a:t>
            </a:r>
            <a:r>
              <a:rPr lang="sr-Latn-RS" sz="2000" smtClean="0"/>
              <a:t>ju</a:t>
            </a:r>
            <a:r>
              <a:rPr lang="en-US" sz="2000" smtClean="0"/>
              <a:t> da je optimalna struktura</a:t>
            </a:r>
            <a:r>
              <a:rPr lang="sr-Latn-RS" sz="2000" smtClean="0"/>
              <a:t> ona</a:t>
            </a:r>
            <a:r>
              <a:rPr lang="en-US" sz="2000" smtClean="0"/>
              <a:t> sa naj</a:t>
            </a:r>
            <a:r>
              <a:rPr lang="sr-Latn-RS" sz="2000" smtClean="0"/>
              <a:t>ni</a:t>
            </a:r>
            <a:r>
              <a:rPr lang="en-US" sz="2000" smtClean="0"/>
              <a:t>žom slobodnom</a:t>
            </a:r>
            <a:r>
              <a:rPr lang="sr-Latn-RS" sz="2000" smtClean="0"/>
              <a:t> energijom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527" y="1302018"/>
            <a:ext cx="4924131" cy="3463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z</a:t>
            </a:r>
            <a:r>
              <a:rPr lang="en-US" sz="2000" smtClean="0"/>
              <a:t>a RNK je karakteristi</a:t>
            </a:r>
            <a:r>
              <a:rPr lang="sr-Latn-RS" sz="2000" smtClean="0"/>
              <a:t>č</a:t>
            </a:r>
            <a:r>
              <a:rPr lang="en-US" sz="2000" smtClean="0"/>
              <a:t>no to da homologne sekvence (istog porekla, sa zajedni</a:t>
            </a:r>
            <a:r>
              <a:rPr lang="sr-Latn-RS" sz="2000" smtClean="0"/>
              <a:t>č</a:t>
            </a:r>
            <a:r>
              <a:rPr lang="en-US" sz="2000" smtClean="0"/>
              <a:t>kim evolutivnim pretkom) imaju sli</a:t>
            </a:r>
            <a:r>
              <a:rPr lang="sr-Latn-RS" sz="2000" smtClean="0"/>
              <a:t>č</a:t>
            </a:r>
            <a:r>
              <a:rPr lang="en-US" sz="2000" smtClean="0"/>
              <a:t>nu sekundarnu strukturu, dok im primarne strukture ne moraju imati zna</a:t>
            </a:r>
            <a:r>
              <a:rPr lang="sr-Latn-RS" sz="2000" smtClean="0"/>
              <a:t>č</a:t>
            </a:r>
            <a:r>
              <a:rPr lang="en-US" sz="2000" smtClean="0"/>
              <a:t>ajne sli</a:t>
            </a:r>
            <a:r>
              <a:rPr lang="sr-Latn-RS" sz="2000" smtClean="0"/>
              <a:t>č</a:t>
            </a:r>
            <a:r>
              <a:rPr lang="en-US" sz="2000" smtClean="0"/>
              <a:t>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rasti</a:t>
            </a:r>
            <a:r>
              <a:rPr lang="sr-Latn-RS" sz="2000" smtClean="0"/>
              <a:t>č</a:t>
            </a:r>
            <a:r>
              <a:rPr lang="en-US" sz="2000" smtClean="0"/>
              <a:t>ne promene (mutacije) u primarnoj strukturi sekvenci mogu se tolerisati sve dok kompenzacione mutacije održavaju uparivanja baza na odgovaraju</a:t>
            </a:r>
            <a:r>
              <a:rPr lang="sr-Latn-RS" sz="2000" smtClean="0"/>
              <a:t>ć</a:t>
            </a:r>
            <a:r>
              <a:rPr lang="en-US" sz="2000" smtClean="0"/>
              <a:t>im pozicijama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t</a:t>
            </a:r>
            <a:r>
              <a:rPr lang="en-US" sz="2000" smtClean="0"/>
              <a:t>o zna</a:t>
            </a:r>
            <a:r>
              <a:rPr lang="sr-Latn-RS" sz="2000" smtClean="0"/>
              <a:t>č</a:t>
            </a:r>
            <a:r>
              <a:rPr lang="en-US" sz="2000" smtClean="0"/>
              <a:t>i da sekundarna struktura RNK evoluira (mutira) sporije od primarne strukture, </a:t>
            </a:r>
            <a:r>
              <a:rPr lang="sr-Latn-RS" sz="2000" smtClean="0"/>
              <a:t>š</a:t>
            </a:r>
            <a:r>
              <a:rPr lang="en-US" sz="2000" smtClean="0"/>
              <a:t>to modele sekundarne strukture </a:t>
            </a:r>
            <a:r>
              <a:rPr lang="sr-Latn-RS" sz="2000" smtClean="0"/>
              <a:t>č</a:t>
            </a:r>
            <a:r>
              <a:rPr lang="en-US" sz="2000" smtClean="0"/>
              <a:t>ini podesnim za traženje homologija kod RNK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kako se b</a:t>
            </a:r>
            <a:r>
              <a:rPr lang="en-US" sz="2000" smtClean="0"/>
              <a:t>azni parovi skoro uvek javljaju na ugnež</a:t>
            </a:r>
            <a:r>
              <a:rPr lang="sr-Latn-RS" sz="2000" smtClean="0"/>
              <a:t>đ</a:t>
            </a:r>
            <a:r>
              <a:rPr lang="en-US" sz="2000" smtClean="0"/>
              <a:t>eni na</a:t>
            </a:r>
            <a:r>
              <a:rPr lang="sr-Latn-RS" sz="2000" smtClean="0"/>
              <a:t>č</a:t>
            </a:r>
            <a:r>
              <a:rPr lang="en-US" sz="2000" smtClean="0"/>
              <a:t>in u sekundarnoj strukturi RNK</a:t>
            </a:r>
            <a:r>
              <a:rPr lang="sr-Latn-RS" sz="2000" smtClean="0"/>
              <a:t>,</a:t>
            </a:r>
            <a:r>
              <a:rPr lang="en-US" sz="2000" smtClean="0"/>
              <a:t> </a:t>
            </a:r>
            <a:r>
              <a:rPr lang="sr-Latn-RS" sz="2000" smtClean="0"/>
              <a:t>a</a:t>
            </a:r>
            <a:r>
              <a:rPr lang="en-US" sz="2000" smtClean="0"/>
              <a:t> kontekstno-slobodne gramatike modeluju upravo ovakav tip me</a:t>
            </a:r>
            <a:r>
              <a:rPr lang="sr-Latn-RS" sz="2000" smtClean="0"/>
              <a:t>đ</a:t>
            </a:r>
            <a:r>
              <a:rPr lang="en-US" sz="2000" smtClean="0"/>
              <a:t>uzavisnosti, to SCFG modele </a:t>
            </a:r>
            <a:r>
              <a:rPr lang="sr-Latn-RS" sz="2000" smtClean="0"/>
              <a:t>čini </a:t>
            </a:r>
            <a:r>
              <a:rPr lang="en-US" sz="2000" smtClean="0"/>
              <a:t>najprikladnijim izborom za </a:t>
            </a:r>
            <a:r>
              <a:rPr lang="sr-Latn-RS" sz="2000" smtClean="0"/>
              <a:t>probabilističko </a:t>
            </a:r>
            <a:r>
              <a:rPr lang="en-US" sz="2000" smtClean="0"/>
              <a:t>modelovanje sekundarne strukture RNK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146185"/>
            <a:ext cx="3512127" cy="38830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modelovanje sekundarne strukture familija RNK sekvenci koriste se tzv. </a:t>
            </a:r>
            <a:r>
              <a:rPr lang="en-US" sz="2000" b="1" smtClean="0"/>
              <a:t>modeli kovarijacije</a:t>
            </a:r>
            <a:r>
              <a:rPr lang="en-US" sz="2000" smtClean="0"/>
              <a:t> (CM), </a:t>
            </a:r>
            <a:r>
              <a:rPr lang="sr-Latn-RS" sz="2000" smtClean="0"/>
              <a:t>koji su </a:t>
            </a:r>
            <a:r>
              <a:rPr lang="en-US" sz="2000" smtClean="0"/>
              <a:t>kontekstno-slobodni pandan profilni</a:t>
            </a:r>
            <a:r>
              <a:rPr lang="sr-Latn-RS" sz="2000" smtClean="0"/>
              <a:t>m</a:t>
            </a:r>
            <a:r>
              <a:rPr lang="en-US" sz="2000" smtClean="0"/>
              <a:t> HMM model</a:t>
            </a:r>
            <a:r>
              <a:rPr lang="sr-Latn-RS" sz="2000" smtClean="0"/>
              <a:t>ima</a:t>
            </a:r>
          </a:p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profilnih HMM modela, koje karakteri</a:t>
            </a:r>
            <a:r>
              <a:rPr lang="sr-Latn-RS" sz="2000" smtClean="0"/>
              <a:t>š</a:t>
            </a:r>
            <a:r>
              <a:rPr lang="en-US" sz="2000" smtClean="0"/>
              <a:t>e </a:t>
            </a:r>
            <a:r>
              <a:rPr lang="en-US" sz="2000" u="sng" smtClean="0"/>
              <a:t>linearna</a:t>
            </a:r>
            <a:r>
              <a:rPr lang="en-US" sz="2000" smtClean="0"/>
              <a:t> arhitektura, kovarijacioni modeli imaju </a:t>
            </a:r>
            <a:r>
              <a:rPr lang="en-US" sz="2000" u="sng" smtClean="0"/>
              <a:t>drvoliku</a:t>
            </a:r>
            <a:r>
              <a:rPr lang="en-US" sz="2000" smtClean="0"/>
              <a:t> arhitekturu</a:t>
            </a:r>
            <a:r>
              <a:rPr lang="sr-Latn-RS" sz="2000" smtClean="0"/>
              <a:t>, </a:t>
            </a:r>
            <a:r>
              <a:rPr lang="en-US" sz="2000" smtClean="0"/>
              <a:t>koja je pogodna za modelovanje konsenzusnih sekundarnih stuktura familije RNK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073" y="1333143"/>
            <a:ext cx="5435817" cy="3162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1" y="1087583"/>
            <a:ext cx="4648199" cy="3893126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pored</a:t>
            </a:r>
            <a:r>
              <a:rPr lang="sr-Latn-RS" sz="2000" smtClean="0"/>
              <a:t> generativnih PCFG, moguće je koristiti i diskriminativne CPCFG, koji pridružuju atribute (npr. </a:t>
            </a:r>
            <a:r>
              <a:rPr lang="en-US" sz="2000" smtClean="0"/>
              <a:t>prefiks</a:t>
            </a:r>
            <a:r>
              <a:rPr lang="sr-Latn-RS" sz="2000" smtClean="0"/>
              <a:t> podsekvence) pravilima izvođenja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snovna mana predstavljenih modela je u tome </a:t>
            </a:r>
            <a:r>
              <a:rPr lang="sr-Latn-RS" sz="2000" smtClean="0"/>
              <a:t>š</a:t>
            </a:r>
            <a:r>
              <a:rPr lang="en-US" sz="2000" smtClean="0"/>
              <a:t>to </a:t>
            </a:r>
            <a:r>
              <a:rPr lang="sr-Latn-RS" sz="2000" smtClean="0"/>
              <a:t>ne </a:t>
            </a:r>
            <a:r>
              <a:rPr lang="en-US" sz="2000" smtClean="0"/>
              <a:t>modeluju neugn</a:t>
            </a:r>
            <a:r>
              <a:rPr lang="sr-Latn-RS" sz="2000" smtClean="0"/>
              <a:t>ežđ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interakcije (</a:t>
            </a:r>
            <a:r>
              <a:rPr lang="en-US" sz="2000" b="1" smtClean="0"/>
              <a:t>pseudo</a:t>
            </a:r>
            <a:r>
              <a:rPr lang="sr-Latn-RS" sz="2000" b="1" smtClean="0"/>
              <a:t>č</a:t>
            </a:r>
            <a:r>
              <a:rPr lang="en-US" sz="2000" b="1" smtClean="0"/>
              <a:t>vorove</a:t>
            </a:r>
            <a:r>
              <a:rPr lang="en-US" sz="2000" smtClean="0"/>
              <a:t>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odre</a:t>
            </a:r>
            <a:r>
              <a:rPr lang="sr-Latn-RS" sz="2000" smtClean="0"/>
              <a:t>đ</a:t>
            </a:r>
            <a:r>
              <a:rPr lang="en-US" sz="2000" smtClean="0"/>
              <a:t>eni algoritmi dinami</a:t>
            </a:r>
            <a:r>
              <a:rPr lang="sr-Latn-RS" sz="2000" smtClean="0"/>
              <a:t>č</a:t>
            </a:r>
            <a:r>
              <a:rPr lang="en-US" sz="2000" smtClean="0"/>
              <a:t>kog programiranja koji mogu da predvide pojedine tipove</a:t>
            </a:r>
            <a:r>
              <a:rPr lang="sr-Latn-RS" sz="2000" smtClean="0"/>
              <a:t> pseudočvorova</a:t>
            </a:r>
            <a:r>
              <a:rPr lang="en-US" sz="2000" smtClean="0"/>
              <a:t>, ali </a:t>
            </a:r>
            <a:r>
              <a:rPr lang="sr-Latn-RS" sz="2000" smtClean="0"/>
              <a:t>su znatno veće</a:t>
            </a:r>
            <a:r>
              <a:rPr lang="en-US" sz="2000" smtClean="0"/>
              <a:t> slo</a:t>
            </a:r>
            <a:r>
              <a:rPr lang="sr-Latn-RS" sz="2000" smtClean="0"/>
              <a:t>ž</a:t>
            </a:r>
            <a:r>
              <a:rPr lang="en-US" sz="2000" smtClean="0"/>
              <a:t>enosti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ni se stoga 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predvi</a:t>
            </a:r>
            <a:r>
              <a:rPr lang="sr-Latn-RS" sz="2000" smtClean="0"/>
              <a:t>đ</a:t>
            </a:r>
            <a:r>
              <a:rPr lang="en-US" sz="2000" smtClean="0"/>
              <a:t>aju metodama homologij</a:t>
            </a:r>
            <a:r>
              <a:rPr lang="sr-Latn-RS" sz="200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kn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83672"/>
            <a:ext cx="4448703" cy="4159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5" y="1343614"/>
            <a:ext cx="8246070" cy="129567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i druga</a:t>
            </a:r>
            <a:r>
              <a:rPr lang="sr-Latn-RS" sz="2000" smtClean="0"/>
              <a:t>č</a:t>
            </a:r>
            <a:r>
              <a:rPr lang="en-US" sz="2000" smtClean="0"/>
              <a:t>iji pristupi</a:t>
            </a:r>
            <a:r>
              <a:rPr lang="sr-Latn-RS" sz="2000" smtClean="0"/>
              <a:t>, a savremeni su </a:t>
            </a:r>
            <a:r>
              <a:rPr lang="en-US" sz="2000" smtClean="0"/>
              <a:t>zasnovan</a:t>
            </a:r>
            <a:r>
              <a:rPr lang="sr-Latn-RS" sz="2000" smtClean="0"/>
              <a:t>i</a:t>
            </a:r>
            <a:r>
              <a:rPr lang="en-US" sz="2000" smtClean="0"/>
              <a:t> na </a:t>
            </a:r>
            <a:r>
              <a:rPr lang="en-US" sz="2000" b="1" smtClean="0"/>
              <a:t>dubokom u</a:t>
            </a:r>
            <a:r>
              <a:rPr lang="sr-Latn-RS" sz="2000" b="1" smtClean="0"/>
              <a:t>č</a:t>
            </a:r>
            <a:r>
              <a:rPr lang="en-US" sz="2000" b="1" smtClean="0"/>
              <a:t>enju</a:t>
            </a:r>
            <a:r>
              <a:rPr lang="en-US" sz="2000" smtClean="0"/>
              <a:t>, koje je u stanju da</a:t>
            </a:r>
            <a:r>
              <a:rPr lang="sr-Latn-RS" sz="2000" smtClean="0"/>
              <a:t> </a:t>
            </a:r>
            <a:r>
              <a:rPr lang="en-US" sz="2000" smtClean="0"/>
              <a:t>uo</a:t>
            </a:r>
            <a:r>
              <a:rPr lang="sr-Latn-RS" sz="2000" smtClean="0"/>
              <a:t>č</a:t>
            </a:r>
            <a:r>
              <a:rPr lang="en-US" sz="2000" smtClean="0"/>
              <a:t>i najrazli</a:t>
            </a:r>
            <a:r>
              <a:rPr lang="sr-Latn-RS" sz="2000" smtClean="0"/>
              <a:t>č</a:t>
            </a:r>
            <a:r>
              <a:rPr lang="en-US" sz="2000" smtClean="0"/>
              <a:t>itije vrste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osad su se najbolje pokazale slo</a:t>
            </a:r>
            <a:r>
              <a:rPr lang="sr-Latn-RS" sz="2000" smtClean="0"/>
              <a:t>ž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neuronske mre</a:t>
            </a:r>
            <a:r>
              <a:rPr lang="sr-Latn-RS" sz="2000" smtClean="0"/>
              <a:t>ž</a:t>
            </a:r>
            <a:r>
              <a:rPr lang="en-US" sz="2000" smtClean="0"/>
              <a:t>e tipa Bi-LSTM</a:t>
            </a:r>
            <a:r>
              <a:rPr lang="sr-Latn-RS" sz="2000" smtClean="0"/>
              <a:t>, a u</a:t>
            </a:r>
            <a:r>
              <a:rPr lang="en-US" sz="2000" smtClean="0"/>
              <a:t> budu</a:t>
            </a:r>
            <a:r>
              <a:rPr lang="sr-Latn-RS" sz="2000" smtClean="0"/>
              <a:t>ć</a:t>
            </a:r>
            <a:r>
              <a:rPr lang="en-US" sz="2000" smtClean="0"/>
              <a:t>nosti se o</a:t>
            </a:r>
            <a:r>
              <a:rPr lang="sr-Latn-RS" sz="2000" smtClean="0"/>
              <a:t>č</a:t>
            </a:r>
            <a:r>
              <a:rPr lang="en-US" sz="2000" smtClean="0"/>
              <a:t>ekuje </a:t>
            </a:r>
            <a:r>
              <a:rPr lang="sr-Latn-RS" sz="2000" smtClean="0"/>
              <a:t>š</a:t>
            </a:r>
            <a:r>
              <a:rPr lang="en-US" sz="2000" smtClean="0"/>
              <a:t>ira upotreba modela ove vrste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 descr="lst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463" y="2646218"/>
            <a:ext cx="7456477" cy="2280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b="1" smtClean="0">
                <a:solidFill>
                  <a:srgbClr val="009999"/>
                </a:solidFill>
              </a:rPr>
              <a:t>Opis implementacije</a:t>
            </a:r>
            <a:endParaRPr lang="en-US" sz="2400" b="1" dirty="0">
              <a:solidFill>
                <a:srgbClr val="0099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01" y="1460938"/>
            <a:ext cx="4785189" cy="34383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osebno zanimljiva </a:t>
            </a:r>
            <a:r>
              <a:rPr lang="sr-Latn-RS" sz="2000" smtClean="0"/>
              <a:t>vrsta RNK je </a:t>
            </a:r>
            <a:r>
              <a:rPr lang="en-US" sz="2000" b="1" smtClean="0"/>
              <a:t>transportna RNK</a:t>
            </a:r>
            <a:r>
              <a:rPr lang="en-US" sz="2000" smtClean="0"/>
              <a:t>, sa ulogom u translaciji</a:t>
            </a:r>
            <a:r>
              <a:rPr lang="sr-Latn-RS" sz="2000" smtClean="0"/>
              <a:t> proteina 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</a:t>
            </a:r>
            <a:r>
              <a:rPr lang="sr-Latn-RS" sz="2000" smtClean="0"/>
              <a:t>om</a:t>
            </a:r>
            <a:r>
              <a:rPr lang="en-US" sz="2000" smtClean="0"/>
              <a:t> sekundarn</a:t>
            </a:r>
            <a:r>
              <a:rPr lang="sr-Latn-RS" sz="2000" smtClean="0"/>
              <a:t>om</a:t>
            </a:r>
            <a:r>
              <a:rPr lang="en-US" sz="2000" smtClean="0"/>
              <a:t> struktur</a:t>
            </a:r>
            <a:r>
              <a:rPr lang="sr-Latn-RS" sz="2000" smtClean="0"/>
              <a:t>om</a:t>
            </a:r>
            <a:r>
              <a:rPr lang="en-US" sz="2000" smtClean="0"/>
              <a:t> u obliku deteline </a:t>
            </a:r>
            <a:r>
              <a:rPr lang="sr-Latn-RS" sz="2000" smtClean="0"/>
              <a:t>sa tri lista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l</a:t>
            </a:r>
            <a:r>
              <a:rPr lang="en-US" sz="2000" smtClean="0"/>
              <a:t>istove (petlje, </a:t>
            </a:r>
            <a:r>
              <a:rPr lang="en-US" sz="2000" i="1" smtClean="0"/>
              <a:t>loop</a:t>
            </a:r>
            <a:r>
              <a:rPr lang="en-US" sz="2000" smtClean="0"/>
              <a:t>) </a:t>
            </a:r>
            <a:r>
              <a:rPr lang="sr-Latn-RS" sz="2000" smtClean="0"/>
              <a:t>č</a:t>
            </a:r>
            <a:r>
              <a:rPr lang="en-US" sz="2000" smtClean="0"/>
              <a:t>ine neuparene baze, dok se kao veza izme</a:t>
            </a:r>
            <a:r>
              <a:rPr lang="sr-Latn-RS" sz="2000" smtClean="0"/>
              <a:t>đ</a:t>
            </a:r>
            <a:r>
              <a:rPr lang="en-US" sz="2000" smtClean="0"/>
              <a:t>u njih nalaze </a:t>
            </a:r>
            <a:r>
              <a:rPr lang="sr-Latn-RS" sz="2000" smtClean="0"/>
              <a:t>č</a:t>
            </a:r>
            <a:r>
              <a:rPr lang="en-US" sz="2000" smtClean="0"/>
              <a:t>etiri zavojnice (dr</a:t>
            </a:r>
            <a:r>
              <a:rPr lang="sr-Latn-RS" sz="2000" smtClean="0"/>
              <a:t>š</a:t>
            </a:r>
            <a:r>
              <a:rPr lang="en-US" sz="2000" smtClean="0"/>
              <a:t>ke, </a:t>
            </a:r>
            <a:r>
              <a:rPr lang="en-US" sz="2000" i="1" smtClean="0"/>
              <a:t>stem</a:t>
            </a:r>
            <a:r>
              <a:rPr lang="en-US" sz="2000" smtClean="0"/>
              <a:t>) i umetnuti nukleotidi</a:t>
            </a:r>
            <a:r>
              <a:rPr lang="sr-Latn-RS" sz="2000" smtClean="0"/>
              <a:t> (</a:t>
            </a:r>
            <a:r>
              <a:rPr lang="sr-Latn-RS" sz="2000" i="1" smtClean="0"/>
              <a:t>V</a:t>
            </a:r>
            <a:r>
              <a:rPr lang="sr-Latn-RS" sz="2000" smtClean="0"/>
              <a:t> petlja, pseudočvor...)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 drugom listu, otprilike u sredini sekvence, nalazi se antikodon aminokiseline koja se prenosi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 descr="tR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416" y="1103585"/>
            <a:ext cx="2920635" cy="390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mod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55" y="1115568"/>
            <a:ext cx="7956331" cy="393822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078" y="165342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Vrste grafovskih probabilističkih modela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3187852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okviru rada na temi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tRNK, implementiran</a:t>
            </a:r>
            <a:r>
              <a:rPr lang="sr-Latn-RS" sz="2000" smtClean="0"/>
              <a:t>a</a:t>
            </a:r>
            <a:r>
              <a:rPr lang="en-US" sz="2000" smtClean="0"/>
              <a:t> su tri </a:t>
            </a:r>
            <a:r>
              <a:rPr lang="sr-Latn-RS" sz="2000" smtClean="0"/>
              <a:t>S</a:t>
            </a:r>
            <a:r>
              <a:rPr lang="en-US" sz="2000" smtClean="0"/>
              <a:t>CFG </a:t>
            </a:r>
            <a:r>
              <a:rPr lang="sr-Latn-RS" sz="2000" smtClean="0"/>
              <a:t>modela </a:t>
            </a:r>
            <a:r>
              <a:rPr lang="en-US" sz="2000" smtClean="0"/>
              <a:t>s tim ciljem</a:t>
            </a:r>
            <a:endParaRPr lang="sr-Latn-RS" sz="2000" smtClean="0"/>
          </a:p>
          <a:p>
            <a:pPr algn="l"/>
            <a:r>
              <a:rPr lang="sr-Latn-RS" sz="2000" smtClean="0"/>
              <a:t>korišćeni s</a:t>
            </a:r>
            <a:r>
              <a:rPr lang="en-US" sz="2000" smtClean="0"/>
              <a:t>kup podataka preuzet je iz baze </a:t>
            </a:r>
            <a:r>
              <a:rPr lang="en-US" sz="2000" b="1" smtClean="0"/>
              <a:t>tRNAdb</a:t>
            </a:r>
            <a:r>
              <a:rPr lang="en-US" sz="2000" smtClean="0"/>
              <a:t>, koja </a:t>
            </a:r>
            <a:r>
              <a:rPr lang="sr-Latn-RS" sz="2000" smtClean="0"/>
              <a:t>č</a:t>
            </a:r>
            <a:r>
              <a:rPr lang="en-US" sz="2000" smtClean="0"/>
              <a:t>uva sekvence tRNK sa pridruženim sekundarnim strukturama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9991" y="1073727"/>
            <a:ext cx="4555028" cy="3838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390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akon filtriranja, u skupu su ostale 432 sasvim korektne sekvence, koje su iskori</a:t>
            </a:r>
            <a:r>
              <a:rPr lang="sr-Latn-RS" sz="2000" smtClean="0"/>
              <a:t>šć</a:t>
            </a:r>
            <a:r>
              <a:rPr lang="en-US" sz="2000" smtClean="0"/>
              <a:t>ene nadalje u obu</a:t>
            </a:r>
            <a:r>
              <a:rPr lang="sr-Latn-RS" sz="2000" smtClean="0"/>
              <a:t>č</a:t>
            </a:r>
            <a:r>
              <a:rPr lang="en-US" sz="2000" smtClean="0"/>
              <a:t>avanju i </a:t>
            </a:r>
            <a:r>
              <a:rPr lang="sr-Latn-RS" sz="2000" smtClean="0"/>
              <a:t>proveri</a:t>
            </a:r>
            <a:r>
              <a:rPr lang="en-US" sz="2000" smtClean="0"/>
              <a:t> implementiranih </a:t>
            </a:r>
            <a:r>
              <a:rPr lang="sr-Latn-RS" sz="2000" smtClean="0"/>
              <a:t>gramatika</a:t>
            </a:r>
          </a:p>
          <a:p>
            <a:pPr algn="l"/>
            <a:r>
              <a:rPr lang="sr-Latn-RS" sz="2000" smtClean="0"/>
              <a:t>modeli su</a:t>
            </a:r>
            <a:r>
              <a:rPr lang="en-US" sz="2000" smtClean="0"/>
              <a:t> treniran</a:t>
            </a:r>
            <a:r>
              <a:rPr lang="sr-Latn-RS" sz="2000" smtClean="0"/>
              <a:t>i</a:t>
            </a:r>
            <a:r>
              <a:rPr lang="en-US" sz="2000" smtClean="0"/>
              <a:t> na jednom delu skupa, koji je prethodno morao biti transformisan u odgovaraju</a:t>
            </a:r>
            <a:r>
              <a:rPr lang="sr-Latn-RS" sz="2000" smtClean="0"/>
              <a:t>ć</a:t>
            </a:r>
            <a:r>
              <a:rPr lang="en-US" sz="2000" smtClean="0"/>
              <a:t>i skup stabala izvo</a:t>
            </a:r>
            <a:r>
              <a:rPr lang="sr-Latn-RS" sz="2000" smtClean="0"/>
              <a:t>đ</a:t>
            </a:r>
            <a:r>
              <a:rPr lang="en-US" sz="2000" smtClean="0"/>
              <a:t>enja, </a:t>
            </a:r>
            <a:r>
              <a:rPr lang="sr-Latn-RS" sz="2000" smtClean="0"/>
              <a:t>š</a:t>
            </a:r>
            <a:r>
              <a:rPr lang="en-US" sz="2000" smtClean="0"/>
              <a:t>to je i u</a:t>
            </a:r>
            <a:r>
              <a:rPr lang="sr-Latn-RS" sz="2000" smtClean="0"/>
              <a:t>č</a:t>
            </a:r>
            <a:r>
              <a:rPr lang="en-US" sz="2000" smtClean="0"/>
              <a:t>injeno </a:t>
            </a:r>
            <a:r>
              <a:rPr lang="sr-Latn-RS" sz="2000" smtClean="0"/>
              <a:t>modifikovanom </a:t>
            </a:r>
            <a:r>
              <a:rPr lang="en-US" sz="2000" smtClean="0"/>
              <a:t>tehnikom rekurzivnog spusta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 descr="pip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6274" y="2780498"/>
            <a:ext cx="4554325" cy="190233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4127" y="2881745"/>
            <a:ext cx="3429000" cy="205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otovi modeli iskori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šć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 su za predvi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anje sekundarne strukture drugog dela podataka (ukupno 108 test instanci),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što je poslužilo za evaluaciju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4" y="1149650"/>
            <a:ext cx="8424870" cy="8246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rv</a:t>
            </a:r>
            <a:r>
              <a:rPr lang="sr-Latn-RS" sz="2000" smtClean="0"/>
              <a:t>i implementirani model</a:t>
            </a:r>
            <a:r>
              <a:rPr lang="en-US" sz="2000" smtClean="0"/>
              <a:t> je tipa </a:t>
            </a:r>
            <a:r>
              <a:rPr lang="en-US" sz="2000" b="1" smtClean="0"/>
              <a:t>Nusinov</a:t>
            </a:r>
            <a:r>
              <a:rPr lang="en-US" sz="2000" smtClean="0"/>
              <a:t>,</a:t>
            </a:r>
            <a:r>
              <a:rPr lang="sr-Latn-RS" sz="2000" smtClean="0"/>
              <a:t> koji se zasniva na gramatici</a:t>
            </a:r>
            <a:r>
              <a:rPr lang="en-US" sz="2000" smtClean="0"/>
              <a:t> sa pravilima izvo</a:t>
            </a:r>
            <a:r>
              <a:rPr lang="sr-Latn-RS" sz="2000" smtClean="0"/>
              <a:t>đ</a:t>
            </a:r>
            <a:r>
              <a:rPr lang="en-US" sz="2000" smtClean="0"/>
              <a:t>enja S → dSd (uparivanje) |SS (grananje) |</a:t>
            </a:r>
            <a:r>
              <a:rPr lang="sr-Latn-RS" sz="2000" smtClean="0"/>
              <a:t>d</a:t>
            </a:r>
            <a:r>
              <a:rPr lang="en-US" sz="2000" smtClean="0"/>
              <a:t> (neuparena baza)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9" name="Picture 8" descr="Nussin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923" y="2127217"/>
            <a:ext cx="7032568" cy="235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49" y="1170432"/>
            <a:ext cx="298003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kako on</a:t>
            </a:r>
            <a:r>
              <a:rPr lang="en-US" sz="2000" smtClean="0"/>
              <a:t> maksimizuje broj uparivanja, </a:t>
            </a:r>
            <a:r>
              <a:rPr lang="sr-Latn-RS" sz="2000" smtClean="0"/>
              <a:t>a</a:t>
            </a: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o</a:t>
            </a:r>
            <a:r>
              <a:rPr lang="sr-Latn-RS" sz="2000" smtClean="0"/>
              <a:t> najčešće</a:t>
            </a:r>
            <a:r>
              <a:rPr lang="en-US" sz="2000" smtClean="0"/>
              <a:t> ne odgovara stvarnosti, ova</a:t>
            </a:r>
            <a:r>
              <a:rPr lang="sr-Latn-RS" sz="2000" smtClean="0"/>
              <a:t>j</a:t>
            </a:r>
            <a:r>
              <a:rPr lang="en-US" sz="2000" smtClean="0"/>
              <a:t> </a:t>
            </a:r>
            <a:r>
              <a:rPr lang="sr-Latn-RS" sz="2000" smtClean="0"/>
              <a:t>model</a:t>
            </a:r>
            <a:r>
              <a:rPr lang="en-US" sz="2000" smtClean="0"/>
              <a:t> ima samo teorijski zna</a:t>
            </a:r>
            <a:r>
              <a:rPr lang="sr-Latn-RS" sz="2000" smtClean="0"/>
              <a:t>č</a:t>
            </a:r>
            <a:r>
              <a:rPr lang="en-US" sz="2000" smtClean="0"/>
              <a:t>aj</a:t>
            </a:r>
            <a:endParaRPr lang="sr-Latn-RS" sz="2000" smtClean="0"/>
          </a:p>
          <a:p>
            <a:pPr algn="l"/>
            <a:r>
              <a:rPr lang="en-US" sz="2000" smtClean="0"/>
              <a:t>na</a:t>
            </a:r>
            <a:r>
              <a:rPr lang="sr-Latn-RS" sz="2000" smtClean="0"/>
              <a:t> slikama je prikazan primer stabla izvođenja i parametri obučene gramatike, a tako će biti i u nastavku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 descr="nu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3322" y="1066798"/>
            <a:ext cx="3791020" cy="3952009"/>
          </a:xfrm>
          <a:prstGeom prst="rect">
            <a:avLst/>
          </a:prstGeom>
        </p:spPr>
      </p:pic>
      <p:pic>
        <p:nvPicPr>
          <p:cNvPr id="7" name="Picture 6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627" y="2005007"/>
            <a:ext cx="2408129" cy="2103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075" y="1219200"/>
            <a:ext cx="2536689" cy="19188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ealizovana je i gramatika </a:t>
            </a:r>
            <a:r>
              <a:rPr lang="en-US" sz="2000" b="1" smtClean="0"/>
              <a:t>KH-99</a:t>
            </a:r>
            <a:r>
              <a:rPr lang="en-US" sz="2000" smtClean="0"/>
              <a:t>,</a:t>
            </a:r>
            <a:r>
              <a:rPr lang="sr-Latn-RS" sz="2000" smtClean="0"/>
              <a:t> koja</a:t>
            </a:r>
            <a:r>
              <a:rPr lang="en-US" sz="2000" smtClean="0"/>
              <a:t> </a:t>
            </a:r>
            <a:r>
              <a:rPr lang="sr-Latn-RS" sz="2000" smtClean="0"/>
              <a:t>u</a:t>
            </a:r>
            <a:r>
              <a:rPr lang="en-US" sz="2000" smtClean="0"/>
              <a:t>spe</a:t>
            </a:r>
            <a:r>
              <a:rPr lang="sr-Latn-RS" sz="2000" smtClean="0"/>
              <a:t>š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a op</a:t>
            </a:r>
            <a:r>
              <a:rPr lang="sr-Latn-RS" sz="2000" smtClean="0"/>
              <a:t>št</a:t>
            </a:r>
            <a:r>
              <a:rPr lang="en-US" sz="2000" smtClean="0"/>
              <a:t>u formu uvijanja, ali ipak nedovoljno ta</a:t>
            </a:r>
            <a:r>
              <a:rPr lang="sr-Latn-RS" sz="2000" smtClean="0"/>
              <a:t>č</a:t>
            </a:r>
            <a:r>
              <a:rPr lang="en-US" sz="2000" smtClean="0"/>
              <a:t>no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983" y="1059873"/>
            <a:ext cx="3580431" cy="4083627"/>
          </a:xfrm>
          <a:prstGeom prst="rect">
            <a:avLst/>
          </a:prstGeom>
        </p:spPr>
      </p:pic>
      <p:pic>
        <p:nvPicPr>
          <p:cNvPr id="6" name="Picture 5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18462"/>
            <a:ext cx="2423370" cy="3337849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2806" y="3263387"/>
            <a:ext cx="3391194" cy="1165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70432"/>
            <a:ext cx="3172691" cy="368558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aposletku je implementiran svojevrsni </a:t>
            </a:r>
            <a:r>
              <a:rPr lang="en-US" sz="2000" b="1" smtClean="0"/>
              <a:t>model kovarijacije</a:t>
            </a:r>
            <a:r>
              <a:rPr lang="en-US" sz="2000" smtClean="0"/>
              <a:t>, koji eksploati</a:t>
            </a:r>
            <a:r>
              <a:rPr lang="sr-Latn-RS" sz="2000" smtClean="0"/>
              <a:t>š</a:t>
            </a:r>
            <a:r>
              <a:rPr lang="en-US" sz="2000" smtClean="0"/>
              <a:t>e postojanje dobro o</a:t>
            </a:r>
            <a:r>
              <a:rPr lang="sr-Latn-RS" sz="2000" smtClean="0"/>
              <a:t>č</a:t>
            </a:r>
            <a:r>
              <a:rPr lang="en-US" sz="2000" smtClean="0"/>
              <a:t>uvanog skeleta strukture u familiji koja se modeluje, </a:t>
            </a:r>
            <a:r>
              <a:rPr lang="sr-Latn-RS" sz="2000" smtClean="0"/>
              <a:t>š</a:t>
            </a:r>
            <a:r>
              <a:rPr lang="en-US" sz="2000" smtClean="0"/>
              <a:t>to je u ovom slu</a:t>
            </a:r>
            <a:r>
              <a:rPr lang="sr-Latn-RS" sz="2000" smtClean="0"/>
              <a:t>č</a:t>
            </a:r>
            <a:r>
              <a:rPr lang="en-US" sz="2000" smtClean="0"/>
              <a:t>aju familija tRNK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nj</a:t>
            </a:r>
            <a:r>
              <a:rPr lang="sr-Latn-RS" sz="2000" smtClean="0"/>
              <a:t>oj</a:t>
            </a:r>
            <a:r>
              <a:rPr lang="en-US" sz="2000" smtClean="0"/>
              <a:t> postoje ta</a:t>
            </a:r>
            <a:r>
              <a:rPr lang="sr-Latn-RS" sz="2000" smtClean="0"/>
              <a:t>č</a:t>
            </a:r>
            <a:r>
              <a:rPr lang="en-US" sz="2000" smtClean="0"/>
              <a:t>no tri važne petlje, ta</a:t>
            </a:r>
            <a:r>
              <a:rPr lang="sr-Latn-RS" sz="2000" smtClean="0"/>
              <a:t>č</a:t>
            </a:r>
            <a:r>
              <a:rPr lang="en-US" sz="2000" smtClean="0"/>
              <a:t>no </a:t>
            </a:r>
            <a:r>
              <a:rPr lang="sr-Latn-RS" sz="2000" smtClean="0"/>
              <a:t>č</a:t>
            </a:r>
            <a:r>
              <a:rPr lang="en-US" sz="2000" smtClean="0"/>
              <a:t>etiri zavojnice i jo</a:t>
            </a:r>
            <a:r>
              <a:rPr lang="sr-Latn-RS" sz="2000" smtClean="0"/>
              <a:t>š</a:t>
            </a:r>
            <a:r>
              <a:rPr lang="en-US" sz="2000" smtClean="0"/>
              <a:t> neki dodatni elementi, ali tako</a:t>
            </a:r>
            <a:r>
              <a:rPr lang="sr-Latn-RS" sz="2000" smtClean="0"/>
              <a:t>đ</a:t>
            </a:r>
            <a:r>
              <a:rPr lang="en-US" sz="2000" smtClean="0"/>
              <a:t>e fiksnog sadržaja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2385" y="1586345"/>
            <a:ext cx="5634661" cy="251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057" y="1191215"/>
            <a:ext cx="3970634" cy="153120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vakva gramatika se, o</a:t>
            </a:r>
            <a:r>
              <a:rPr lang="sr-Latn-RS" sz="2000" smtClean="0"/>
              <a:t>č</a:t>
            </a:r>
            <a:r>
              <a:rPr lang="en-US" sz="2000" smtClean="0"/>
              <a:t>ekivano, pona</a:t>
            </a:r>
            <a:r>
              <a:rPr lang="sr-Latn-RS" sz="2000" smtClean="0"/>
              <a:t>š</a:t>
            </a:r>
            <a:r>
              <a:rPr lang="en-US" sz="2000" smtClean="0"/>
              <a:t>a najbolje, budu</a:t>
            </a:r>
            <a:r>
              <a:rPr lang="sr-Latn-RS" sz="2000" smtClean="0"/>
              <a:t>ć</a:t>
            </a:r>
            <a:r>
              <a:rPr lang="en-US" sz="2000" smtClean="0"/>
              <a:t>i da poznaje najvi</a:t>
            </a:r>
            <a:r>
              <a:rPr lang="sr-Latn-RS" sz="2000" smtClean="0"/>
              <a:t>š</a:t>
            </a:r>
            <a:r>
              <a:rPr lang="en-US" sz="2000" smtClean="0"/>
              <a:t>e konteksta</a:t>
            </a:r>
            <a:r>
              <a:rPr lang="sr-Latn-RS" sz="2000" smtClean="0"/>
              <a:t>, ali je i </a:t>
            </a:r>
            <a:r>
              <a:rPr lang="en-US" sz="2000" smtClean="0"/>
              <a:t>najsloženija i ograni</a:t>
            </a:r>
            <a:r>
              <a:rPr lang="sr-Latn-RS" sz="2000" smtClean="0"/>
              <a:t>č</a:t>
            </a:r>
            <a:r>
              <a:rPr lang="en-US" sz="2000" smtClean="0"/>
              <a:t>ena strogo na rad sa tRNK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693" y="1087581"/>
            <a:ext cx="4371124" cy="3938763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9874" y="2570390"/>
            <a:ext cx="4115362" cy="2301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113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ezultati su upore</a:t>
            </a:r>
            <a:r>
              <a:rPr lang="sr-Latn-RS" sz="2000" smtClean="0"/>
              <a:t>đ</a:t>
            </a:r>
            <a:r>
              <a:rPr lang="en-US" sz="2000" smtClean="0"/>
              <a:t>eni kako vizuelno, tako i upotrebom numeri</a:t>
            </a:r>
            <a:r>
              <a:rPr lang="sr-Latn-RS" sz="2000" smtClean="0"/>
              <a:t>č</a:t>
            </a:r>
            <a:r>
              <a:rPr lang="en-US" sz="2000" smtClean="0"/>
              <a:t>kih </a:t>
            </a:r>
            <a:r>
              <a:rPr lang="en-US" sz="2000" b="1" smtClean="0"/>
              <a:t>mera uspe</a:t>
            </a:r>
            <a:r>
              <a:rPr lang="sr-Latn-RS" sz="2000" b="1" smtClean="0"/>
              <a:t>š</a:t>
            </a:r>
            <a:r>
              <a:rPr lang="en-US" sz="2000" b="1" smtClean="0"/>
              <a:t>nosti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nih za istraživanje podataka: udeo ta</a:t>
            </a:r>
            <a:r>
              <a:rPr lang="sr-Latn-RS" sz="2000" smtClean="0"/>
              <a:t>č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enih oznaka i sasvim ta</a:t>
            </a:r>
            <a:r>
              <a:rPr lang="sr-Latn-RS" sz="2000" smtClean="0"/>
              <a:t>č</a:t>
            </a:r>
            <a:r>
              <a:rPr lang="en-US" sz="2000" smtClean="0"/>
              <a:t>nih struktura, odziv, preciznos</a:t>
            </a:r>
            <a:r>
              <a:rPr lang="sr-Latn-RS" sz="2000" smtClean="0"/>
              <a:t>t</a:t>
            </a:r>
          </a:p>
          <a:p>
            <a:pPr algn="l"/>
            <a:r>
              <a:rPr lang="en-US" sz="2000" smtClean="0"/>
              <a:t>druge</a:t>
            </a:r>
            <a:r>
              <a:rPr lang="sr-Latn-RS" sz="2000" smtClean="0"/>
              <a:t> dve </a:t>
            </a:r>
            <a:r>
              <a:rPr lang="en-US" sz="2000" smtClean="0"/>
              <a:t>mere dobijene su tako </a:t>
            </a:r>
            <a:r>
              <a:rPr lang="sr-Latn-RS" sz="2000" smtClean="0"/>
              <a:t>š</a:t>
            </a:r>
            <a:r>
              <a:rPr lang="en-US" sz="2000" smtClean="0"/>
              <a:t>to je problem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shva</a:t>
            </a:r>
            <a:r>
              <a:rPr lang="sr-Latn-RS" sz="2000" smtClean="0"/>
              <a:t>ć</a:t>
            </a:r>
            <a:r>
              <a:rPr lang="en-US" sz="2000" smtClean="0"/>
              <a:t>en kao problem </a:t>
            </a:r>
            <a:r>
              <a:rPr lang="en-US" sz="2000" b="1" smtClean="0"/>
              <a:t>pretraživanja informacija</a:t>
            </a:r>
            <a:r>
              <a:rPr lang="sr-Latn-RS" sz="2000" smtClean="0"/>
              <a:t>, pri čemu se </a:t>
            </a:r>
            <a:r>
              <a:rPr lang="en-US" sz="2000" smtClean="0"/>
              <a:t>informacijom (dokumentom) smatra podatak da su dve baze uparene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Picture 5" descr="me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1" y="3032111"/>
            <a:ext cx="6366163" cy="138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947" y="1009832"/>
            <a:ext cx="859610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117" y="1009832"/>
            <a:ext cx="7445764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Sistematizacija modela struktura sekvenci 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12" y="1009832"/>
            <a:ext cx="789737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20992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tabeli </a:t>
            </a:r>
            <a:r>
              <a:rPr lang="sr-Latn-RS" sz="2000" smtClean="0"/>
              <a:t>su</a:t>
            </a:r>
            <a:r>
              <a:rPr lang="en-US" sz="2000" smtClean="0"/>
              <a:t> predstavljeni modeli i njihova uspe</a:t>
            </a:r>
            <a:r>
              <a:rPr lang="sr-Latn-RS" sz="2000" smtClean="0"/>
              <a:t>š</a:t>
            </a:r>
            <a:r>
              <a:rPr lang="en-US" sz="2000" smtClean="0"/>
              <a:t>nost na skupu za proveru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rimera radi,</a:t>
            </a:r>
            <a:r>
              <a:rPr lang="sr-Latn-RS" sz="2000" smtClean="0"/>
              <a:t> </a:t>
            </a:r>
            <a:r>
              <a:rPr lang="en-US" sz="2000" smtClean="0"/>
              <a:t>mo</a:t>
            </a:r>
            <a:r>
              <a:rPr lang="sr-Latn-RS" sz="2000" smtClean="0"/>
              <a:t>ž</a:t>
            </a:r>
            <a:r>
              <a:rPr lang="en-US" sz="2000" smtClean="0"/>
              <a:t>e se primetiti da </a:t>
            </a:r>
            <a:r>
              <a:rPr lang="sr-Latn-RS" sz="2000" smtClean="0"/>
              <a:t>je </a:t>
            </a:r>
            <a:r>
              <a:rPr lang="en-US" sz="2000" smtClean="0"/>
              <a:t>model kovarijacije </a:t>
            </a:r>
            <a:r>
              <a:rPr lang="sr-Latn-RS" sz="2000" smtClean="0"/>
              <a:t>ubedljivo najuspešniji: </a:t>
            </a:r>
            <a:r>
              <a:rPr lang="en-US" sz="2000" smtClean="0"/>
              <a:t>sasvim ta</a:t>
            </a:r>
            <a:r>
              <a:rPr lang="sr-Latn-RS" sz="2000" smtClean="0"/>
              <a:t>č</a:t>
            </a:r>
            <a:r>
              <a:rPr lang="en-US" sz="2000" smtClean="0"/>
              <a:t>no predvida vi</a:t>
            </a:r>
            <a:r>
              <a:rPr lang="sr-Latn-RS" sz="2000" smtClean="0"/>
              <a:t>š</a:t>
            </a:r>
            <a:r>
              <a:rPr lang="en-US" sz="2000" smtClean="0"/>
              <a:t>e od pola (54%) struktura, dok</a:t>
            </a:r>
            <a:r>
              <a:rPr lang="sr-Latn-RS" sz="2000" smtClean="0"/>
              <a:t> </a:t>
            </a:r>
            <a:r>
              <a:rPr lang="en-US" sz="2000" smtClean="0"/>
              <a:t>su mu ostale mere blizu maksimuma (&gt;90%)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ljivo je i da znatno br</a:t>
            </a:r>
            <a:r>
              <a:rPr lang="sr-Latn-RS" sz="2000" smtClean="0"/>
              <a:t>ž</a:t>
            </a:r>
            <a:r>
              <a:rPr lang="en-US" sz="2000" smtClean="0"/>
              <a:t>e raste broj parametara</a:t>
            </a:r>
            <a:r>
              <a:rPr lang="sr-Latn-RS" sz="2000" smtClean="0"/>
              <a:t> </a:t>
            </a:r>
            <a:r>
              <a:rPr lang="en-US" sz="2000" smtClean="0"/>
              <a:t>od udela pogodaka, pa verovatno ne bi bilo preterano efikasno dalje uslo</a:t>
            </a:r>
            <a:r>
              <a:rPr lang="sr-Latn-RS" sz="2000" smtClean="0"/>
              <a:t>ž</a:t>
            </a:r>
            <a:r>
              <a:rPr lang="en-US" sz="2000" smtClean="0"/>
              <a:t>njavati modele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 descr="rezulta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324" y="3236741"/>
            <a:ext cx="6316598" cy="150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2" y="1170432"/>
            <a:ext cx="8783782" cy="3770941"/>
          </a:xfrm>
        </p:spPr>
        <p:txBody>
          <a:bodyPr>
            <a:normAutofit lnSpcReduction="10000"/>
          </a:bodyPr>
          <a:lstStyle/>
          <a:p>
            <a:pPr algn="l">
              <a:buBlip>
                <a:blip r:embed="rId2"/>
              </a:buBlip>
            </a:pPr>
            <a:r>
              <a:rPr lang="en-US" sz="1900" smtClean="0"/>
              <a:t>Daphne Koller, Nir Friedman (2009) </a:t>
            </a:r>
            <a:r>
              <a:rPr lang="en-US" sz="1900" i="1" smtClean="0"/>
              <a:t>Probabilistic Graphical Models: Principles and Techniques</a:t>
            </a:r>
            <a:r>
              <a:rPr lang="sr-Latn-RS" sz="1900" i="1" smtClean="0"/>
              <a:t> </a:t>
            </a:r>
            <a:r>
              <a:rPr lang="en-US" sz="1900" i="1" smtClean="0"/>
              <a:t>– Adaptive Computation and Machine Learning</a:t>
            </a:r>
            <a:r>
              <a:rPr lang="en-US" sz="1900" smtClean="0"/>
              <a:t>. The MIT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R. Durbin, S. Eddy, A. Krogh, G. Mitchison (1998) Biological Sequence Analysis: Probabilistic Models of Proteins and Nucleic Acids. Cambridge University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Zhao Q, Zhao Z, Fan X, Yuan Z, Mao Q, et al. (2021</a:t>
            </a:r>
            <a:r>
              <a:rPr lang="en-US" sz="1900" i="1" smtClean="0"/>
              <a:t>) Review of machine learning methods</a:t>
            </a:r>
            <a:r>
              <a:rPr lang="sr-Latn-RS" sz="1900" i="1" smtClean="0"/>
              <a:t> </a:t>
            </a:r>
            <a:r>
              <a:rPr lang="en-US" sz="1900" i="1" smtClean="0"/>
              <a:t>for RNA secondary structure prediction</a:t>
            </a:r>
            <a:r>
              <a:rPr lang="en-US" sz="1900" smtClean="0"/>
              <a:t>. PLOS Computational Biology 17(8).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</a:t>
            </a:r>
            <a:r>
              <a:rPr lang="en-US" sz="1900" smtClean="0"/>
              <a:t>, Nevena </a:t>
            </a:r>
            <a:r>
              <a:rPr lang="sr-Latn-RS" sz="1900" smtClean="0"/>
              <a:t>Ć</a:t>
            </a:r>
            <a:r>
              <a:rPr lang="en-US" sz="1900" smtClean="0"/>
              <a:t>iri</a:t>
            </a:r>
            <a:r>
              <a:rPr lang="sr-Latn-RS" sz="1900" smtClean="0"/>
              <a:t>ć</a:t>
            </a:r>
            <a:r>
              <a:rPr lang="en-US" sz="1900" smtClean="0"/>
              <a:t> (2022) </a:t>
            </a:r>
            <a:r>
              <a:rPr lang="en-US" sz="1900" i="1" smtClean="0"/>
              <a:t>Sekundarna struktura tRNK</a:t>
            </a:r>
            <a:r>
              <a:rPr lang="en-US" sz="1900" smtClean="0"/>
              <a:t>. GitHub</a:t>
            </a:r>
            <a:r>
              <a:rPr lang="sr-Latn-RS" sz="1900" smtClean="0"/>
              <a:t> repozitorijum</a:t>
            </a:r>
            <a:r>
              <a:rPr lang="en-US" sz="1900" smtClean="0"/>
              <a:t>: </a:t>
            </a:r>
            <a:r>
              <a:rPr lang="en-US" sz="1900" smtClean="0">
                <a:hlinkClick r:id="rId3"/>
              </a:rPr>
              <a:t>https://github.com/matfija/Sekundarna-struktura-tRNK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 </a:t>
            </a:r>
            <a:r>
              <a:rPr lang="en-US" sz="1900" smtClean="0"/>
              <a:t>(202</a:t>
            </a:r>
            <a:r>
              <a:rPr lang="sr-Latn-RS" sz="1900" smtClean="0"/>
              <a:t>1</a:t>
            </a:r>
            <a:r>
              <a:rPr lang="en-US" sz="1900" smtClean="0"/>
              <a:t>) </a:t>
            </a:r>
            <a:r>
              <a:rPr lang="en-US" sz="1900" i="1" smtClean="0"/>
              <a:t>Skriveni Markovljevi modeli </a:t>
            </a:r>
            <a:r>
              <a:rPr lang="sr-Latn-RS" sz="1900" i="1" smtClean="0"/>
              <a:t>u bioinformatici</a:t>
            </a:r>
            <a:r>
              <a:rPr lang="en-US" sz="1900" smtClean="0"/>
              <a:t>. GitHub</a:t>
            </a:r>
            <a:r>
              <a:rPr lang="sr-Latn-RS" sz="1900" smtClean="0"/>
              <a:t> repozitorujum</a:t>
            </a:r>
            <a:r>
              <a:rPr lang="en-US" sz="1900" smtClean="0"/>
              <a:t>: </a:t>
            </a:r>
            <a:r>
              <a:rPr lang="en-US" sz="1900" smtClean="0">
                <a:hlinkClick r:id="rId4"/>
              </a:rPr>
              <a:t>https://github.com/matfija/</a:t>
            </a:r>
            <a:r>
              <a:rPr lang="sr-Latn-RS" sz="1900" smtClean="0">
                <a:hlinkClick r:id="rId4"/>
              </a:rPr>
              <a:t>HMM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u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bioinformatici</a:t>
            </a:r>
            <a:endParaRPr lang="en-US" sz="1900" smtClean="0"/>
          </a:p>
          <a:p>
            <a:pPr algn="l">
              <a:buBlip>
                <a:blip r:embed="rId2"/>
              </a:buBlip>
            </a:pPr>
            <a:r>
              <a:rPr lang="sr-Latn-RS" sz="1900" smtClean="0"/>
              <a:t>Mina Aleksandra Konaković (2014) </a:t>
            </a:r>
            <a:r>
              <a:rPr lang="sr-Latn-RS" sz="1900" i="1" smtClean="0"/>
              <a:t>Stohastičke kontekst slobodne gramatike i primene</a:t>
            </a:r>
            <a:r>
              <a:rPr lang="sr-Latn-RS" sz="1900" smtClean="0"/>
              <a:t>. eBiblioteka: </a:t>
            </a:r>
            <a:r>
              <a:rPr lang="en-US" sz="1900" smtClean="0">
                <a:hlinkClick r:id="rId5"/>
              </a:rPr>
              <a:t>http://elibrary.matf.bg.ac.rs/handle/123456789/3857</a:t>
            </a:r>
            <a:endParaRPr lang="sr-Latn-RS" sz="19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adalje će biti razmatrani samo sekvencijalni grafovski probabilistički modeli i kako se oni uklapaju u op</a:t>
            </a:r>
            <a:r>
              <a:rPr lang="sr-Latn-RS" sz="2000" smtClean="0"/>
              <a:t>š</a:t>
            </a:r>
            <a:r>
              <a:rPr lang="en-US" sz="2000" smtClean="0"/>
              <a:t>tu teoriju modelovanja sekvenci</a:t>
            </a:r>
            <a:endParaRPr lang="sr-Latn-RS" sz="2000" smtClean="0"/>
          </a:p>
          <a:p>
            <a:pPr algn="l"/>
            <a:r>
              <a:rPr lang="sr-Latn-RS" sz="2000" smtClean="0"/>
              <a:t>m</a:t>
            </a:r>
            <a:r>
              <a:rPr lang="en-US" sz="2000" smtClean="0"/>
              <a:t>odeli sekvenci su važni u bioinformatici zato </a:t>
            </a:r>
            <a:r>
              <a:rPr lang="sr-Latn-RS" sz="2000" smtClean="0"/>
              <a:t>š</a:t>
            </a:r>
            <a:r>
              <a:rPr lang="en-US" sz="2000" smtClean="0"/>
              <a:t>to se njima opisuju strukture poput DNK i RNK (sekvence nukleo</a:t>
            </a:r>
            <a:r>
              <a:rPr lang="sr-Latn-RS" sz="2000" smtClean="0"/>
              <a:t>tidnih </a:t>
            </a:r>
            <a:r>
              <a:rPr lang="en-US" sz="2000" smtClean="0"/>
              <a:t>baza) i proteina (sekvenc</a:t>
            </a:r>
            <a:r>
              <a:rPr lang="sr-Latn-RS" sz="2000" smtClean="0"/>
              <a:t>e</a:t>
            </a:r>
            <a:r>
              <a:rPr lang="en-US" sz="2000" smtClean="0"/>
              <a:t> aminokiselina)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ajjednostavnija struktura sekvenci podrazumeva postojanje susednih zavisnosti izme</a:t>
            </a:r>
            <a:r>
              <a:rPr lang="sr-Latn-RS" sz="2000" smtClean="0"/>
              <a:t>đ</a:t>
            </a:r>
            <a:r>
              <a:rPr lang="en-US" sz="2000" smtClean="0"/>
              <a:t>u elemenata sekvenci – vrednost i-tog elementa sekvence zavisi od vrednosti (i−1)-og elementa sekvence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ompleksnije strukture sekvenci uključuju dugoročne zavisnosti izme</a:t>
            </a:r>
            <a:r>
              <a:rPr lang="sr-Latn-RS" sz="2000" smtClean="0"/>
              <a:t>đ</a:t>
            </a:r>
            <a:r>
              <a:rPr lang="en-US" sz="2000" smtClean="0"/>
              <a:t>u pojedinačnih elemenata sekvenci, zavisnosti jednog elemenata od vi</a:t>
            </a:r>
            <a:r>
              <a:rPr lang="sr-Latn-RS" sz="2000" smtClean="0"/>
              <a:t>š</a:t>
            </a:r>
            <a:r>
              <a:rPr lang="en-US" sz="2000" smtClean="0"/>
              <a:t>e prethodnih elemenata sekvenci, kao i njihove kombinacije</a:t>
            </a:r>
            <a:endParaRPr lang="sr-Latn-RS" sz="2000" smtClean="0"/>
          </a:p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p</a:t>
            </a:r>
            <a:r>
              <a:rPr lang="sr-Latn-RS" sz="2000" smtClean="0"/>
              <a:t>š</a:t>
            </a:r>
            <a:r>
              <a:rPr lang="en-US" sz="2000" smtClean="0"/>
              <a:t>t</a:t>
            </a:r>
            <a:r>
              <a:rPr lang="sr-Latn-RS" sz="2000" smtClean="0"/>
              <a:t>u</a:t>
            </a:r>
            <a:r>
              <a:rPr lang="en-US" sz="2000" smtClean="0"/>
              <a:t> teorij</a:t>
            </a:r>
            <a:r>
              <a:rPr lang="sr-Latn-RS" sz="2000" smtClean="0"/>
              <a:t>u</a:t>
            </a:r>
            <a:r>
              <a:rPr lang="en-US" sz="2000" smtClean="0"/>
              <a:t> modelovanja struktura sekvenci formalizova</a:t>
            </a:r>
            <a:r>
              <a:rPr lang="sr-Latn-RS" sz="2000" smtClean="0"/>
              <a:t>li su </a:t>
            </a:r>
            <a:r>
              <a:rPr lang="en-US" sz="2000" smtClean="0"/>
              <a:t>ra</a:t>
            </a:r>
            <a:r>
              <a:rPr lang="sr-Latn-RS" sz="2000" smtClean="0"/>
              <a:t>č</a:t>
            </a:r>
            <a:r>
              <a:rPr lang="en-US" sz="2000" smtClean="0"/>
              <a:t>unarski lingvist</a:t>
            </a:r>
            <a:r>
              <a:rPr lang="sr-Latn-RS" sz="2000" smtClean="0"/>
              <a:t>i</a:t>
            </a:r>
            <a:r>
              <a:rPr lang="en-US" sz="2000" smtClean="0"/>
              <a:t> kroz </a:t>
            </a:r>
            <a:r>
              <a:rPr lang="en-US" sz="2000" b="1" smtClean="0"/>
              <a:t>teoriju formalnih jezika i gramatika</a:t>
            </a:r>
            <a:endParaRPr lang="sr-Latn-RS" sz="2000" b="1" smtClean="0"/>
          </a:p>
          <a:p>
            <a:pPr algn="l"/>
            <a:r>
              <a:rPr lang="sr-Latn-RS" sz="2000" smtClean="0"/>
              <a:t>f</a:t>
            </a:r>
            <a:r>
              <a:rPr lang="en-US" sz="2000" smtClean="0"/>
              <a:t>ormalne gramatike se defini</a:t>
            </a:r>
            <a:r>
              <a:rPr lang="sr-Latn-RS" sz="2000" smtClean="0"/>
              <a:t>š</a:t>
            </a:r>
            <a:r>
              <a:rPr lang="en-US" sz="2000" smtClean="0"/>
              <a:t>u kona</a:t>
            </a:r>
            <a:r>
              <a:rPr lang="sr-Latn-RS" sz="2000" smtClean="0"/>
              <a:t>č</a:t>
            </a:r>
            <a:r>
              <a:rPr lang="en-US" sz="2000" smtClean="0"/>
              <a:t>nim skupom simbola i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b="1" smtClean="0"/>
              <a:t>α → β</a:t>
            </a:r>
            <a:r>
              <a:rPr lang="el-GR" sz="2000" smtClean="0"/>
              <a:t>, </a:t>
            </a:r>
            <a:r>
              <a:rPr lang="en-US" sz="2000" smtClean="0"/>
              <a:t>gde su </a:t>
            </a:r>
            <a:r>
              <a:rPr lang="el-GR" sz="2000" b="1" smtClean="0"/>
              <a:t>α</a:t>
            </a:r>
            <a:r>
              <a:rPr lang="el-GR" sz="2000" smtClean="0"/>
              <a:t> </a:t>
            </a:r>
            <a:r>
              <a:rPr lang="en-US" sz="2000" smtClean="0"/>
              <a:t>i</a:t>
            </a:r>
            <a:r>
              <a:rPr lang="en-US" sz="2000" b="1" smtClean="0"/>
              <a:t> </a:t>
            </a:r>
            <a:r>
              <a:rPr lang="el-GR" sz="2000" b="1" smtClean="0"/>
              <a:t>β</a:t>
            </a:r>
            <a:r>
              <a:rPr lang="el-GR" sz="2000" smtClean="0"/>
              <a:t> </a:t>
            </a:r>
            <a:r>
              <a:rPr lang="en-US" sz="2000" smtClean="0"/>
              <a:t>nizovi simbola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ostoje dve vrste simbola – apstraktni </a:t>
            </a:r>
            <a:r>
              <a:rPr lang="en-US" sz="2000" b="1" smtClean="0"/>
              <a:t>neterminalni </a:t>
            </a:r>
            <a:r>
              <a:rPr lang="en-US" sz="2000" smtClean="0"/>
              <a:t>(</a:t>
            </a:r>
            <a:r>
              <a:rPr lang="en-US" sz="2000" b="1" smtClean="0"/>
              <a:t>nezavr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 </a:t>
            </a:r>
            <a:r>
              <a:rPr lang="en-US" sz="2000" b="1" smtClean="0"/>
              <a:t>simboli</a:t>
            </a:r>
            <a:r>
              <a:rPr lang="en-US" sz="2000" smtClean="0"/>
              <a:t> i </a:t>
            </a:r>
            <a:r>
              <a:rPr lang="en-US" sz="2000" b="1" smtClean="0"/>
              <a:t>terminalni</a:t>
            </a:r>
            <a:r>
              <a:rPr lang="en-US" sz="2000" smtClean="0"/>
              <a:t> (</a:t>
            </a:r>
            <a:r>
              <a:rPr lang="en-US" sz="2000" b="1" smtClean="0"/>
              <a:t>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</a:t>
            </a:r>
            <a:r>
              <a:rPr lang="en-US" sz="2000" b="1" smtClean="0"/>
              <a:t> simboli </a:t>
            </a:r>
            <a:r>
              <a:rPr lang="en-US" sz="2000" smtClean="0"/>
              <a:t>koji se pojavljuju u sekvencama (re</a:t>
            </a:r>
            <a:r>
              <a:rPr lang="sr-Latn-RS" sz="2000" smtClean="0"/>
              <a:t>č</a:t>
            </a:r>
            <a:r>
              <a:rPr lang="en-US" sz="2000" smtClean="0"/>
              <a:t>ima) odgovarajuećg formalnog jezika</a:t>
            </a:r>
            <a:endParaRPr lang="sr-Latn-RS" sz="2000" smtClean="0"/>
          </a:p>
          <a:p>
            <a:pPr algn="l"/>
            <a:r>
              <a:rPr lang="sr-Latn-RS" sz="2000" smtClean="0"/>
              <a:t>l</a:t>
            </a:r>
            <a:r>
              <a:rPr lang="en-US" sz="2000" smtClean="0"/>
              <a:t>eva strana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α </a:t>
            </a:r>
            <a:r>
              <a:rPr lang="en-US" sz="2000" smtClean="0"/>
              <a:t>sadrži najmanje jedan neterminalni simbol kome se desnom stanom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β </a:t>
            </a:r>
            <a:r>
              <a:rPr lang="en-US" sz="2000" smtClean="0"/>
              <a:t>pridružuje neki niz terminalnih i/ili neterminalnih simbola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bismo ih jasno razlikovali, koristi</a:t>
            </a:r>
            <a:r>
              <a:rPr lang="sr-Latn-RS" sz="2000" smtClean="0"/>
              <a:t>ć</a:t>
            </a:r>
            <a:r>
              <a:rPr lang="en-US" sz="2000" smtClean="0"/>
              <a:t>emo mala slova za terminalne, a velika za neterminalne simbole </a:t>
            </a:r>
            <a:endParaRPr lang="sr-Latn-RS" sz="2000" smtClean="0"/>
          </a:p>
          <a:p>
            <a:pPr algn="l"/>
            <a:endParaRPr lang="sr-Latn-R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Č</a:t>
            </a:r>
            <a:r>
              <a:rPr lang="en-US" sz="2000" smtClean="0"/>
              <a:t>omski defini</a:t>
            </a:r>
            <a:r>
              <a:rPr lang="sr-Latn-RS" sz="2000" smtClean="0"/>
              <a:t>š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tipa strukture pravila izvo</a:t>
            </a:r>
            <a:r>
              <a:rPr lang="sr-Latn-RS" sz="2000" smtClean="0"/>
              <a:t>đ</a:t>
            </a:r>
            <a:r>
              <a:rPr lang="en-US" sz="2000" smtClean="0"/>
              <a:t>enja gramatika</a:t>
            </a:r>
            <a:endParaRPr lang="sr-Latn-RS" sz="2000" smtClean="0"/>
          </a:p>
          <a:p>
            <a:pPr algn="l"/>
            <a:r>
              <a:rPr lang="sr-Latn-RS" sz="2000" smtClean="0"/>
              <a:t>r</a:t>
            </a:r>
            <a:r>
              <a:rPr lang="en-US" sz="2000" smtClean="0"/>
              <a:t>ezultuju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klase formalnih gramatika, koje se sastoje samo od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tipa, </a:t>
            </a:r>
            <a:r>
              <a:rPr lang="sr-Latn-RS" sz="2000" smtClean="0"/>
              <a:t>č</a:t>
            </a:r>
            <a:r>
              <a:rPr lang="en-US" sz="2000" smtClean="0"/>
              <a:t>ine hije</a:t>
            </a:r>
            <a:r>
              <a:rPr lang="sr-Latn-RS" sz="2000" smtClean="0"/>
              <a:t>r</a:t>
            </a:r>
            <a:r>
              <a:rPr lang="en-US" sz="2000" smtClean="0"/>
              <a:t>arhiju poznatu kao </a:t>
            </a:r>
            <a:r>
              <a:rPr lang="en-US" sz="2000" b="1" smtClean="0"/>
              <a:t>hijerarhija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endParaRPr lang="sr-Latn-RS" sz="2000" b="1" smtClean="0"/>
          </a:p>
        </p:txBody>
      </p:sp>
      <p:pic>
        <p:nvPicPr>
          <p:cNvPr id="4" name="Picture 3" descr="choms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5043" y="2487668"/>
            <a:ext cx="4755564" cy="24544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4904</Words>
  <Application>Microsoft Office PowerPoint</Application>
  <PresentationFormat>On-screen Show (16:9)</PresentationFormat>
  <Paragraphs>355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 Grafovski probabilistički modeli za analizu i predviđanje struktura sekvenci i njihove primene u bioinformatici </vt:lpstr>
      <vt:lpstr>Pregled</vt:lpstr>
      <vt:lpstr>Vrste grafovskih probabilističkih modela</vt:lpstr>
      <vt:lpstr>Vrste grafovskih probabilističkih modela</vt:lpstr>
      <vt:lpstr>Slide 5</vt:lpstr>
      <vt:lpstr>Pregled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Pregled</vt:lpstr>
      <vt:lpstr>HMM</vt:lpstr>
      <vt:lpstr>HMM</vt:lpstr>
      <vt:lpstr>HMM</vt:lpstr>
      <vt:lpstr>HMM</vt:lpstr>
      <vt:lpstr>HMM</vt:lpstr>
      <vt:lpstr>HMM</vt:lpstr>
      <vt:lpstr>HMM</vt:lpstr>
      <vt:lpstr>HMM</vt:lpstr>
      <vt:lpstr>Pregled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Pregled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Pregled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2022-03-21T18:43:43Z</dcterms:modified>
</cp:coreProperties>
</file>