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9" r:id="rId11"/>
    <p:sldId id="310" r:id="rId12"/>
    <p:sldId id="311" r:id="rId13"/>
    <p:sldId id="312" r:id="rId14"/>
    <p:sldId id="313" r:id="rId15"/>
    <p:sldId id="314" r:id="rId16"/>
    <p:sldId id="307" r:id="rId17"/>
    <p:sldId id="298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971800"/>
          </a:xfrm>
        </p:spPr>
        <p:txBody>
          <a:bodyPr>
            <a:normAutofit/>
          </a:bodyPr>
          <a:lstStyle/>
          <a:p>
            <a:r>
              <a:rPr lang="en-US" smtClean="0"/>
              <a:t>Algoritmi konstrukcije</a:t>
            </a:r>
            <a:r>
              <a:rPr lang="sr-Latn-RS" smtClean="0"/>
              <a:t/>
            </a:r>
            <a:br>
              <a:rPr lang="sr-Latn-RS" smtClean="0"/>
            </a:br>
            <a:r>
              <a:rPr lang="en-US" smtClean="0"/>
              <a:t>sufiksnog niza</a:t>
            </a:r>
            <a:endParaRPr lang="en-US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92500" lnSpcReduction="10000"/>
          </a:bodyPr>
          <a:lstStyle/>
          <a:p>
            <a:r>
              <a:rPr lang="sr-Latn-RS" smtClean="0"/>
              <a:t>Lazar Vasović, 2006/2021</a:t>
            </a:r>
          </a:p>
          <a:p>
            <a:r>
              <a:rPr lang="sr-Latn-RS" smtClean="0"/>
              <a:t>prof. </a:t>
            </a:r>
            <a:r>
              <a:rPr lang="en-US" smtClean="0"/>
              <a:t>dr</a:t>
            </a:r>
            <a:r>
              <a:rPr lang="sr-Latn-RS" smtClean="0"/>
              <a:t> Miodrag Živković</a:t>
            </a:r>
          </a:p>
          <a:p>
            <a:r>
              <a:rPr lang="sr-Latn-RS" smtClean="0"/>
              <a:t>Algoritmi teksta – napredni koncepti</a:t>
            </a:r>
          </a:p>
          <a:p>
            <a:r>
              <a:rPr lang="sr-Latn-RS" smtClean="0"/>
              <a:t>Seminar Katedre, 15. septembar 2022.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Naivni algoritam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sr-Latn-RS" smtClean="0"/>
              <a:t>Prosto sortiranje indeksa </a:t>
            </a:r>
            <a:r>
              <a:rPr lang="sr-Latn-RS" smtClean="0"/>
              <a:t>prema </a:t>
            </a:r>
            <a:r>
              <a:rPr lang="sr-Latn-RS" smtClean="0"/>
              <a:t>sufiksima</a:t>
            </a:r>
            <a:endParaRPr lang="sr-Latn-R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09799"/>
          <a:ext cx="8001000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Idx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Niz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Rang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noProof="0" smtClean="0"/>
              <a:t>Efikasno sortiranje – </a:t>
            </a:r>
            <a:r>
              <a:rPr lang="sr-Latn-RS" sz="3200" i="1" noProof="0" smtClean="0"/>
              <a:t>O</a:t>
            </a:r>
            <a:r>
              <a:rPr lang="sr-Latn-RS" sz="3200" noProof="0" smtClean="0"/>
              <a:t>(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log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) poređenja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smtClean="0"/>
              <a:t>Poređenje sufiksa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smtClean="0"/>
              <a:t>) zbog više karaktera</a:t>
            </a:r>
            <a:endParaRPr lang="sr-Latn-RS" sz="320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Sveukupna vremenska složenost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baseline="30000" smtClean="0"/>
              <a:t>2</a:t>
            </a:r>
            <a:r>
              <a:rPr lang="sr-Latn-RS" sz="3200" smtClean="0"/>
              <a:t>log</a:t>
            </a:r>
            <a:r>
              <a:rPr lang="sr-Latn-RS" sz="3200" i="1" smtClean="0"/>
              <a:t>n</a:t>
            </a:r>
            <a:r>
              <a:rPr lang="sr-Latn-RS" sz="320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Prostorna složenost – u mestu (jedini)</a:t>
            </a:r>
            <a:endParaRPr lang="sr-Latn-R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Dupliranje prefiksa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sr-Latn-RS" smtClean="0"/>
              <a:t>Sufiksni nisu nezavisni – potiču iz iste niske</a:t>
            </a:r>
          </a:p>
          <a:p>
            <a:r>
              <a:rPr lang="sr-Latn-RS" smtClean="0"/>
              <a:t>Mogu se iterativno sortirati, prema prefiksima</a:t>
            </a:r>
            <a:endParaRPr lang="en-US" smtClean="0"/>
          </a:p>
          <a:p>
            <a:r>
              <a:rPr lang="sr-Latn-RS" smtClean="0"/>
              <a:t>Zapravo se rangiraju – R</a:t>
            </a:r>
            <a:r>
              <a:rPr lang="sr-Latn-RS" baseline="-25000" smtClean="0"/>
              <a:t>2k</a:t>
            </a:r>
            <a:r>
              <a:rPr lang="en-US" smtClean="0"/>
              <a:t>[i]</a:t>
            </a:r>
            <a:r>
              <a:rPr lang="sr-Latn-RS" smtClean="0"/>
              <a:t> = rang(R</a:t>
            </a:r>
            <a:r>
              <a:rPr lang="sr-Latn-RS" baseline="-25000" smtClean="0"/>
              <a:t>k</a:t>
            </a:r>
            <a:r>
              <a:rPr lang="en-US" smtClean="0"/>
              <a:t>[i], </a:t>
            </a:r>
            <a:r>
              <a:rPr lang="sr-Latn-RS" smtClean="0"/>
              <a:t>R</a:t>
            </a:r>
            <a:r>
              <a:rPr lang="sr-Latn-RS" baseline="-25000" smtClean="0"/>
              <a:t>k</a:t>
            </a:r>
            <a:r>
              <a:rPr lang="en-US" smtClean="0"/>
              <a:t>[i+k</a:t>
            </a:r>
            <a:r>
              <a:rPr lang="en-US" smtClean="0"/>
              <a:t>])</a:t>
            </a:r>
            <a:endParaRPr lang="sr-Latn-RS" smtClean="0"/>
          </a:p>
          <a:p>
            <a:r>
              <a:rPr lang="sr-Latn-RS" smtClean="0"/>
              <a:t>U </a:t>
            </a:r>
            <a:r>
              <a:rPr lang="sr-Latn-RS" i="1" smtClean="0"/>
              <a:t>j</a:t>
            </a:r>
            <a:r>
              <a:rPr lang="sr-Latn-RS" smtClean="0"/>
              <a:t>-toj iteraciji poredak prema 2</a:t>
            </a:r>
            <a:r>
              <a:rPr lang="sr-Latn-RS" baseline="30000" smtClean="0"/>
              <a:t>j</a:t>
            </a:r>
            <a:r>
              <a:rPr lang="sr-Latn-RS" smtClean="0"/>
              <a:t> karaktera</a:t>
            </a:r>
            <a:endParaRPr lang="sr-Latn-R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505200"/>
          <a:ext cx="8153400" cy="2392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92150"/>
                <a:gridCol w="755650"/>
                <a:gridCol w="685800"/>
                <a:gridCol w="685800"/>
                <a:gridCol w="914400"/>
                <a:gridCol w="762000"/>
                <a:gridCol w="762000"/>
                <a:gridCol w="762000"/>
                <a:gridCol w="609600"/>
                <a:gridCol w="6096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miss-issi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issi-ssip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ssis-sipp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siss-ippi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16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ssippi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 dupliranja i analiza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>
            <a:normAutofit/>
          </a:bodyPr>
          <a:lstStyle/>
          <a:p>
            <a:r>
              <a:rPr lang="sr-Latn-RS" smtClean="0"/>
              <a:t>Broj sortiranja – </a:t>
            </a:r>
            <a:r>
              <a:rPr lang="sr-Latn-RS" i="1" smtClean="0"/>
              <a:t>O</a:t>
            </a:r>
            <a:r>
              <a:rPr lang="sr-Latn-RS" smtClean="0"/>
              <a:t>(log</a:t>
            </a:r>
            <a:r>
              <a:rPr lang="sr-Latn-RS" i="1" smtClean="0"/>
              <a:t>n</a:t>
            </a:r>
            <a:r>
              <a:rPr lang="sr-Latn-RS" smtClean="0"/>
              <a:t>), zbog dupliranja</a:t>
            </a:r>
          </a:p>
          <a:p>
            <a:r>
              <a:rPr lang="sr-Latn-RS" smtClean="0"/>
              <a:t>Efikasno sortiranje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 </a:t>
            </a:r>
            <a:r>
              <a:rPr lang="sr-Latn-RS" smtClean="0"/>
              <a:t>poređenja</a:t>
            </a:r>
          </a:p>
          <a:p>
            <a:pPr lvl="0">
              <a:defRPr/>
            </a:pPr>
            <a:r>
              <a:rPr lang="sr-Latn-RS" smtClean="0"/>
              <a:t>Sveukupna vremenska složenost </a:t>
            </a:r>
            <a:r>
              <a:rPr lang="sr-Latn-RS" smtClean="0"/>
              <a:t>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baseline="30000" smtClean="0"/>
              <a:t>2</a:t>
            </a:r>
            <a:r>
              <a:rPr lang="sr-Latn-RS" i="1" smtClean="0"/>
              <a:t>n</a:t>
            </a:r>
            <a:r>
              <a:rPr lang="sr-Latn-RS" smtClean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95400"/>
          <a:ext cx="8001000" cy="33375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1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(2,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</a:t>
                      </a:r>
                      <a:r>
                        <a:rPr lang="en-US" smtClean="0"/>
                        <a:t>1</a:t>
                      </a:r>
                      <a:r>
                        <a:rPr lang="sr-Latn-RS" smtClean="0"/>
                        <a:t>,</a:t>
                      </a:r>
                      <a:r>
                        <a:rPr lang="sr-Latn-RS" baseline="0" smtClean="0"/>
                        <a:t> 0)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(4, 3)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9)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(a,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(9,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R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Niz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Sortiranje razvrstavanjem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915400" cy="1828800"/>
          </a:xfrm>
        </p:spPr>
        <p:txBody>
          <a:bodyPr>
            <a:normAutofit/>
          </a:bodyPr>
          <a:lstStyle/>
          <a:p>
            <a:r>
              <a:rPr lang="pl-PL" smtClean="0"/>
              <a:t>Torke fiksnog opsega – sortiranje bez poređenja</a:t>
            </a:r>
          </a:p>
          <a:p>
            <a:r>
              <a:rPr lang="pl-PL" smtClean="0"/>
              <a:t>Razvrstavanje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kn</a:t>
            </a:r>
            <a:r>
              <a:rPr lang="sr-Latn-RS" smtClean="0"/>
              <a:t>) tj.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jer je fiksno </a:t>
            </a:r>
            <a:r>
              <a:rPr lang="sr-Latn-RS" i="1" smtClean="0"/>
              <a:t>k</a:t>
            </a:r>
            <a:r>
              <a:rPr lang="sr-Latn-RS" smtClean="0"/>
              <a:t> = 2</a:t>
            </a:r>
          </a:p>
          <a:p>
            <a:pPr lvl="0"/>
            <a:r>
              <a:rPr lang="sr-Latn-RS" smtClean="0"/>
              <a:t>Sveukupna vremenska složenost </a:t>
            </a:r>
            <a:r>
              <a:rPr lang="sr-Latn-RS" smtClean="0"/>
              <a:t>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</a:t>
            </a:r>
            <a:endParaRPr lang="sr-Latn-RS" smtClean="0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502195" cy="297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7013227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Algoritam </a:t>
            </a:r>
            <a:r>
              <a:rPr lang="sr-Latn-RS" i="1" smtClean="0"/>
              <a:t>DC3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Analiza algoritma </a:t>
            </a:r>
            <a:r>
              <a:rPr lang="sr-Latn-RS" i="1" smtClean="0"/>
              <a:t>DC3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Razvrstavanje, rangiranje, spajanje –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Rekurzivni poziv – rangovi dve trećine veličine</a:t>
            </a:r>
          </a:p>
          <a:p>
            <a:r>
              <a:rPr lang="sr-Latn-RS" smtClean="0"/>
              <a:t>Sveukupno –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=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smtClean="0"/>
              <a:t>⅔</a:t>
            </a:r>
            <a:r>
              <a:rPr lang="sr-Latn-RS" i="1" smtClean="0"/>
              <a:t>n</a:t>
            </a:r>
            <a:r>
              <a:rPr lang="sr-Latn-RS" smtClean="0"/>
              <a:t>) +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),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</a:t>
            </a:r>
            <a:r>
              <a:rPr lang="en-US" smtClean="0"/>
              <a:t>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Jedan od prvih algoritama linearne vremenske složenosti – uveden 2003, dopunjen 2006.</a:t>
            </a:r>
          </a:p>
          <a:p>
            <a:r>
              <a:rPr lang="sr-Latn-RS" smtClean="0"/>
              <a:t>Autori – Kerkejnen (</a:t>
            </a:r>
            <a:r>
              <a:rPr lang="en-US" i="1" smtClean="0"/>
              <a:t>Kärkkäinen</a:t>
            </a:r>
            <a:r>
              <a:rPr lang="sr-Latn-RS" smtClean="0"/>
              <a:t>) </a:t>
            </a:r>
            <a:r>
              <a:rPr lang="sr-Latn-RS" smtClean="0"/>
              <a:t>i </a:t>
            </a:r>
            <a:r>
              <a:rPr lang="sr-Latn-RS" smtClean="0"/>
              <a:t>Sanders</a:t>
            </a:r>
            <a:endParaRPr lang="sr-Latn-RS" smtClean="0"/>
          </a:p>
          <a:p>
            <a:r>
              <a:rPr lang="sr-Latn-RS" smtClean="0"/>
              <a:t>Naziv – pokrivač/nje razlike po modulu 3 (</a:t>
            </a:r>
            <a:r>
              <a:rPr lang="sr-Latn-RS" i="1" smtClean="0"/>
              <a:t>difference cover modulo 3</a:t>
            </a:r>
            <a:r>
              <a:rPr lang="sr-Latn-RS" smtClean="0"/>
              <a:t>), zbog podele</a:t>
            </a:r>
            <a:endParaRPr lang="sr-Latn-R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/>
          <a:p>
            <a:r>
              <a:rPr lang="sr-Latn-RS" smtClean="0"/>
              <a:t>Korektnost algoritama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Algoritmi su efikasni, ali da li stvarno rade</a:t>
            </a:r>
          </a:p>
          <a:p>
            <a:r>
              <a:rPr lang="sr-Latn-RS" smtClean="0"/>
              <a:t>Sami algoritmi – autori su pokazali ispravnost</a:t>
            </a:r>
          </a:p>
          <a:p>
            <a:r>
              <a:rPr lang="sr-Latn-RS" smtClean="0"/>
              <a:t>Implementacije – napisana svita </a:t>
            </a:r>
            <a:r>
              <a:rPr lang="sr-Latn-RS" smtClean="0"/>
              <a:t>testova</a:t>
            </a:r>
            <a:endParaRPr lang="en-US" smtClean="0"/>
          </a:p>
          <a:p>
            <a:r>
              <a:rPr lang="sr-Latn-RS" smtClean="0"/>
              <a:t>Poznata rešenja – </a:t>
            </a:r>
            <a:r>
              <a:rPr lang="sr-Latn-RS" i="1" smtClean="0"/>
              <a:t>banana</a:t>
            </a:r>
            <a:r>
              <a:rPr lang="sr-Latn-RS" smtClean="0"/>
              <a:t>, </a:t>
            </a:r>
            <a:r>
              <a:rPr lang="sr-Latn-RS" i="1" smtClean="0"/>
              <a:t>mississippi</a:t>
            </a:r>
            <a:endParaRPr lang="sr-Latn-RS" smtClean="0"/>
          </a:p>
          <a:p>
            <a:r>
              <a:rPr lang="sr-Latn-RS" smtClean="0"/>
              <a:t>Specijalno – prazna niska, niska dužine jedan</a:t>
            </a:r>
          </a:p>
          <a:p>
            <a:r>
              <a:rPr lang="sr-Latn-RS" smtClean="0"/>
              <a:t>Slučajne </a:t>
            </a:r>
            <a:r>
              <a:rPr lang="sr-Latn-RS" smtClean="0"/>
              <a:t>niske – poređenje sa naivnim</a:t>
            </a:r>
          </a:p>
          <a:p>
            <a:r>
              <a:rPr lang="sr-Latn-RS" smtClean="0"/>
              <a:t>Svi testovi prolaze – visoka sigurnost </a:t>
            </a:r>
            <a:endParaRPr lang="en-US"/>
          </a:p>
        </p:txBody>
      </p:sp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676400"/>
            <a:ext cx="533400" cy="533400"/>
          </a:xfrm>
          <a:prstGeom prst="rect">
            <a:avLst/>
          </a:prstGeom>
        </p:spPr>
      </p:pic>
      <p:pic>
        <p:nvPicPr>
          <p:cNvPr id="7" name="Picture 6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5181600"/>
            <a:ext cx="457200" cy="457200"/>
          </a:xfrm>
          <a:prstGeom prst="rect">
            <a:avLst/>
          </a:prstGeom>
        </p:spPr>
      </p:pic>
      <p:pic>
        <p:nvPicPr>
          <p:cNvPr id="8" name="Picture 7" descr="thinking-face_1f9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6096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Urađeno – opisana, realizovana i upoređena četiri algoritma konstrukcije sufiksnog niza</a:t>
            </a:r>
          </a:p>
          <a:p>
            <a:r>
              <a:rPr lang="sr-Latn-RS" smtClean="0"/>
              <a:t>Rezultati – ...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Mohamed Ibrahim Abouelhoda, Stefan Kurtz, Enno Ohlebusch. Replacing suffix trees with enhanced suffix arrays. </a:t>
            </a:r>
            <a:r>
              <a:rPr lang="en-US" i="1" smtClean="0"/>
              <a:t>Journal of Discrete Algorithms</a:t>
            </a:r>
            <a:r>
              <a:rPr lang="en-US" smtClean="0"/>
              <a:t>. 2(1):53–86, 2004.</a:t>
            </a:r>
          </a:p>
          <a:p>
            <a:r>
              <a:rPr lang="en-US" smtClean="0"/>
              <a:t>Juha Kärkkäinen, Peter Sanders, Stefan Burkhardt. Linear work suffix array construction. </a:t>
            </a:r>
            <a:r>
              <a:rPr lang="en-US" i="1" smtClean="0"/>
              <a:t>Journal of the ACM</a:t>
            </a:r>
            <a:r>
              <a:rPr lang="en-US" smtClean="0"/>
              <a:t>. 53(6):918–936, 2006.</a:t>
            </a:r>
          </a:p>
          <a:p>
            <a:r>
              <a:rPr lang="sv-SE" smtClean="0"/>
              <a:t>Ge Nong, Sen Zhang, Wai Hong Chan</a:t>
            </a:r>
            <a:r>
              <a:rPr lang="en-US" smtClean="0"/>
              <a:t>. Two Efficient Algorithms for Linear Time Suffix Array Construction. </a:t>
            </a:r>
            <a:r>
              <a:rPr lang="en-US" i="1" smtClean="0"/>
              <a:t>IEEE Transactions on Computers</a:t>
            </a:r>
            <a:r>
              <a:rPr lang="en-US" smtClean="0"/>
              <a:t>. 60(10):1471–1484,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Pretraživanje niske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Traženje jedne niske (šablona) u drugoj (bazi) – osnovni problem koji rešavaju algoritmi teksta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929" y="1219200"/>
            <a:ext cx="6806142" cy="4100770"/>
          </a:xfrm>
          <a:prstGeom prst="rect">
            <a:avLst/>
          </a:prstGeom>
        </p:spPr>
      </p:pic>
      <p:pic>
        <p:nvPicPr>
          <p:cNvPr id="7" name="Picture 6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jednog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jednog šablona –</a:t>
            </a:r>
            <a:br>
              <a:rPr lang="pl-PL" smtClean="0"/>
            </a:br>
            <a:r>
              <a:rPr lang="pl-PL" smtClean="0"/>
              <a:t>Knut-Moris-Prat i odgovarajući konačni automat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1" y="1219200"/>
            <a:ext cx="7072470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više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više šablona –</a:t>
            </a:r>
            <a:br>
              <a:rPr lang="pl-PL" smtClean="0"/>
            </a:br>
            <a:r>
              <a:rPr lang="pl-PL" smtClean="0"/>
              <a:t>Ejho-Korasik i odgovarajuće prefiksno stablo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34668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baze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486400"/>
            <a:ext cx="8839200" cy="838200"/>
          </a:xfrm>
        </p:spPr>
        <p:txBody>
          <a:bodyPr>
            <a:normAutofit fontScale="77500" lnSpcReduction="20000"/>
          </a:bodyPr>
          <a:lstStyle/>
          <a:p>
            <a:r>
              <a:rPr lang="pl-PL" smtClean="0"/>
              <a:t>Šabloni su promenljivi – uglavnom je isplativija predobrada baze</a:t>
            </a:r>
          </a:p>
          <a:p>
            <a:r>
              <a:rPr lang="pl-PL" smtClean="0"/>
              <a:t>Priprema bazne niske – sufiksno stablo (prefiksno stablo sufiksa)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5181600" cy="3818022"/>
          </a:xfrm>
          <a:prstGeom prst="rect">
            <a:avLst/>
          </a:prstGeom>
        </p:spPr>
      </p:pic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5240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Sufiksno stablo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3820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dobro opisuje internu strukturu niske</a:t>
            </a:r>
          </a:p>
          <a:p>
            <a:r>
              <a:rPr lang="pl-PL" smtClean="0"/>
              <a:t>Predobrada baze – efikasno rešavanje mnogih zadataka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1371601"/>
            <a:ext cx="6504234" cy="3782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Sufiksni niz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6106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korisno, ali prostorno zahtevno i složeno</a:t>
            </a:r>
          </a:p>
          <a:p>
            <a:r>
              <a:rPr lang="pl-PL" smtClean="0"/>
              <a:t>Sufiksni niz – leksikografski sortirani niz indeksa sufiksa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5314"/>
            <a:ext cx="5628453" cy="396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Najduži zajednički prefiksi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486400"/>
            <a:ext cx="6781800" cy="9906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Najduži zajednički prefiksi – pomoćni niz</a:t>
            </a:r>
          </a:p>
          <a:p>
            <a:r>
              <a:rPr lang="pl-PL" smtClean="0"/>
              <a:t>Svi problemi – efikasna linearna rešenja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524000"/>
            <a:ext cx="4803077" cy="3706595"/>
          </a:xfrm>
          <a:prstGeom prst="rect">
            <a:avLst/>
          </a:prstGeom>
        </p:spPr>
      </p:pic>
      <p:pic>
        <p:nvPicPr>
          <p:cNvPr id="5" name="Picture 4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59436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Niz iz stabla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486400"/>
            <a:ext cx="89154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Prost obilazak sufiksnog stabla leksikografskim poretkom</a:t>
            </a:r>
          </a:p>
          <a:p>
            <a:r>
              <a:rPr lang="pl-PL" smtClean="0"/>
              <a:t>Vremenski efikasno, ali suštinski ne rešava problem prostora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604" y="1371600"/>
            <a:ext cx="7502195" cy="375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859</Words>
  <Application>Microsoft Office PowerPoint</Application>
  <PresentationFormat>On-screen Show (4:3)</PresentationFormat>
  <Paragraphs>284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Algoritmi konstrukcije sufiksnog niza</vt:lpstr>
      <vt:lpstr>Pretraživanje niske</vt:lpstr>
      <vt:lpstr>Priprema jednog šablona</vt:lpstr>
      <vt:lpstr>Priprema više šablona</vt:lpstr>
      <vt:lpstr>Priprema baze</vt:lpstr>
      <vt:lpstr>Sufiksno stablo</vt:lpstr>
      <vt:lpstr>Sufiksni niz</vt:lpstr>
      <vt:lpstr>Najduži zajednički prefiksi</vt:lpstr>
      <vt:lpstr>Niz iz stabla</vt:lpstr>
      <vt:lpstr>Naivni algoritam</vt:lpstr>
      <vt:lpstr>Dupliranje prefiksa</vt:lpstr>
      <vt:lpstr>Primer dupliranja i analiza</vt:lpstr>
      <vt:lpstr>Sortiranje razvrstavanjem</vt:lpstr>
      <vt:lpstr>Algoritam DC3</vt:lpstr>
      <vt:lpstr>Analiza algoritma DC3</vt:lpstr>
      <vt:lpstr>Korektnost algoritama</vt:lpstr>
      <vt:lpstr>Zaključak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mreže proteinskih interakcija i njena računarska analiza na primeru ispitivanje neuređenosti proteina u interaktomima virusa SARS-CoV-2</dc:title>
  <dc:creator>ACER</dc:creator>
  <cp:lastModifiedBy>Windows User</cp:lastModifiedBy>
  <cp:revision>144</cp:revision>
  <dcterms:created xsi:type="dcterms:W3CDTF">2006-08-16T00:00:00Z</dcterms:created>
  <dcterms:modified xsi:type="dcterms:W3CDTF">2022-09-08T17:14:56Z</dcterms:modified>
</cp:coreProperties>
</file>