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82" r:id="rId18"/>
    <p:sldId id="280" r:id="rId19"/>
    <p:sldId id="273" r:id="rId20"/>
    <p:sldId id="274" r:id="rId21"/>
    <p:sldId id="277" r:id="rId22"/>
    <p:sldId id="278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0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 autoAdjust="0"/>
    <p:restoredTop sz="94754"/>
  </p:normalViewPr>
  <p:slideViewPr>
    <p:cSldViewPr snapToGrid="0">
      <p:cViewPr varScale="1">
        <p:scale>
          <a:sx n="120" d="100"/>
          <a:sy n="120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8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D214-E605-FD4E-9351-595C7DCEC7D9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2EDFE-4DAD-484D-BDBE-CA6A0AFFE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2EDFE-4DAD-484D-BDBE-CA6A0AFFE7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20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2FCD-FE3F-4543-A331-DDC74CA68E89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6290-8B37-F64E-AEEF-10A95BEAC571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F664-69AE-414C-9F62-7AA162E6466D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0C96-24E4-2944-967E-230D9447D5B6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C8F7-A905-E14F-8C09-6A4EA292AB6B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219D-7CA2-F547-90B5-CA3BF625F9CF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6471-FACB-D149-A0E0-06105917B32F}" type="datetime1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208-C0AB-5748-ABF1-1E8EE6DB832E}" type="datetime1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6D2-A646-B744-917D-17BC1A904420}" type="datetime1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313E-3B4C-364F-BF77-26A1477D5A7C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C0FD-FA97-E444-87FE-1F18B25A44A9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F2BEC66-4CF8-5E42-9E49-96BD62811E5B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2537D29-DD77-0E6E-519C-A7BB65A9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5" t="9419" r="5584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2C55-9975-D1F1-BA14-14FF01A7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32200"/>
            <a:ext cx="10056194" cy="2229783"/>
          </a:xfrm>
        </p:spPr>
        <p:txBody>
          <a:bodyPr>
            <a:normAutofit/>
          </a:bodyPr>
          <a:lstStyle/>
          <a:p>
            <a:pPr algn="l"/>
            <a:r>
              <a:rPr lang="en-GB" sz="4200" noProof="0" dirty="0">
                <a:solidFill>
                  <a:srgbClr val="FFFFFF"/>
                </a:solidFill>
              </a:rPr>
              <a:t>Implementation of </a:t>
            </a:r>
            <a:br>
              <a:rPr lang="en-GB" sz="4200" noProof="0" dirty="0">
                <a:solidFill>
                  <a:srgbClr val="FFFFFF"/>
                </a:solidFill>
              </a:rPr>
            </a:br>
            <a:r>
              <a:rPr lang="en-GB" sz="4200" noProof="0" dirty="0">
                <a:solidFill>
                  <a:srgbClr val="FFFFFF"/>
                </a:solidFill>
              </a:rPr>
              <a:t>“An exact reduction technique for the k-Colour Shortest Path Problem”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29FB-ED09-ADC7-1120-F90F2812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Lorenzo Martin Diaz Avalos</a:t>
            </a:r>
          </a:p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Matteo Alessandro </a:t>
            </a:r>
            <a:r>
              <a:rPr lang="en-GB" sz="1300" noProof="0" dirty="0" err="1">
                <a:solidFill>
                  <a:srgbClr val="FFFFFF"/>
                </a:solidFill>
              </a:rPr>
              <a:t>Fumis</a:t>
            </a:r>
            <a:endParaRPr lang="en-GB" sz="1300" noProof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310D4-8C7A-6558-D9EB-14A9B6C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99C-65BB-98DA-A397-1FA159BD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Penalty Values</a:t>
            </a:r>
          </a:p>
        </p:txBody>
      </p:sp>
      <p:pic>
        <p:nvPicPr>
          <p:cNvPr id="14" name="Content Placeholder 13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CD2721A-531B-04FF-A4D5-2A408DB9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87" y="1358196"/>
            <a:ext cx="5295900" cy="2578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291E-31A9-F725-E609-3974662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7687CB8-6C74-69E4-8A88-3680DAA1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45" y="4258292"/>
            <a:ext cx="58420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5B449-FCE9-FB58-808B-D174AEF50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22" y="4485309"/>
            <a:ext cx="4381500" cy="482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9D59C8-9AA3-4828-0A07-726A2383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85" y="5194926"/>
            <a:ext cx="8815320" cy="876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42DC60-946F-F872-464A-3D1DEB79DEC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0331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763D-0D41-5AE9-65B3-42D58B6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D1D2-391A-9254-7C22-779A0C0B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Computational complexity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SPP: grows polynomially with input size</a:t>
            </a:r>
          </a:p>
          <a:p>
            <a:pPr lvl="1"/>
            <a:r>
              <a:rPr lang="en-GB" sz="2400" dirty="0"/>
              <a:t>k-CSPP: grows </a:t>
            </a:r>
            <a:r>
              <a:rPr lang="en-GB" sz="2400" dirty="0">
                <a:solidFill>
                  <a:srgbClr val="FF0000"/>
                </a:solidFill>
              </a:rPr>
              <a:t>exponentially</a:t>
            </a:r>
            <a:r>
              <a:rPr lang="en-GB" sz="2400" dirty="0"/>
              <a:t> with input size</a:t>
            </a:r>
          </a:p>
          <a:p>
            <a:endParaRPr lang="en-GB" sz="2400" dirty="0"/>
          </a:p>
          <a:p>
            <a:r>
              <a:rPr lang="en-GB" sz="2400" dirty="0"/>
              <a:t>For exact approaches (ILP solution), is necessary to reduce the input size as possible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F726-AE1C-7EE5-1E60-B6D91FD5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A998F-74B8-3D4C-1DEC-61DB69A1BAF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5166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9DA6-D83A-AB21-6E12-AA1017B6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Computes an </a:t>
                </a:r>
                <a:r>
                  <a:rPr lang="en-GB" sz="2200" b="1" dirty="0"/>
                  <a:t>upper bound</a:t>
                </a:r>
                <a:r>
                  <a:rPr lang="en-GB" sz="2200" dirty="0"/>
                  <a:t> (UB) for the solution using CCDA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Removes from the original graph 𝐺 all the nodes and edges that, if they are forced to be in the solution, cause a fitness value higher than UB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The algorithm is an </a:t>
                </a:r>
                <a:r>
                  <a:rPr lang="en-US" sz="2200" b="1" dirty="0"/>
                  <a:t>exact reduction technique</a:t>
                </a:r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r>
                  <a:rPr lang="en-US" sz="2200" u="sng" dirty="0"/>
                  <a:t>It does not remove from the graph 𝐺 nodes that can belong to the optimum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b="0" i="1" u="sng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it-IT" sz="2200" b="0" i="1" u="sng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u="sng" dirty="0"/>
                  <a:t>, or any solution 𝑆 better than the upper bound provided</a:t>
                </a:r>
              </a:p>
              <a:p>
                <a:pPr marL="228600" lvl="1" indent="0">
                  <a:buNone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3D37-4AC8-28AF-84B1-DE88731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4C5EE-53DA-E359-4BDF-0AF3E901FA6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7437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4EC-BFC7-8795-350B-3460A1E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7036-1E00-FB72-FB83-22D9051E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BFDDC-63D3-BC62-4A0C-4732C1E6F607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9" name="Content Placeholder 8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A817DAC3-0792-8BC2-7414-C8BBA3A6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9" y="2116397"/>
            <a:ext cx="11282689" cy="3038408"/>
          </a:xfrm>
        </p:spPr>
      </p:pic>
    </p:spTree>
    <p:extLst>
      <p:ext uri="{BB962C8B-B14F-4D97-AF65-F5344CB8AC3E}">
        <p14:creationId xmlns:p14="http://schemas.microsoft.com/office/powerpoint/2010/main" val="179080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101F-13A6-7934-D307-7A72AC7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6708E-B2E9-4462-9A47-A56826CC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3F513-8DD6-A533-5E72-93820D32088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2" name="Content Placeholder 11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1D88ED33-ABBE-A4F0-0547-5F0F2849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906" y="1716088"/>
            <a:ext cx="10603450" cy="4592637"/>
          </a:xfrm>
        </p:spPr>
      </p:pic>
    </p:spTree>
    <p:extLst>
      <p:ext uri="{BB962C8B-B14F-4D97-AF65-F5344CB8AC3E}">
        <p14:creationId xmlns:p14="http://schemas.microsoft.com/office/powerpoint/2010/main" val="337215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diagram of a algorithm&#10;&#10;AI-generated content may be incorrect.">
            <a:extLst>
              <a:ext uri="{FF2B5EF4-FFF2-40B4-BE49-F238E27FC236}">
                <a16:creationId xmlns:a16="http://schemas.microsoft.com/office/drawing/2014/main" id="{3BC3D90E-D24F-2799-6FAD-DEAC8024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649" y="283372"/>
            <a:ext cx="4738351" cy="58791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5603C-ABC9-D7F5-55FA-1FCF8A92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E29A-7069-55C5-A357-EB36213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92F32-AFC1-2B98-4E8D-D9198318471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/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Takes as input a graph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,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and destination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/>
                  <a:t>, an initial admissible solution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</m:oMath>
                </a14:m>
                <a:r>
                  <a:rPr lang="en-GB" sz="2000" dirty="0"/>
                  <a:t> computed via CCDA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For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not belonging to the solution, computes </a:t>
                </a:r>
                <a:r>
                  <a:rPr lang="en-GB" sz="2000" u="sng" dirty="0"/>
                  <a:t>shortest paths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</a:t>
                </a:r>
              </a:p>
              <a:p>
                <a:pPr lvl="1"/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lvl="1"/>
                <a:endParaRPr lang="en-GB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all incident edges are removed from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blipFill>
                <a:blip r:embed="rId3"/>
                <a:stretch>
                  <a:fillRect l="-805" t="-107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38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7A33-2099-EBB0-8C95-F74908B0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312F9-012F-910F-17CC-FC2D858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010CDB8F-ADF0-7950-1C19-79549EDB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" y="4992952"/>
            <a:ext cx="825500" cy="36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DD8229-FDFA-3E5B-B088-8C827E63074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0" name="Content Placeholder 9" descr="A graph showing the same graph&#10;&#10;AI-generated content may be incorrect.">
            <a:extLst>
              <a:ext uri="{FF2B5EF4-FFF2-40B4-BE49-F238E27FC236}">
                <a16:creationId xmlns:a16="http://schemas.microsoft.com/office/drawing/2014/main" id="{88C55AF5-A351-9770-0F4B-7659061FF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5125" y="1722610"/>
            <a:ext cx="8714773" cy="3638642"/>
          </a:xfrm>
        </p:spPr>
      </p:pic>
    </p:spTree>
    <p:extLst>
      <p:ext uri="{BB962C8B-B14F-4D97-AF65-F5344CB8AC3E}">
        <p14:creationId xmlns:p14="http://schemas.microsoft.com/office/powerpoint/2010/main" val="32604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71C7-8576-23D7-4972-BB1A1141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2A60-2031-A748-63BC-5DCE255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387920" cy="1132258"/>
          </a:xfrm>
        </p:spPr>
        <p:txBody>
          <a:bodyPr/>
          <a:lstStyle/>
          <a:p>
            <a:r>
              <a:rPr lang="it-IT" dirty="0" err="1"/>
              <a:t>Even</a:t>
            </a:r>
            <a:r>
              <a:rPr lang="it-IT" dirty="0"/>
              <a:t> more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…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8A78-90F4-EF59-0024-8E4262E7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8007030E-3B79-02D0-DEA4-95E4F6D4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" y="4992952"/>
            <a:ext cx="825500" cy="36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B679FD-0A33-6E30-2496-26E134F985C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4" name="Content Placeholder 13" descr="A diagram of a algorithm&#10;&#10;AI-generated content may be incorrect.">
            <a:extLst>
              <a:ext uri="{FF2B5EF4-FFF2-40B4-BE49-F238E27FC236}">
                <a16:creationId xmlns:a16="http://schemas.microsoft.com/office/drawing/2014/main" id="{7FB7C421-E74D-0AB4-7136-FDD09E96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4776" y="91440"/>
            <a:ext cx="3227728" cy="6217920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C39F4D-D816-02EC-9C26-4A1CC09D78CC}"/>
              </a:ext>
            </a:extLst>
          </p:cNvPr>
          <p:cNvSpPr txBox="1">
            <a:spLocks/>
          </p:cNvSpPr>
          <p:nvPr/>
        </p:nvSpPr>
        <p:spPr>
          <a:xfrm>
            <a:off x="378428" y="2281862"/>
            <a:ext cx="6387921" cy="22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present an additional reduction focusing on </a:t>
            </a:r>
            <a:r>
              <a:rPr lang="en-GB" i="1" dirty="0"/>
              <a:t>“</a:t>
            </a:r>
            <a:r>
              <a:rPr lang="en-GB" b="1" i="1" dirty="0"/>
              <a:t>hidden edges</a:t>
            </a:r>
            <a:r>
              <a:rPr lang="en-GB" i="1" dirty="0"/>
              <a:t>”</a:t>
            </a:r>
            <a:r>
              <a:rPr lang="en-GB" b="1" i="1" dirty="0"/>
              <a:t> - </a:t>
            </a:r>
            <a:r>
              <a:rPr lang="en-GB" dirty="0"/>
              <a:t>edges that have not been removed from GRA, but whose traversal would inevitably lead to a higher fitness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346397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ABE-005E-EE53-09FB-23D8C078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more reduced graph…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35B5-67B4-6B94-1ECB-682D7FE0F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598128"/>
                <a:ext cx="10653579" cy="45938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 err="1"/>
                  <a:t>Initial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l</a:t>
                </a:r>
                <a:r>
                  <a:rPr lang="en-GB" dirty="0"/>
                  <a:t>(</a:t>
                </a:r>
                <a:r>
                  <a:rPr lang="en-GB" i="1" dirty="0"/>
                  <a:t>Sol</a:t>
                </a:r>
                <a:r>
                  <a:rPr lang="en-GB" dirty="0"/>
                  <a:t>) =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A35B5-67B4-6B94-1ECB-682D7FE0F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598128"/>
                <a:ext cx="10653579" cy="4593828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FF40-C684-7B4B-7A2B-01D2E0F3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diagram of a diamond with lines and dots with Great Pyramid of Giza in the background&#10;&#10;AI-generated content may be incorrect.">
            <a:extLst>
              <a:ext uri="{FF2B5EF4-FFF2-40B4-BE49-F238E27FC236}">
                <a16:creationId xmlns:a16="http://schemas.microsoft.com/office/drawing/2014/main" id="{CFC64ED3-FAC5-8E3F-412B-289D6D36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" y="2668374"/>
            <a:ext cx="3256616" cy="3411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8C237-F89F-12D1-6014-F10000DC6E38}"/>
              </a:ext>
            </a:extLst>
          </p:cNvPr>
          <p:cNvSpPr txBox="1"/>
          <p:nvPr/>
        </p:nvSpPr>
        <p:spPr>
          <a:xfrm>
            <a:off x="3397932" y="3719982"/>
            <a:ext cx="6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</a:t>
            </a:r>
          </a:p>
        </p:txBody>
      </p:sp>
      <p:pic>
        <p:nvPicPr>
          <p:cNvPr id="9" name="Picture 8" descr="A diagram of a hexagon with black lines and dots&#10;&#10;AI-generated content may be incorrect.">
            <a:extLst>
              <a:ext uri="{FF2B5EF4-FFF2-40B4-BE49-F238E27FC236}">
                <a16:creationId xmlns:a16="http://schemas.microsoft.com/office/drawing/2014/main" id="{EF010CA4-E253-AEDC-133B-0BC01A23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56" y="3537615"/>
            <a:ext cx="3256616" cy="1672975"/>
          </a:xfrm>
          <a:prstGeom prst="rect">
            <a:avLst/>
          </a:prstGeom>
        </p:spPr>
      </p:pic>
      <p:pic>
        <p:nvPicPr>
          <p:cNvPr id="11" name="Picture 10" descr="A diagram of a diamond with black dots and black lines&#10;&#10;AI-generated content may be incorrect.">
            <a:extLst>
              <a:ext uri="{FF2B5EF4-FFF2-40B4-BE49-F238E27FC236}">
                <a16:creationId xmlns:a16="http://schemas.microsoft.com/office/drawing/2014/main" id="{C41C0D95-C7AD-5B27-D8AB-3449C475A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047" y="3540595"/>
            <a:ext cx="3337585" cy="1672975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5418152F-2EAA-8371-F905-CAE9A6B76586}"/>
              </a:ext>
            </a:extLst>
          </p:cNvPr>
          <p:cNvSpPr/>
          <p:nvPr/>
        </p:nvSpPr>
        <p:spPr>
          <a:xfrm>
            <a:off x="3562528" y="4148016"/>
            <a:ext cx="482321" cy="3516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0EA88D4-0947-A414-DDD7-29F1F01190F4}"/>
              </a:ext>
            </a:extLst>
          </p:cNvPr>
          <p:cNvSpPr/>
          <p:nvPr/>
        </p:nvSpPr>
        <p:spPr>
          <a:xfrm>
            <a:off x="7557699" y="4191189"/>
            <a:ext cx="482321" cy="3516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E7E4D4-5049-D22A-17AA-5C69C13DB5D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0DBB4C-723E-A442-BCE7-655002D0D929}"/>
              </a:ext>
            </a:extLst>
          </p:cNvPr>
          <p:cNvSpPr txBox="1">
            <a:spLocks/>
          </p:cNvSpPr>
          <p:nvPr/>
        </p:nvSpPr>
        <p:spPr>
          <a:xfrm>
            <a:off x="10976154" y="101285"/>
            <a:ext cx="417775" cy="329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F8243-20C4-8C4E-6BBD-835E66069184}"/>
              </a:ext>
            </a:extLst>
          </p:cNvPr>
          <p:cNvSpPr/>
          <p:nvPr/>
        </p:nvSpPr>
        <p:spPr>
          <a:xfrm>
            <a:off x="254000" y="4166011"/>
            <a:ext cx="358646" cy="20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E6B6-0F66-BB8F-F638-99B271131C17}"/>
                  </a:ext>
                </a:extLst>
              </p:cNvPr>
              <p:cNvSpPr txBox="1"/>
              <p:nvPr/>
            </p:nvSpPr>
            <p:spPr>
              <a:xfrm>
                <a:off x="254000" y="4130376"/>
                <a:ext cx="424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E6B6-0F66-BB8F-F638-99B27113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130376"/>
                <a:ext cx="424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9B84B9-6522-75B8-C1EB-4A7A5B2BA7F4}"/>
                  </a:ext>
                </a:extLst>
              </p:cNvPr>
              <p:cNvSpPr txBox="1"/>
              <p:nvPr/>
            </p:nvSpPr>
            <p:spPr>
              <a:xfrm>
                <a:off x="3021551" y="4085390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9B84B9-6522-75B8-C1EB-4A7A5B2B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51" y="4085390"/>
                <a:ext cx="352980" cy="369332"/>
              </a:xfrm>
              <a:prstGeom prst="rect">
                <a:avLst/>
              </a:prstGeom>
              <a:blipFill>
                <a:blip r:embed="rId7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F019C-ACBB-FA2B-FC7C-AC0B3A7796B6}"/>
                  </a:ext>
                </a:extLst>
              </p:cNvPr>
              <p:cNvSpPr txBox="1"/>
              <p:nvPr/>
            </p:nvSpPr>
            <p:spPr>
              <a:xfrm>
                <a:off x="7102093" y="4038106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F019C-ACBB-FA2B-FC7C-AC0B3A77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93" y="4038106"/>
                <a:ext cx="352980" cy="369332"/>
              </a:xfrm>
              <a:prstGeom prst="rect">
                <a:avLst/>
              </a:prstGeom>
              <a:blipFill>
                <a:blip r:embed="rId8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40F0AD-5521-F773-4DC2-0E41A392A81E}"/>
                  </a:ext>
                </a:extLst>
              </p:cNvPr>
              <p:cNvSpPr txBox="1"/>
              <p:nvPr/>
            </p:nvSpPr>
            <p:spPr>
              <a:xfrm>
                <a:off x="4175055" y="3997703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40F0AD-5521-F773-4DC2-0E41A39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55" y="3997703"/>
                <a:ext cx="3529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4AD76-DC7A-7CD1-6CE1-C630F3911F11}"/>
                  </a:ext>
                </a:extLst>
              </p:cNvPr>
              <p:cNvSpPr txBox="1"/>
              <p:nvPr/>
            </p:nvSpPr>
            <p:spPr>
              <a:xfrm>
                <a:off x="8158371" y="3981345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B4AD76-DC7A-7CD1-6CE1-C630F391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71" y="3981345"/>
                <a:ext cx="352980" cy="369332"/>
              </a:xfrm>
              <a:prstGeom prst="rect">
                <a:avLst/>
              </a:prstGeom>
              <a:blipFill>
                <a:blip r:embed="rId10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E1AF66-FD37-E3FC-D678-1B4159D0B117}"/>
                  </a:ext>
                </a:extLst>
              </p:cNvPr>
              <p:cNvSpPr txBox="1"/>
              <p:nvPr/>
            </p:nvSpPr>
            <p:spPr>
              <a:xfrm>
                <a:off x="11127969" y="4038106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E1AF66-FD37-E3FC-D678-1B4159D0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969" y="4038106"/>
                <a:ext cx="352980" cy="369332"/>
              </a:xfrm>
              <a:prstGeom prst="rect">
                <a:avLst/>
              </a:prstGeom>
              <a:blipFill>
                <a:blip r:embed="rId11"/>
                <a:stretch>
                  <a:fillRect r="-12069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1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ine drawn on a white background&#10;&#10;AI-generated content may be incorrect.">
            <a:extLst>
              <a:ext uri="{FF2B5EF4-FFF2-40B4-BE49-F238E27FC236}">
                <a16:creationId xmlns:a16="http://schemas.microsoft.com/office/drawing/2014/main" id="{22BC92D1-DFBA-86D9-0006-E3C8EE66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2" y="1532873"/>
            <a:ext cx="5689600" cy="441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10BFD-6925-470A-29E3-FFBFC8C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4948-897C-8D75-5E5F-26E0AD44E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646012"/>
                <a:ext cx="5931990" cy="45938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Sometimes, after GRA, can be identified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that, if removed, causes a </a:t>
                </a:r>
                <a:r>
                  <a:rPr lang="en-US" u="sng" dirty="0"/>
                  <a:t>disconnection</a:t>
                </a:r>
                <a:r>
                  <a:rPr lang="en-US" dirty="0"/>
                  <a:t> of the graph in two components</a:t>
                </a:r>
              </a:p>
              <a:p>
                <a:r>
                  <a:rPr lang="en-US" dirty="0"/>
                  <a:t>This scenario can be considered to improve the performance by </a:t>
                </a:r>
                <a:r>
                  <a:rPr lang="en-US" u="sng" dirty="0"/>
                  <a:t>parallelizing on the components</a:t>
                </a:r>
              </a:p>
              <a:p>
                <a:r>
                  <a:rPr lang="en-US" dirty="0"/>
                  <a:t>In the k-CSPP, this </a:t>
                </a:r>
                <a:r>
                  <a:rPr lang="en-US" dirty="0">
                    <a:solidFill>
                      <a:srgbClr val="FF0000"/>
                    </a:solidFill>
                  </a:rPr>
                  <a:t>idea cannot be applied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colour variables must be considered for the global path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94948-897C-8D75-5E5F-26E0AD44E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646012"/>
                <a:ext cx="5931990" cy="4593828"/>
              </a:xfrm>
              <a:blipFill>
                <a:blip r:embed="rId3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C793-FFF9-55B2-D5EE-9DE8FD90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6C99B23-3B1A-022E-A40B-532815B9606F}"/>
              </a:ext>
            </a:extLst>
          </p:cNvPr>
          <p:cNvSpPr/>
          <p:nvPr/>
        </p:nvSpPr>
        <p:spPr>
          <a:xfrm rot="19679682">
            <a:off x="7623426" y="2589087"/>
            <a:ext cx="441789" cy="3184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71CE6-A443-65F1-DB2A-7A3747F77F0C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4134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2C6B54-0340-2DA5-DDF9-C7F1FC02A20B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A383-24AB-9119-9BF2-B29F5650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k-Colour Shortest Path Problem (k-CSPP)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FA58-73D4-2D71-176C-4583F17A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The k-Colour Shortest Path Problem is a variant of the classic Shortest Path Problem</a:t>
            </a:r>
          </a:p>
          <a:p>
            <a:r>
              <a:rPr lang="en-GB" sz="2400" noProof="0" dirty="0"/>
              <a:t>This problem consists </a:t>
            </a:r>
            <a:r>
              <a:rPr lang="en-GB" sz="2400" dirty="0"/>
              <a:t>of</a:t>
            </a:r>
            <a:r>
              <a:rPr lang="en-GB" sz="2400" noProof="0" dirty="0"/>
              <a:t> finding </a:t>
            </a:r>
            <a:r>
              <a:rPr lang="en-GB" sz="2400" dirty="0"/>
              <a:t>a</a:t>
            </a:r>
            <a:r>
              <a:rPr lang="en-GB" sz="2400" noProof="0" dirty="0"/>
              <a:t> </a:t>
            </a:r>
            <a:r>
              <a:rPr lang="en-GB" sz="2400" b="1" noProof="0" dirty="0"/>
              <a:t>shortest path </a:t>
            </a:r>
            <a:r>
              <a:rPr lang="en-GB" sz="2400" noProof="0" dirty="0"/>
              <a:t>on a weighted edge-coloured graph, where the </a:t>
            </a:r>
            <a:r>
              <a:rPr lang="en-GB" sz="2400" b="1" noProof="0" dirty="0"/>
              <a:t>maximum number of different colours</a:t>
            </a:r>
            <a:r>
              <a:rPr lang="en-GB" sz="2400" noProof="0" dirty="0"/>
              <a:t> used in a feasible solution is fixed to be 𝑘</a:t>
            </a:r>
          </a:p>
          <a:p>
            <a:r>
              <a:rPr lang="en-GB" sz="2400" noProof="0" dirty="0"/>
              <a:t>Applications: Network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06510-D20A-4AE8-BABF-997E53C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FE60-343F-D198-04CB-A2BEB9CB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ILP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DFEB-D7FB-5F2A-281B-6C5D332B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88397"/>
            <a:ext cx="6414877" cy="45938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Combination of the </a:t>
            </a:r>
            <a:r>
              <a:rPr lang="en-US" sz="2400" dirty="0"/>
              <a:t>effectiveness of the ILP formulation and the speed of the heuristic algorithm: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Computation of </a:t>
            </a:r>
            <a:r>
              <a:rPr lang="en-US" sz="2400" u="sng" dirty="0"/>
              <a:t>admissible solution</a:t>
            </a:r>
            <a:r>
              <a:rPr lang="en-US" sz="2400" dirty="0"/>
              <a:t> using CCDA</a:t>
            </a:r>
          </a:p>
          <a:p>
            <a:pPr lvl="2"/>
            <a:r>
              <a:rPr lang="en-US" sz="2400" dirty="0"/>
              <a:t>If the solution is optimal </a:t>
            </a:r>
            <a:r>
              <a:rPr lang="en-US" sz="2400" dirty="0" err="1"/>
              <a:t>w.r.t.</a:t>
            </a:r>
            <a:r>
              <a:rPr lang="en-US" sz="2400" dirty="0"/>
              <a:t> the SPP, the algorithm stops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Graph reduction</a:t>
            </a:r>
            <a:r>
              <a:rPr lang="en-US" sz="2400" dirty="0"/>
              <a:t> using the admissible solution found as upper bound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Gurobi solver</a:t>
            </a:r>
            <a:r>
              <a:rPr lang="en-US" sz="2400" dirty="0"/>
              <a:t> applied to the formulation of the reduced instance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BD2D-FFFB-5C53-0046-0A2C466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diagram of a algorithm&#10;&#10;AI-generated content may be incorrect.">
            <a:extLst>
              <a:ext uri="{FF2B5EF4-FFF2-40B4-BE49-F238E27FC236}">
                <a16:creationId xmlns:a16="http://schemas.microsoft.com/office/drawing/2014/main" id="{0B47E6A9-C6D4-5F22-88B8-6BF18FC3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55" y="11193"/>
            <a:ext cx="2452583" cy="61956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484300-D972-C1F4-77AF-880FF2AC0573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84286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08EF-98EB-77BA-22D6-0348438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Experiments-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8015-B202-46C7-8578-3A4C016F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83" y="1858450"/>
            <a:ext cx="3533326" cy="2994105"/>
          </a:xfrm>
        </p:spPr>
        <p:txBody>
          <a:bodyPr>
            <a:normAutofit/>
          </a:bodyPr>
          <a:lstStyle/>
          <a:p>
            <a:r>
              <a:rPr lang="en-GB" sz="2400" dirty="0"/>
              <a:t>4 sets of instances: </a:t>
            </a:r>
          </a:p>
          <a:p>
            <a:pPr lvl="1"/>
            <a:r>
              <a:rPr lang="en-GB" sz="2400" b="1" dirty="0"/>
              <a:t>A – Grid</a:t>
            </a:r>
          </a:p>
          <a:p>
            <a:pPr lvl="1"/>
            <a:r>
              <a:rPr lang="en-GB" sz="2400" b="1" dirty="0"/>
              <a:t>B – Grid</a:t>
            </a:r>
          </a:p>
          <a:p>
            <a:pPr lvl="1"/>
            <a:r>
              <a:rPr lang="en-GB" sz="2400" b="1" dirty="0"/>
              <a:t>A – Random</a:t>
            </a:r>
          </a:p>
          <a:p>
            <a:pPr lvl="1"/>
            <a:r>
              <a:rPr lang="en-GB" sz="2400" b="1" dirty="0"/>
              <a:t>B – Random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4282-497C-F8C1-8495-92C60A4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/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b="1" dirty="0"/>
                  <a:t>A instances</a:t>
                </a:r>
                <a:r>
                  <a:rPr lang="en-GB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u="sng" dirty="0"/>
                  <a:t>#colours</a:t>
                </a:r>
                <a:r>
                  <a:rPr lang="en-GB" sz="2200" dirty="0"/>
                  <a:t> </a:t>
                </a:r>
                <a:r>
                  <a:rPr lang="en-US" sz="2200" dirty="0"/>
                  <a:t>is equal to </a:t>
                </a:r>
                <a:r>
                  <a:rPr lang="en-US" sz="2200" u="sng" dirty="0"/>
                  <a:t>15% - 20%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B instances</a:t>
                </a:r>
                <a:r>
                  <a:rPr lang="en-US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u="sng" dirty="0"/>
                  <a:t>#colours</a:t>
                </a:r>
                <a:r>
                  <a:rPr lang="en-US" sz="2200" dirty="0"/>
                  <a:t> is equal to </a:t>
                </a:r>
                <a:r>
                  <a:rPr lang="en-US" sz="2200" u="sng" dirty="0"/>
                  <a:t>1% or 2%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Grid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grid structure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proportional</a:t>
                </a:r>
                <a:r>
                  <a:rPr lang="en-US" sz="2200" dirty="0"/>
                  <a:t> to size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Random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random structure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independent</a:t>
                </a:r>
                <a:r>
                  <a:rPr lang="en-US" sz="2200" dirty="0"/>
                  <a:t> (small, lower than 10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blipFill>
                <a:blip r:embed="rId2"/>
                <a:stretch>
                  <a:fillRect l="-1062" t="-560" b="-140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C5C0B7-AB5D-D6FF-44BF-B6C8473EAFA9}"/>
              </a:ext>
            </a:extLst>
          </p:cNvPr>
          <p:cNvSpPr/>
          <p:nvPr/>
        </p:nvSpPr>
        <p:spPr>
          <a:xfrm>
            <a:off x="-4746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5" name="Picture 4" descr="A person with long hair and a beard&#10;&#10;AI-generated content may be incorrect.">
            <a:extLst>
              <a:ext uri="{FF2B5EF4-FFF2-40B4-BE49-F238E27FC236}">
                <a16:creationId xmlns:a16="http://schemas.microsoft.com/office/drawing/2014/main" id="{A1583AF7-5FAF-0902-BDD8-B50170EA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31" y="2367420"/>
            <a:ext cx="708592" cy="5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7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BC29-2FA3-1BB5-1FF2-4FA0A91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55" y="520403"/>
            <a:ext cx="10653578" cy="613430"/>
          </a:xfrm>
        </p:spPr>
        <p:txBody>
          <a:bodyPr/>
          <a:lstStyle/>
          <a:p>
            <a:r>
              <a:rPr lang="en-GB" dirty="0"/>
              <a:t>Experiments – Formulation: A-Grid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C26DDD-6FC2-7E16-CCFF-53CD91A08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923974"/>
              </p:ext>
            </p:extLst>
          </p:nvPr>
        </p:nvGraphicFramePr>
        <p:xfrm>
          <a:off x="768603" y="1282495"/>
          <a:ext cx="10653713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22.95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25.00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115.88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145.26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15331.75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15342.0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23827.25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47749.75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47782.75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9093-8D7B-901C-C2DA-15E443F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F2339-4AAC-1D18-26C1-35A7F5A346D8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713622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1BD5-7D45-7078-2D87-F8D19D7A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D93D-5BA5-4348-2031-5127746D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06D3B07-E340-28E8-A31A-76EDA7F30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614554"/>
              </p:ext>
            </p:extLst>
          </p:nvPr>
        </p:nvGraphicFramePr>
        <p:xfrm>
          <a:off x="768603" y="1282495"/>
          <a:ext cx="10653713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17.26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68.87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75.46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518.33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536.03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5.22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34.34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35.06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F36838A-2F88-ACD3-C96A-C009C867F915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8337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6C4A-FBD1-06C0-15B9-D9CB2A95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4273A-B40F-C463-47E1-123E30D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8A793CB-B55E-9F8B-5858-E5684D01F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8304"/>
              </p:ext>
            </p:extLst>
          </p:nvPr>
        </p:nvGraphicFramePr>
        <p:xfrm>
          <a:off x="768603" y="1282495"/>
          <a:ext cx="10653713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D490D6-82CF-25DF-5BE5-7C91CF46774C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289364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E21E-09F5-1C07-19BA-90B92E6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E1BA-F28E-0231-E6EF-1636737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169C770-0997-861C-2089-D6FE2325C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26943"/>
              </p:ext>
            </p:extLst>
          </p:nvPr>
        </p:nvGraphicFramePr>
        <p:xfrm>
          <a:off x="768603" y="1282495"/>
          <a:ext cx="10653713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FA9DE6C-398F-D886-71F9-47CAFCB9EDEC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74730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73C7-FABF-6B5C-D73C-3DA0DCA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A-Grid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F9B5-3DC1-D81D-C9E2-A30E220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F5F0C90-CAC5-7503-F12D-D8D5E63FA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9562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15331.75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15342.0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23827.25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47749.75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47782.75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4407E74-8D86-F775-2E8C-A482BE37E901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5548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7B58-1242-A21B-E182-10D97F0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86977-0B6F-0F19-DA5A-4EB1778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68FE3D3-15AA-1D2C-99DB-56EC8AC17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1268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4A31CE4-4F15-3867-C207-FEEA8DB28289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16425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111D-7316-33A8-9417-66EDD6E2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7750-5F68-52EC-DDBF-9E3FA21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A1B63-F296-1342-3157-29CD6E41EB3D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9E97831-351E-EF14-391D-1999E06B4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757663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87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BA7B-5BB7-DA3D-1CAE-952ABAA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607-C3F9-3953-77D4-65F9FF9D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DED99-D835-A668-177B-D73DA354DDA3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2721878-72D2-4C49-E8D1-0708C73B7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521427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8918-2923-07F4-A379-BA49A72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Explored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FF62D-6632-7373-A39B-BC45522D7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b="1" noProof="0" dirty="0"/>
                  <a:t>Heuristic Approach</a:t>
                </a:r>
                <a:r>
                  <a:rPr lang="en-GB" sz="2200" noProof="0" dirty="0"/>
                  <a:t>: Colour-Constrained Dijkstra Algorithm (</a:t>
                </a:r>
                <a:r>
                  <a:rPr lang="en-GB" sz="2200" b="1" noProof="0" dirty="0"/>
                  <a:t>CCDA</a:t>
                </a:r>
                <a:r>
                  <a:rPr lang="en-GB" sz="2200" noProof="0" dirty="0"/>
                  <a:t>)</a:t>
                </a:r>
              </a:p>
              <a:p>
                <a:pPr lvl="1"/>
                <a:r>
                  <a:rPr lang="en-GB" sz="2200" noProof="0" dirty="0"/>
                  <a:t>Able to find optimal or near-optimal solutions</a:t>
                </a:r>
              </a:p>
              <a:p>
                <a:pPr lvl="1"/>
                <a:r>
                  <a:rPr lang="en-GB" sz="2200" noProof="0" dirty="0"/>
                  <a:t>Same computational complexity as classic Dijsktra (</a:t>
                </a:r>
                <a14:m>
                  <m:oMath xmlns:m="http://schemas.openxmlformats.org/officeDocument/2006/math">
                    <m:r>
                      <a:rPr lang="en-GB" sz="2200" b="0" i="1" noProof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200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it-IT" sz="2200" b="0" i="1" noProof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GB" sz="2200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 b="0" i="0" noProof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GB" sz="2200" noProof="0" dirty="0"/>
                  <a:t>)</a:t>
                </a:r>
              </a:p>
              <a:p>
                <a:pPr lvl="1"/>
                <a:endParaRPr lang="en-GB" sz="2200" noProof="0" dirty="0"/>
              </a:p>
              <a:p>
                <a:r>
                  <a:rPr lang="en-GB" sz="2200" b="1" noProof="0" dirty="0"/>
                  <a:t>Exact Approach</a:t>
                </a:r>
                <a:r>
                  <a:rPr lang="en-GB" sz="2200" noProof="0" dirty="0"/>
                  <a:t>: Reduced Integer Linear Problem (</a:t>
                </a:r>
                <a:r>
                  <a:rPr lang="en-GB" sz="2200" b="1" noProof="0" dirty="0"/>
                  <a:t>RILP</a:t>
                </a:r>
                <a:r>
                  <a:rPr lang="en-GB" sz="2200" noProof="0" dirty="0"/>
                  <a:t>)</a:t>
                </a:r>
              </a:p>
              <a:p>
                <a:pPr lvl="1"/>
                <a:r>
                  <a:rPr lang="en-GB" sz="2200" noProof="0" dirty="0"/>
                  <a:t>Proposed an </a:t>
                </a:r>
                <a:r>
                  <a:rPr lang="en-GB" sz="2200" b="1" dirty="0"/>
                  <a:t>exact reduction technique</a:t>
                </a:r>
                <a:r>
                  <a:rPr lang="en-GB" sz="2200" dirty="0"/>
                  <a:t>, the</a:t>
                </a:r>
                <a:r>
                  <a:rPr lang="en-GB" sz="2200" noProof="0" dirty="0"/>
                  <a:t> Graph Reduction Algorithm (</a:t>
                </a:r>
                <a:r>
                  <a:rPr lang="en-GB" sz="2200" b="1" noProof="0" dirty="0"/>
                  <a:t>GRA</a:t>
                </a:r>
                <a:r>
                  <a:rPr lang="en-GB" sz="2200" noProof="0" dirty="0"/>
                  <a:t>), which leverages the heuristic approach </a:t>
                </a:r>
              </a:p>
              <a:p>
                <a:pPr lvl="1"/>
                <a:r>
                  <a:rPr lang="en-GB" sz="2200" noProof="0" dirty="0"/>
                  <a:t>Garantees optimal solutions in reasonable running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FF62D-6632-7373-A39B-BC45522D7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0D7B-2DFB-922A-5147-922F5FC4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37263-0603-DE54-D392-690FDE2B02A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5351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C676-5FCB-B471-D4F4-64181DD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A-Grid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8320-5E17-8B28-3B65-1A4C347D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94899-1B07-1554-CA53-9A050592F218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355D65D-8B94-ECAB-424A-9473BB782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359815"/>
              </p:ext>
            </p:extLst>
          </p:nvPr>
        </p:nvGraphicFramePr>
        <p:xfrm>
          <a:off x="925774" y="1276722"/>
          <a:ext cx="10340450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9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41404200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565725">
                <a:tc>
                  <a:txBody>
                    <a:bodyPr/>
                    <a:lstStyle/>
                    <a:p>
                      <a:r>
                        <a:rPr lang="en-GB" sz="1600" dirty="0"/>
                        <a:t>Instance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56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2109-2A04-5013-DEF2-080290C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5C6F-87A1-39E1-0892-78865228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3B26CB6-B0FB-E34D-75E3-86EDC03B7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410374"/>
              </p:ext>
            </p:extLst>
          </p:nvPr>
        </p:nvGraphicFramePr>
        <p:xfrm>
          <a:off x="925776" y="1280641"/>
          <a:ext cx="10340450" cy="468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9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62175489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56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Nodes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FA875A4-A4E9-2F4C-A10A-4A8481C2F246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09523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80E9-9F00-1048-3474-5ECFE318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8261-FEE8-2EC8-2F55-F0E5390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F96D135-6801-1AF1-644C-29030C786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867454"/>
              </p:ext>
            </p:extLst>
          </p:nvPr>
        </p:nvGraphicFramePr>
        <p:xfrm>
          <a:off x="879115" y="1296372"/>
          <a:ext cx="10432690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38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120414281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336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49.05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74.50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BC0D4E0-638F-BB5E-2F71-08263CBF04BB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740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1755-1F87-A9FE-6409-2D05CA0D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C684-B50F-02BA-8C20-5CFCEB0E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C16D49D-61C1-51B5-F082-ACDD33321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820569"/>
              </p:ext>
            </p:extLst>
          </p:nvPr>
        </p:nvGraphicFramePr>
        <p:xfrm>
          <a:off x="891412" y="1323669"/>
          <a:ext cx="10408095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1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2845579869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DDBA2AD-CBB8-8194-C459-886C50F34E8F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9368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5FBA-8B62-EEA7-D32E-F25F17F0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Mathematical Model</a:t>
            </a:r>
            <a:br>
              <a:rPr lang="en-GB" noProof="0" dirty="0"/>
            </a:b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Graph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noProof="0" dirty="0"/>
                  <a:t>,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nodes and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edges </a:t>
                </a:r>
              </a:p>
              <a:p>
                <a:r>
                  <a:rPr lang="en-GB" noProof="0" dirty="0"/>
                  <a:t>Source node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, destination node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0" baseline="-2500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noProof="0" dirty="0"/>
                  <a:t> is the general path </a:t>
                </a:r>
                <a:r>
                  <a:rPr lang="en-GB" noProof="0" dirty="0"/>
                  <a:t>from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 to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noProof="0" dirty="0"/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 is the length of the path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GB" noProof="0" dirty="0"/>
              </a:p>
              <a:p>
                <a:r>
                  <a:rPr lang="en-GB" b="1" dirty="0"/>
                  <a:t>Non-negative distance function</a:t>
                </a:r>
                <a:r>
                  <a:rPr lang="en-GB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noProof="0" dirty="0"/>
              </a:p>
              <a:p>
                <a:r>
                  <a:rPr lang="en-GB" b="1" noProof="0" dirty="0"/>
                  <a:t>Edge-colouring function</a:t>
                </a:r>
                <a:r>
                  <a:rPr lang="en-GB" noProof="0" dirty="0"/>
                  <a:t>	 </a:t>
                </a:r>
                <a:endParaRPr lang="en-GB" b="0" i="1" noProof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0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nary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is the set containing all the </a:t>
                </a:r>
                <a:r>
                  <a:rPr lang="en-GB" noProof="0" dirty="0" err="1">
                    <a:ea typeface="Cambria Math" panose="02040503050406030204" pitchFamily="18" charset="0"/>
                  </a:rPr>
                  <a:t>colors</a:t>
                </a:r>
                <a:r>
                  <a:rPr lang="en-GB" noProof="0" dirty="0"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 is the set containing all edges of colour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:endParaRPr lang="en-GB" noProof="0" dirty="0">
                  <a:ea typeface="Cambria Math" panose="02040503050406030204" pitchFamily="18" charset="0"/>
                </a:endParaRPr>
              </a:p>
              <a:p>
                <a:pPr lvl="1"/>
                <a:endParaRPr lang="en-GB" noProof="0" dirty="0"/>
              </a:p>
              <a:p>
                <a:pPr lvl="1"/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  <a:blipFill>
                <a:blip r:embed="rId2"/>
                <a:stretch>
                  <a:fillRect l="-476" t="-551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0F6-75EE-A500-526D-25B5941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8452-AB39-B881-F5E5-CE0272CD298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8678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2ACA-F181-2FE1-34CA-722058A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k-CSPP </a:t>
            </a:r>
            <a:r>
              <a:rPr lang="en-GB" dirty="0"/>
              <a:t>–</a:t>
            </a:r>
            <a:r>
              <a:rPr lang="en-GB" noProof="0" dirty="0"/>
              <a:t> Formulation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noProof="0" dirty="0"/>
                  <a:t>Decision variables</a:t>
                </a:r>
                <a:r>
                  <a:rPr lang="en-GB" noProof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∀(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000" noProof="0" dirty="0"/>
                  <a:t>equal to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noProof="0" dirty="0"/>
                  <a:t> if the edge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noProof="0" dirty="0"/>
                  <a:t> belongs to the optimal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noProof="0" dirty="0"/>
                  <a:t>,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noProof="0" dirty="0"/>
                  <a:t> otherwise</a:t>
                </a:r>
              </a:p>
              <a:p>
                <a:pPr marL="457200" lvl="2" indent="0">
                  <a:buNone/>
                </a:pPr>
                <a:endParaRPr lang="en-GB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∀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200" noProof="0" dirty="0"/>
                  <a:t>equal to 1 if at least </a:t>
                </a:r>
                <a:r>
                  <a:rPr lang="en-GB" sz="2200" dirty="0"/>
                  <a:t>one</a:t>
                </a:r>
                <a:r>
                  <a:rPr lang="en-GB" sz="2200" noProof="0" dirty="0"/>
                  <a:t> edge of colour </a:t>
                </a:r>
                <a14:m>
                  <m:oMath xmlns:m="http://schemas.openxmlformats.org/officeDocument/2006/math">
                    <m:r>
                      <a:rPr lang="it-IT" sz="2200" b="0" i="1" noProof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2200" noProof="0" dirty="0"/>
                  <a:t> is traversed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200" noProof="0" dirty="0"/>
                  <a:t>,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/>
                  <a:t> otherwise</a:t>
                </a:r>
              </a:p>
              <a:p>
                <a:pPr marL="228600" lvl="1" indent="0">
                  <a:buNone/>
                </a:pPr>
                <a:endParaRPr lang="en-GB" noProof="0" dirty="0"/>
              </a:p>
              <a:p>
                <a:r>
                  <a:rPr lang="en-GB" b="1" noProof="0" dirty="0"/>
                  <a:t>Objective function</a:t>
                </a:r>
                <a:r>
                  <a:rPr lang="en-GB" noProof="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6" t="-275" b="-34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BF1C-4392-C636-7C64-E3691CCB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020FA-51A9-FDD6-0059-153C4E81651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592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9FB-382C-F8A3-A968-BDE4526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k-CSPP –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Constraints</a:t>
                </a:r>
                <a:r>
                  <a:rPr lang="en-GB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1)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2)             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3)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  <a:blipFill>
                <a:blip r:embed="rId2"/>
                <a:stretch>
                  <a:fillRect l="-458" t="-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317A-5E5C-56D1-7D1C-2C45C32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6DC73-9464-B0F8-00C0-BD2FA301D810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0463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A48D-932F-9CB6-B8DD-CDB24F45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/>
                  <a:t>CCDA introduces </a:t>
                </a:r>
                <a:r>
                  <a:rPr lang="en-GB" sz="2200" b="1" dirty="0">
                    <a:solidFill>
                      <a:srgbClr val="FF0000"/>
                    </a:solidFill>
                  </a:rPr>
                  <a:t>edge penalties </a:t>
                </a:r>
              </a:p>
              <a:p>
                <a:endParaRPr lang="en-GB" sz="2200" b="1" dirty="0">
                  <a:solidFill>
                    <a:srgbClr val="FF0000"/>
                  </a:solidFill>
                </a:endParaRPr>
              </a:p>
              <a:p>
                <a:r>
                  <a:rPr lang="en-GB" sz="2200" b="1" dirty="0"/>
                  <a:t>Key idea</a:t>
                </a:r>
                <a:r>
                  <a:rPr lang="en-GB" sz="2200" dirty="0"/>
                  <a:t>: </a:t>
                </a:r>
              </a:p>
              <a:p>
                <a:pPr lvl="1"/>
                <a:r>
                  <a:rPr lang="en-GB" sz="2200" dirty="0"/>
                  <a:t>The algorithm keeps track of the colours already used in the current path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</a:t>
                </a:r>
              </a:p>
              <a:p>
                <a:pPr lvl="1"/>
                <a:r>
                  <a:rPr lang="en-GB" sz="2200" dirty="0"/>
                  <a:t>Adding to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an edge with a new colour, introduces a penalty value increasing the edge cost</a:t>
                </a:r>
              </a:p>
              <a:p>
                <a:pPr lvl="1"/>
                <a:r>
                  <a:rPr lang="en-GB" sz="2200" u="sng" dirty="0"/>
                  <a:t>Consequently, the algorithm is encouraged appending to </a:t>
                </a:r>
                <a14:m>
                  <m:oMath xmlns:m="http://schemas.openxmlformats.org/officeDocument/2006/math">
                    <m:r>
                      <a:rPr lang="it-IT" sz="2200" i="1" u="sng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u="sng" dirty="0"/>
                  <a:t> edges with colours that already appeared </a:t>
                </a:r>
                <a:endParaRPr lang="en-GB" sz="22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r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F0D9-7204-C166-0CD9-14C50A4B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A9A18-EF23-76F2-8BDA-5D0FCA7B7A7C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243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8687-B5E3-861D-0742-5F2C9554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AD50-2C70-5512-4495-1DBA89AC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Scenario CCDA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9E85D-76DE-D375-F3EB-63BB5DF2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AEFA8A12-232D-3DFF-8770-9885D03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7" y="940676"/>
            <a:ext cx="5967529" cy="5259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22276-1D80-04B8-A141-7D121C6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2C9B-E36C-4671-E946-0445A68A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94" y="1742900"/>
            <a:ext cx="6045730" cy="3654837"/>
          </a:xfrm>
        </p:spPr>
        <p:txBody>
          <a:bodyPr>
            <a:normAutofit/>
          </a:bodyPr>
          <a:lstStyle/>
          <a:p>
            <a:r>
              <a:rPr lang="en-GB" sz="2200" dirty="0"/>
              <a:t>CCDA iterates through a list of different </a:t>
            </a:r>
            <a:r>
              <a:rPr lang="en-GB" sz="2200" u="sng" dirty="0"/>
              <a:t>predefined penalty values</a:t>
            </a:r>
          </a:p>
          <a:p>
            <a:r>
              <a:rPr lang="en-GB" sz="2200" dirty="0"/>
              <a:t>At each iteration, calls the </a:t>
            </a:r>
            <a:r>
              <a:rPr lang="en-GB" sz="2200" b="1" dirty="0"/>
              <a:t>Penalised Dijkstra Algorithm </a:t>
            </a:r>
            <a:r>
              <a:rPr lang="en-GB" sz="2200" dirty="0"/>
              <a:t>using current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dirty="0"/>
              <a:t>penalty value</a:t>
            </a:r>
          </a:p>
          <a:p>
            <a:r>
              <a:rPr lang="en-GB" sz="2200" dirty="0"/>
              <a:t>Increasing the penalty value, the algorithm is more forced to append edges with already seen colours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F652-D203-0445-D97E-AFC3BA38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624DA-063C-6253-8378-19D47F3A8C0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97319852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3121</TotalTime>
  <Words>2666</Words>
  <Application>Microsoft Macintosh PowerPoint</Application>
  <PresentationFormat>Widescreen</PresentationFormat>
  <Paragraphs>1101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Cambria Math</vt:lpstr>
      <vt:lpstr>Neue Haas Grotesk Text Pro</vt:lpstr>
      <vt:lpstr>VanillaVTI</vt:lpstr>
      <vt:lpstr>Implementation of  “An exact reduction technique for the k-Colour Shortest Path Problem”</vt:lpstr>
      <vt:lpstr>k-Colour Shortest Path Problem (k-CSPP)</vt:lpstr>
      <vt:lpstr>Explored Approaches</vt:lpstr>
      <vt:lpstr>Mathematical Model </vt:lpstr>
      <vt:lpstr>k-CSPP – Formulation </vt:lpstr>
      <vt:lpstr>k-CSPP – Formulation </vt:lpstr>
      <vt:lpstr>Colour-Constrained Dijkstra Algorithm (CCDA)</vt:lpstr>
      <vt:lpstr>Colour-Constrained Dijkstra Algorithm (CCDA)</vt:lpstr>
      <vt:lpstr>Colour-Constrained Dijkstra Algorithm (CCDA)</vt:lpstr>
      <vt:lpstr>Penalty Values</vt:lpstr>
      <vt:lpstr>Graph Reduction Algorithm (GRA)</vt:lpstr>
      <vt:lpstr>Graph Reduction Algorithm (GRA)</vt:lpstr>
      <vt:lpstr>Graph Reduction Algorithm (GRA) – Theoretical Proof</vt:lpstr>
      <vt:lpstr>Graph Reduction Algorithm (GRA) – Theoretical Proof</vt:lpstr>
      <vt:lpstr>Graph Reduction Algorithm (GRA)</vt:lpstr>
      <vt:lpstr>Graph Reduction Algorithm (GRA)</vt:lpstr>
      <vt:lpstr>Even more reduced graph…</vt:lpstr>
      <vt:lpstr>Even more reduced graph…</vt:lpstr>
      <vt:lpstr>Graph Reduction Algorithm (GRA)</vt:lpstr>
      <vt:lpstr>Reduced ILP Algorithm</vt:lpstr>
      <vt:lpstr>Experiments- Instances</vt:lpstr>
      <vt:lpstr>Experiments – Formulation: A-Grid</vt:lpstr>
      <vt:lpstr>Experiments – Formulation: B-Grid</vt:lpstr>
      <vt:lpstr>Experiments – Formulation: A-Random</vt:lpstr>
      <vt:lpstr>Experiments – Formulation: B-Random</vt:lpstr>
      <vt:lpstr>Experiments – CCDA: A-Grid</vt:lpstr>
      <vt:lpstr>Experiments – CCDA: B-Grid</vt:lpstr>
      <vt:lpstr>Experiments – CCDA: A-Random</vt:lpstr>
      <vt:lpstr>Experiments – CCDA: B-Random</vt:lpstr>
      <vt:lpstr>Experiments – Graph Reduction: A-Grid</vt:lpstr>
      <vt:lpstr>Experiments – Graph Reduction: B-Grid</vt:lpstr>
      <vt:lpstr>Experiments – Graph Reduction: A-Random</vt:lpstr>
      <vt:lpstr>Experiments – Graph Reduction: B-Random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FUMIS MATTEO ALESSANDRO [IN2000249]</dc:creator>
  <cp:keywords/>
  <dc:description/>
  <cp:lastModifiedBy>FUMIS MATTEO ALESSANDRO [IN2000249]</cp:lastModifiedBy>
  <cp:revision>22</cp:revision>
  <dcterms:created xsi:type="dcterms:W3CDTF">2025-06-14T09:01:56Z</dcterms:created>
  <dcterms:modified xsi:type="dcterms:W3CDTF">2025-06-27T10:50:19Z</dcterms:modified>
  <cp:category/>
</cp:coreProperties>
</file>