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732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6" r:id="rId10"/>
    <p:sldId id="266" r:id="rId11"/>
    <p:sldId id="267" r:id="rId12"/>
    <p:sldId id="268" r:id="rId13"/>
    <p:sldId id="270" r:id="rId14"/>
    <p:sldId id="271" r:id="rId15"/>
    <p:sldId id="269" r:id="rId16"/>
    <p:sldId id="299" r:id="rId17"/>
    <p:sldId id="297" r:id="rId18"/>
    <p:sldId id="298" r:id="rId19"/>
    <p:sldId id="282" r:id="rId20"/>
    <p:sldId id="274" r:id="rId21"/>
    <p:sldId id="277" r:id="rId22"/>
    <p:sldId id="294" r:id="rId23"/>
    <p:sldId id="295" r:id="rId24"/>
    <p:sldId id="278" r:id="rId25"/>
    <p:sldId id="283" r:id="rId26"/>
    <p:sldId id="279" r:id="rId27"/>
    <p:sldId id="284" r:id="rId28"/>
    <p:sldId id="285" r:id="rId29"/>
    <p:sldId id="286" r:id="rId30"/>
    <p:sldId id="287" r:id="rId31"/>
    <p:sldId id="288" r:id="rId32"/>
    <p:sldId id="289" r:id="rId33"/>
    <p:sldId id="291" r:id="rId34"/>
    <p:sldId id="290" r:id="rId35"/>
    <p:sldId id="292" r:id="rId36"/>
    <p:sldId id="301" r:id="rId37"/>
    <p:sldId id="302" r:id="rId38"/>
    <p:sldId id="300" r:id="rId39"/>
    <p:sldId id="30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B0551F-525E-D94A-8EF7-41774823582E}" v="205" dt="2025-07-01T13:31:28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 autoAdjust="0"/>
    <p:restoredTop sz="94754"/>
  </p:normalViewPr>
  <p:slideViewPr>
    <p:cSldViewPr snapToGrid="0">
      <p:cViewPr varScale="1">
        <p:scale>
          <a:sx n="126" d="100"/>
          <a:sy n="126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2" d="100"/>
          <a:sy n="102" d="100"/>
        </p:scale>
        <p:origin x="382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9D214-E605-FD4E-9351-595C7DCEC7D9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2EDFE-4DAD-484D-BDBE-CA6A0AFFE7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66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2EDFE-4DAD-484D-BDBE-CA6A0AFFE7D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200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2EDFE-4DAD-484D-BDBE-CA6A0AFFE7D3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93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70C5-E9BD-A945-8CE4-27059D877727}" type="datetime1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2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97ACE-7F4F-5D4A-8D71-3F39D645BD04}" type="datetime1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4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B7745-EEFC-1748-ADD9-2CBA82E34349}" type="datetime1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1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3D7DA-5916-6E46-B756-DD91B82CB215}" type="datetime1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6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A09A2-A689-BD4D-AB76-CACF1B2F15E8}" type="datetime1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7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A775A-4ED9-364A-AF83-745D8DADDD4F}" type="datetime1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4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A9AA5-AFF4-D241-A735-C4A3F56EE64D}" type="datetime1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4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8B85-936E-6344-B219-84E578F6FD11}" type="datetime1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0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8A347-5F26-7E49-8231-AD60D8676D21}" type="datetime1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03A13-669C-A14E-9308-9C52C6A1B344}" type="datetime1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9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5E77-EF4B-2540-9F30-88727B3F8839}" type="datetime1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9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580423A-9475-B140-8FF2-2629D5A22938}" type="datetime1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3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2" r:id="rId2"/>
    <p:sldLayoutId id="2147483741" r:id="rId3"/>
    <p:sldLayoutId id="2147483740" r:id="rId4"/>
    <p:sldLayoutId id="2147483739" r:id="rId5"/>
    <p:sldLayoutId id="2147483738" r:id="rId6"/>
    <p:sldLayoutId id="2147483737" r:id="rId7"/>
    <p:sldLayoutId id="2147483736" r:id="rId8"/>
    <p:sldLayoutId id="2147483735" r:id="rId9"/>
    <p:sldLayoutId id="2147483734" r:id="rId10"/>
    <p:sldLayoutId id="214748373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2537D29-DD77-0E6E-519C-A7BB65A9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5" t="9419" r="5584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72C55-9975-D1F1-BA14-14FF01A7C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632200"/>
            <a:ext cx="10056194" cy="2229783"/>
          </a:xfrm>
        </p:spPr>
        <p:txBody>
          <a:bodyPr>
            <a:normAutofit/>
          </a:bodyPr>
          <a:lstStyle/>
          <a:p>
            <a:pPr algn="l"/>
            <a:r>
              <a:rPr lang="en-GB" sz="4200" noProof="0" dirty="0">
                <a:solidFill>
                  <a:srgbClr val="FFFFFF"/>
                </a:solidFill>
              </a:rPr>
              <a:t>Implementation of </a:t>
            </a:r>
            <a:br>
              <a:rPr lang="en-GB" sz="4200" noProof="0" dirty="0">
                <a:solidFill>
                  <a:srgbClr val="FFFFFF"/>
                </a:solidFill>
              </a:rPr>
            </a:br>
            <a:r>
              <a:rPr lang="en-GB" sz="4200" noProof="0" dirty="0">
                <a:solidFill>
                  <a:srgbClr val="FFFFFF"/>
                </a:solidFill>
              </a:rPr>
              <a:t>“An exact reduction technique for the k-Colour Shortest Path Problem”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929FB-ED09-ADC7-1120-F90F28123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506" y="5917399"/>
            <a:ext cx="8837546" cy="644789"/>
          </a:xfrm>
        </p:spPr>
        <p:txBody>
          <a:bodyPr>
            <a:normAutofit/>
          </a:bodyPr>
          <a:lstStyle/>
          <a:p>
            <a:pPr algn="l">
              <a:lnSpc>
                <a:spcPct val="110000"/>
              </a:lnSpc>
            </a:pPr>
            <a:r>
              <a:rPr lang="en-GB" sz="1300" noProof="0" dirty="0">
                <a:solidFill>
                  <a:srgbClr val="FFFFFF"/>
                </a:solidFill>
              </a:rPr>
              <a:t>Lorenzo Martin Diaz Avalos</a:t>
            </a:r>
          </a:p>
          <a:p>
            <a:pPr algn="l">
              <a:lnSpc>
                <a:spcPct val="110000"/>
              </a:lnSpc>
            </a:pPr>
            <a:r>
              <a:rPr lang="en-GB" sz="1300" noProof="0" dirty="0">
                <a:solidFill>
                  <a:srgbClr val="FFFFFF"/>
                </a:solidFill>
              </a:rPr>
              <a:t>Matteo Alessandro </a:t>
            </a:r>
            <a:r>
              <a:rPr lang="en-GB" sz="1300" noProof="0" dirty="0" err="1">
                <a:solidFill>
                  <a:srgbClr val="FFFFFF"/>
                </a:solidFill>
              </a:rPr>
              <a:t>Fumis</a:t>
            </a:r>
            <a:endParaRPr lang="en-GB" sz="1300" noProof="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310D4-8C7A-6558-D9EB-14A9B6C0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06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C42DC60-946F-F872-464A-3D1DEB79DEC4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F699C-65BB-98DA-A397-1FA159BD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Penalty Values</a:t>
            </a:r>
          </a:p>
        </p:txBody>
      </p:sp>
      <p:pic>
        <p:nvPicPr>
          <p:cNvPr id="14" name="Content Placeholder 13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0CD2721A-531B-04FF-A4D5-2A408DB9D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487" y="1358196"/>
            <a:ext cx="5295900" cy="2578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7291E-31A9-F725-E609-39746624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9</a:t>
            </a:fld>
            <a:endParaRPr lang="en-US"/>
          </a:p>
        </p:txBody>
      </p:sp>
      <p:pic>
        <p:nvPicPr>
          <p:cNvPr id="16" name="Picture 1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7687CB8-6C74-69E4-8A88-3680DAA1E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45" y="4258292"/>
            <a:ext cx="5842000" cy="876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15B449-FCE9-FB58-808B-D174AEF50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322" y="4485309"/>
            <a:ext cx="4381500" cy="482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A9D59C8-9AA3-4828-0A07-726A23836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385" y="5194926"/>
            <a:ext cx="881532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1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AA998F-74B8-3D4C-1DEC-61DB69A1BAF4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5763D-0D41-5AE9-65B3-42D58B62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Reduction Algorithm (GRA)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D1D2-391A-9254-7C22-779A0C0BC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Computational complexity</a:t>
            </a:r>
            <a:r>
              <a:rPr lang="en-GB" sz="2400" dirty="0"/>
              <a:t>:</a:t>
            </a:r>
          </a:p>
          <a:p>
            <a:pPr lvl="1"/>
            <a:r>
              <a:rPr lang="en-GB" sz="2400" dirty="0"/>
              <a:t>SPP: grows polynomially with input size</a:t>
            </a:r>
          </a:p>
          <a:p>
            <a:pPr lvl="1"/>
            <a:r>
              <a:rPr lang="en-GB" sz="2400" dirty="0"/>
              <a:t>k-CSPP: grows </a:t>
            </a:r>
            <a:r>
              <a:rPr lang="en-GB" sz="2400" dirty="0">
                <a:solidFill>
                  <a:srgbClr val="FF0000"/>
                </a:solidFill>
              </a:rPr>
              <a:t>exponentially</a:t>
            </a:r>
            <a:r>
              <a:rPr lang="en-GB" sz="2400" dirty="0"/>
              <a:t> with input size</a:t>
            </a:r>
          </a:p>
          <a:p>
            <a:endParaRPr lang="en-GB" sz="2400" dirty="0"/>
          </a:p>
          <a:p>
            <a:r>
              <a:rPr lang="en-GB" sz="2400" dirty="0"/>
              <a:t>For exact approaches (ILP solution), is necessary to reduce the input size as possible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4F726-AE1C-7EE5-1E60-B6D91FD5E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62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14C5EE-53DA-E359-4BDF-0AF3E901FA65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19DA6-D83A-AB21-6E12-AA1017B6A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Reduction Algorithm (GRA)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1812F-A783-47A2-8E6E-4FBC5E721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sz="2200" dirty="0"/>
                  <a:t>Takes as input a feasible solution using CCDA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sz="2200" dirty="0"/>
                  <a:t>Computes </a:t>
                </a:r>
                <a14:m>
                  <m:oMath xmlns:m="http://schemas.openxmlformats.org/officeDocument/2006/math">
                    <m:r>
                      <a:rPr lang="it-IT" sz="2200" b="1" i="1">
                        <a:latin typeface="Cambria Math" panose="02040503050406030204" pitchFamily="18" charset="0"/>
                      </a:rPr>
                      <m:t>𝑼𝑩</m:t>
                    </m:r>
                    <m:r>
                      <a:rPr lang="it-IT" sz="22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it-IT" sz="2200" i="1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it-IT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200" i="1">
                        <a:latin typeface="Cambria Math" panose="02040503050406030204" pitchFamily="18" charset="0"/>
                      </a:rPr>
                      <m:t>𝑆𝑜𝑙</m:t>
                    </m:r>
                    <m:r>
                      <a:rPr lang="it-IT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Removes from the original graph 𝐺 all the nodes and edges that, if they are forced to be in the solution, cause a fitness value higher than UB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GB" sz="2200" dirty="0"/>
                  <a:t>The algorithm </a:t>
                </a:r>
                <a:r>
                  <a:rPr lang="en-GB" sz="2200" b="1" dirty="0"/>
                  <a:t>does not take colours into account</a:t>
                </a:r>
              </a:p>
              <a:p>
                <a:pPr marL="228600" lvl="1" indent="0">
                  <a:buNone/>
                </a:pPr>
                <a:endParaRPr lang="en-GB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11812F-A783-47A2-8E6E-4FBC5E721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 t="-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93D37-4AC8-28AF-84B1-DE88731ED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7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FBFDDC-63D3-BC62-4A0C-4732C1E6F607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B584EC-BFC7-8795-350B-3460A1EE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Reduction Algorithm (GRA) – Theoretical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37036-1E00-FB72-FB83-22D9051E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12</a:t>
            </a:fld>
            <a:endParaRPr lang="en-US"/>
          </a:p>
        </p:txBody>
      </p:sp>
      <p:pic>
        <p:nvPicPr>
          <p:cNvPr id="9" name="Content Placeholder 8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A817DAC3-0792-8BC2-7414-C8BBA3A6B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9" y="2116397"/>
            <a:ext cx="11282689" cy="3038408"/>
          </a:xfrm>
        </p:spPr>
      </p:pic>
    </p:spTree>
    <p:extLst>
      <p:ext uri="{BB962C8B-B14F-4D97-AF65-F5344CB8AC3E}">
        <p14:creationId xmlns:p14="http://schemas.microsoft.com/office/powerpoint/2010/main" val="1790805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B3F513-8DD6-A533-5E72-93820D320882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A101F-13A6-7934-D307-7A72AC7E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Reduction Algorithm (GRA) – Theoretical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6708E-B2E9-4462-9A47-A56826CC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13</a:t>
            </a:fld>
            <a:endParaRPr lang="en-US"/>
          </a:p>
        </p:txBody>
      </p:sp>
      <p:pic>
        <p:nvPicPr>
          <p:cNvPr id="12" name="Content Placeholder 11" descr="A white paper with black text and black text&#10;&#10;AI-generated content may be incorrect.">
            <a:extLst>
              <a:ext uri="{FF2B5EF4-FFF2-40B4-BE49-F238E27FC236}">
                <a16:creationId xmlns:a16="http://schemas.microsoft.com/office/drawing/2014/main" id="{1D88ED33-ABBE-A4F0-0547-5F0F28497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7906" y="1716088"/>
            <a:ext cx="10603450" cy="4592637"/>
          </a:xfrm>
        </p:spPr>
      </p:pic>
    </p:spTree>
    <p:extLst>
      <p:ext uri="{BB962C8B-B14F-4D97-AF65-F5344CB8AC3E}">
        <p14:creationId xmlns:p14="http://schemas.microsoft.com/office/powerpoint/2010/main" val="337215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692F32-AFC1-2B98-4E8D-D91983184712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pic>
        <p:nvPicPr>
          <p:cNvPr id="11" name="Content Placeholder 10" descr="A diagram of a algorithm&#10;&#10;AI-generated content may be incorrect.">
            <a:extLst>
              <a:ext uri="{FF2B5EF4-FFF2-40B4-BE49-F238E27FC236}">
                <a16:creationId xmlns:a16="http://schemas.microsoft.com/office/drawing/2014/main" id="{3BC3D90E-D24F-2799-6FAD-DEAC8024D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3649" y="283372"/>
            <a:ext cx="4738351" cy="587919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65603C-ABC9-D7F5-55FA-1FCF8A92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Reduction Algorithm (GRA)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3E29A-7069-55C5-A357-EB36213E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B9099C-D003-AFF9-D137-49C2634C1E43}"/>
                  </a:ext>
                </a:extLst>
              </p:cNvPr>
              <p:cNvSpPr txBox="1"/>
              <p:nvPr/>
            </p:nvSpPr>
            <p:spPr>
              <a:xfrm>
                <a:off x="878629" y="1670249"/>
                <a:ext cx="6309039" cy="3517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Takes as input a graph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2000" dirty="0"/>
                  <a:t>, source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2000" dirty="0"/>
                  <a:t> and destination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2000" dirty="0"/>
                  <a:t>, an initial admissible solution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𝑆𝑜𝑙</m:t>
                    </m:r>
                  </m:oMath>
                </a14:m>
                <a:r>
                  <a:rPr lang="en-GB" sz="2000" dirty="0"/>
                  <a:t> computed via CCDA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For each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not belonging to the solution, computes </a:t>
                </a:r>
                <a:r>
                  <a:rPr lang="en-GB" sz="2000" u="sng" dirty="0"/>
                  <a:t>shortest paths</a:t>
                </a:r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000" dirty="0"/>
                  <a:t>If</a:t>
                </a:r>
              </a:p>
              <a:p>
                <a:pPr lvl="1"/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𝑆𝑜𝑙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 </a:t>
                </a:r>
              </a:p>
              <a:p>
                <a:pPr lvl="1"/>
                <a:endParaRPr lang="en-GB" sz="20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 and all incident edges are removed from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20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B9099C-D003-AFF9-D137-49C2634C1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29" y="1670249"/>
                <a:ext cx="6309039" cy="3517501"/>
              </a:xfrm>
              <a:prstGeom prst="rect">
                <a:avLst/>
              </a:prstGeom>
              <a:blipFill>
                <a:blip r:embed="rId3"/>
                <a:stretch>
                  <a:fillRect l="-805" t="-1079" b="-2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38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10891AF-988D-57B0-393C-9EE06FADBC72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696F50-0FBC-BC2B-A1CF-814C0F8C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 on GRA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93B58-7E57-E84E-D6D6-E6989181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24B218E7-2BFE-B4BE-CD27-C26406AA24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463"/>
          <a:stretch/>
        </p:blipFill>
        <p:spPr>
          <a:xfrm>
            <a:off x="315856" y="1327869"/>
            <a:ext cx="11560288" cy="80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92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FB45BB-4F00-9F49-519D-B7EA61C530FA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1D0A6-5E13-302E-12C5-35B61E70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 on GRA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590C9-3419-C3CA-E8DB-1DBCEED2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Content Placeholder 8" descr="A close-up of a number&#10;&#10;AI-generated content may be incorrect.">
            <a:extLst>
              <a:ext uri="{FF2B5EF4-FFF2-40B4-BE49-F238E27FC236}">
                <a16:creationId xmlns:a16="http://schemas.microsoft.com/office/drawing/2014/main" id="{EE154AB1-7F1E-E0E0-E328-E74356ED6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186798"/>
            <a:ext cx="11174962" cy="160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0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D424E5-338D-3DEE-362C-858738FBBB8A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C4CC7-3197-14C2-2032-318AC8D2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Observation on GRA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11F69-C4F2-129C-8388-16B913FF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8" name="Picture 17" descr="A diagram of a diamond with lines and dots with Great Pyramid of Giza in the background&#10;&#10;AI-generated content may be incorrect.">
            <a:extLst>
              <a:ext uri="{FF2B5EF4-FFF2-40B4-BE49-F238E27FC236}">
                <a16:creationId xmlns:a16="http://schemas.microsoft.com/office/drawing/2014/main" id="{B456C60D-0A76-F8C5-4A5E-C0585092D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41" y="2814144"/>
            <a:ext cx="3256616" cy="3411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CA13A0-E536-F00D-098C-305F3B97BE2B}"/>
              </a:ext>
            </a:extLst>
          </p:cNvPr>
          <p:cNvSpPr txBox="1"/>
          <p:nvPr/>
        </p:nvSpPr>
        <p:spPr>
          <a:xfrm>
            <a:off x="5978086" y="4502232"/>
            <a:ext cx="688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GRA</a:t>
            </a:r>
          </a:p>
        </p:txBody>
      </p:sp>
      <p:pic>
        <p:nvPicPr>
          <p:cNvPr id="6" name="Picture 5" descr="A diagram of a hexagon with black lines and dots&#10;&#10;AI-generated content may be incorrect.">
            <a:extLst>
              <a:ext uri="{FF2B5EF4-FFF2-40B4-BE49-F238E27FC236}">
                <a16:creationId xmlns:a16="http://schemas.microsoft.com/office/drawing/2014/main" id="{CCE2B559-79C1-3E80-36A5-977BA9563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130" y="3713440"/>
            <a:ext cx="3256616" cy="1672975"/>
          </a:xfrm>
          <a:prstGeom prst="rect">
            <a:avLst/>
          </a:prstGeom>
        </p:spPr>
      </p:pic>
      <p:sp>
        <p:nvSpPr>
          <p:cNvPr id="8" name="Right Arrow 17">
            <a:extLst>
              <a:ext uri="{FF2B5EF4-FFF2-40B4-BE49-F238E27FC236}">
                <a16:creationId xmlns:a16="http://schemas.microsoft.com/office/drawing/2014/main" id="{00A93623-7276-C1E1-7AF9-AF6487115526}"/>
              </a:ext>
            </a:extLst>
          </p:cNvPr>
          <p:cNvSpPr/>
          <p:nvPr/>
        </p:nvSpPr>
        <p:spPr>
          <a:xfrm>
            <a:off x="6087969" y="4150540"/>
            <a:ext cx="482321" cy="3516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C083D0-46C0-46E0-C112-469CE3C2473B}"/>
              </a:ext>
            </a:extLst>
          </p:cNvPr>
          <p:cNvSpPr/>
          <p:nvPr/>
        </p:nvSpPr>
        <p:spPr>
          <a:xfrm>
            <a:off x="315856" y="4362021"/>
            <a:ext cx="358646" cy="2080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FFF72D-8392-285F-EC46-B1142413F1E7}"/>
                  </a:ext>
                </a:extLst>
              </p:cNvPr>
              <p:cNvSpPr txBox="1"/>
              <p:nvPr/>
            </p:nvSpPr>
            <p:spPr>
              <a:xfrm>
                <a:off x="315856" y="4326386"/>
                <a:ext cx="4245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FFF72D-8392-285F-EC46-B1142413F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856" y="4326386"/>
                <a:ext cx="4245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EC0203-0036-31B5-0176-3F638AED3853}"/>
                  </a:ext>
                </a:extLst>
              </p:cNvPr>
              <p:cNvSpPr txBox="1"/>
              <p:nvPr/>
            </p:nvSpPr>
            <p:spPr>
              <a:xfrm>
                <a:off x="3083407" y="4281400"/>
                <a:ext cx="3529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EC0203-0036-31B5-0176-3F638AED3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407" y="4281400"/>
                <a:ext cx="352980" cy="369332"/>
              </a:xfrm>
              <a:prstGeom prst="rect">
                <a:avLst/>
              </a:prstGeom>
              <a:blipFill>
                <a:blip r:embed="rId5"/>
                <a:stretch>
                  <a:fillRect r="-103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812977-4639-5033-8554-CFD3D069B8EE}"/>
                  </a:ext>
                </a:extLst>
              </p:cNvPr>
              <p:cNvSpPr txBox="1"/>
              <p:nvPr/>
            </p:nvSpPr>
            <p:spPr>
              <a:xfrm>
                <a:off x="10622767" y="4213931"/>
                <a:ext cx="3529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B812977-4639-5033-8554-CFD3D069B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767" y="4213931"/>
                <a:ext cx="352980" cy="369332"/>
              </a:xfrm>
              <a:prstGeom prst="rect">
                <a:avLst/>
              </a:prstGeom>
              <a:blipFill>
                <a:blip r:embed="rId6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B3212A-9635-B45B-98F2-E6120EC2557C}"/>
                  </a:ext>
                </a:extLst>
              </p:cNvPr>
              <p:cNvSpPr txBox="1"/>
              <p:nvPr/>
            </p:nvSpPr>
            <p:spPr>
              <a:xfrm>
                <a:off x="7695729" y="4173528"/>
                <a:ext cx="35298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B3212A-9635-B45B-98F2-E6120EC25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729" y="4173528"/>
                <a:ext cx="35298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B5FA5BB1-E6CA-988A-E045-EA8280E616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23670" y="3266339"/>
                <a:ext cx="2190020" cy="113225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𝑆𝑜𝑙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), </m:t>
                      </m:r>
                    </m:oMath>
                  </m:oMathPara>
                </a14:m>
                <a:endParaRPr lang="it-IT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𝑆𝑜𝑙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)=2</m:t>
                      </m:r>
                    </m:oMath>
                  </m:oMathPara>
                </a14:m>
                <a:endParaRPr lang="en-GB" sz="2400" b="0" dirty="0"/>
              </a:p>
            </p:txBody>
          </p:sp>
        </mc:Choice>
        <mc:Fallback xmlns="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B5FA5BB1-E6CA-988A-E045-EA8280E61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670" y="3266339"/>
                <a:ext cx="2190020" cy="1132258"/>
              </a:xfrm>
              <a:prstGeom prst="rect">
                <a:avLst/>
              </a:prstGeom>
              <a:blipFill>
                <a:blip r:embed="rId8"/>
                <a:stretch>
                  <a:fillRect t="-2222" r="-45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Content Placeholder 8" descr="A close-up of a number&#10;&#10;AI-generated content may be incorrect.">
            <a:extLst>
              <a:ext uri="{FF2B5EF4-FFF2-40B4-BE49-F238E27FC236}">
                <a16:creationId xmlns:a16="http://schemas.microsoft.com/office/drawing/2014/main" id="{75450BDE-A8F6-B083-C318-13615F749F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1" y="1186798"/>
            <a:ext cx="11174962" cy="160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5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B71C7-8576-23D7-4972-BB1A11411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DB679FD-0A33-6E30-2496-26E134F985CD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D2A60-2031-A748-63BC-5DCE2553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6387920" cy="1132258"/>
          </a:xfrm>
        </p:spPr>
        <p:txBody>
          <a:bodyPr/>
          <a:lstStyle/>
          <a:p>
            <a:r>
              <a:rPr lang="en-GB" noProof="0" dirty="0"/>
              <a:t>Even more reduced graph…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E8A78-90F4-EF59-0024-8E4262E7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A white background with black and white clouds&#10;&#10;AI-generated content may be incorrect.">
            <a:extLst>
              <a:ext uri="{FF2B5EF4-FFF2-40B4-BE49-F238E27FC236}">
                <a16:creationId xmlns:a16="http://schemas.microsoft.com/office/drawing/2014/main" id="{8007030E-3B79-02D0-DEA4-95E4F6D49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5" y="4992952"/>
            <a:ext cx="825500" cy="368300"/>
          </a:xfrm>
          <a:prstGeom prst="rect">
            <a:avLst/>
          </a:prstGeom>
        </p:spPr>
      </p:pic>
      <p:pic>
        <p:nvPicPr>
          <p:cNvPr id="14" name="Content Placeholder 13" descr="A diagram of a algorithm&#10;&#10;AI-generated content may be incorrect.">
            <a:extLst>
              <a:ext uri="{FF2B5EF4-FFF2-40B4-BE49-F238E27FC236}">
                <a16:creationId xmlns:a16="http://schemas.microsoft.com/office/drawing/2014/main" id="{7FB7C421-E74D-0AB4-7136-FDD09E96C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4776" y="91440"/>
            <a:ext cx="3227728" cy="6217920"/>
          </a:xfr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1C39F4D-D816-02EC-9C26-4A1CC09D78CC}"/>
              </a:ext>
            </a:extLst>
          </p:cNvPr>
          <p:cNvSpPr txBox="1">
            <a:spLocks/>
          </p:cNvSpPr>
          <p:nvPr/>
        </p:nvSpPr>
        <p:spPr>
          <a:xfrm>
            <a:off x="378428" y="2281862"/>
            <a:ext cx="6387921" cy="22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We present an additional reduction focusing on </a:t>
            </a:r>
            <a:r>
              <a:rPr lang="en-GB" i="1" dirty="0"/>
              <a:t>“</a:t>
            </a:r>
            <a:r>
              <a:rPr lang="en-GB" b="1" i="1" dirty="0"/>
              <a:t>hidden edges</a:t>
            </a:r>
            <a:r>
              <a:rPr lang="en-GB" i="1" dirty="0"/>
              <a:t>”</a:t>
            </a:r>
            <a:r>
              <a:rPr lang="en-GB" b="1" i="1" dirty="0"/>
              <a:t> - </a:t>
            </a:r>
            <a:r>
              <a:rPr lang="en-GB" dirty="0"/>
              <a:t>edges that have not been removed from GRA, but whose traversal would inevitably lead to a higher fitness function value</a:t>
            </a:r>
          </a:p>
        </p:txBody>
      </p:sp>
    </p:spTree>
    <p:extLst>
      <p:ext uri="{BB962C8B-B14F-4D97-AF65-F5344CB8AC3E}">
        <p14:creationId xmlns:p14="http://schemas.microsoft.com/office/powerpoint/2010/main" val="346397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2C6B54-0340-2DA5-DDF9-C7F1FC02A20B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Overview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91A383-24AB-9119-9BF2-B29F5650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k-Colour Shortest Path Problem (k-CSPP)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FA58-73D4-2D71-176C-4583F17A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noProof="0" dirty="0"/>
              <a:t>The k-Colour Shortest Path Problem is a variant of the classic Shortest Path Problem</a:t>
            </a:r>
          </a:p>
          <a:p>
            <a:r>
              <a:rPr lang="en-GB" sz="2400" dirty="0"/>
              <a:t>Given a weighted edge-coloured graph, this problem consists of finding a </a:t>
            </a:r>
            <a:r>
              <a:rPr lang="en-GB" sz="2400" b="1" dirty="0"/>
              <a:t>shortest path</a:t>
            </a:r>
            <a:r>
              <a:rPr lang="en-GB" sz="2400" dirty="0"/>
              <a:t> from a source to a destination where the </a:t>
            </a:r>
            <a:r>
              <a:rPr lang="en-GB" sz="2400" b="1" dirty="0"/>
              <a:t>maximum number of different colours</a:t>
            </a:r>
            <a:r>
              <a:rPr lang="en-GB" sz="2400" dirty="0"/>
              <a:t> used in a feasible solution is fixed to be 𝑘</a:t>
            </a:r>
          </a:p>
          <a:p>
            <a:r>
              <a:rPr lang="en-GB" sz="2400" noProof="0" dirty="0"/>
              <a:t>Applica</a:t>
            </a:r>
            <a:r>
              <a:rPr lang="en-GB" sz="2400" dirty="0" err="1"/>
              <a:t>tion</a:t>
            </a:r>
            <a:r>
              <a:rPr lang="en-GB" sz="2400" dirty="0"/>
              <a:t>: Network Infrastructures</a:t>
            </a:r>
            <a:endParaRPr lang="en-GB" sz="240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06510-D20A-4AE8-BABF-997E53CB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32342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484300-D972-C1F4-77AF-880FF2AC0573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FFE60-343F-D198-04CB-A2BEB9CB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Reduced ILP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BDFEB-D7FB-5F2A-281B-6C5D332BF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588397"/>
            <a:ext cx="6414877" cy="4593828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Combination of the </a:t>
            </a:r>
            <a:r>
              <a:rPr lang="en-US" sz="2400" dirty="0"/>
              <a:t>effectiveness of the ILP formulation and the speed of the heuristic algorithm: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400" dirty="0"/>
              <a:t>Computation of </a:t>
            </a:r>
            <a:r>
              <a:rPr lang="en-US" sz="2400" u="sng" dirty="0"/>
              <a:t>admissible solution</a:t>
            </a:r>
            <a:r>
              <a:rPr lang="en-US" sz="2400" dirty="0"/>
              <a:t> using CCDA</a:t>
            </a:r>
          </a:p>
          <a:p>
            <a:pPr lvl="2"/>
            <a:r>
              <a:rPr lang="en-US" sz="2400" dirty="0"/>
              <a:t>If the solution is optimal </a:t>
            </a:r>
            <a:r>
              <a:rPr lang="en-US" sz="2400" dirty="0" err="1"/>
              <a:t>w.r.t.</a:t>
            </a:r>
            <a:r>
              <a:rPr lang="en-US" sz="2400" dirty="0"/>
              <a:t> the SPP, the algorithm stops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400" u="sng" dirty="0"/>
              <a:t>Graph reduction</a:t>
            </a:r>
            <a:r>
              <a:rPr lang="en-US" sz="2400" dirty="0"/>
              <a:t> using the admissible solution found as upper bound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US" sz="2400" u="sng" dirty="0"/>
              <a:t>Gurobi solver</a:t>
            </a:r>
            <a:r>
              <a:rPr lang="en-US" sz="2400" dirty="0"/>
              <a:t> applied to the formulation of the reduced instance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ABD2D-FFFB-5C53-0046-0A2C4668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A diagram of a algorithm&#10;&#10;AI-generated content may be incorrect.">
            <a:extLst>
              <a:ext uri="{FF2B5EF4-FFF2-40B4-BE49-F238E27FC236}">
                <a16:creationId xmlns:a16="http://schemas.microsoft.com/office/drawing/2014/main" id="{0B47E6A9-C6D4-5F22-88B8-6BF18FC3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455" y="11193"/>
            <a:ext cx="2452583" cy="619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6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EC5C0B7-AB5D-D6FF-44BF-B6C8473EAFA9}"/>
              </a:ext>
            </a:extLst>
          </p:cNvPr>
          <p:cNvSpPr/>
          <p:nvPr/>
        </p:nvSpPr>
        <p:spPr>
          <a:xfrm>
            <a:off x="-4746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908EF-98EB-77BA-22D6-0348438F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F8015-B202-46C7-8578-3A4C016F9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683" y="1858450"/>
            <a:ext cx="3533326" cy="2994105"/>
          </a:xfrm>
        </p:spPr>
        <p:txBody>
          <a:bodyPr>
            <a:normAutofit/>
          </a:bodyPr>
          <a:lstStyle/>
          <a:p>
            <a:r>
              <a:rPr lang="en-GB" sz="2400" dirty="0"/>
              <a:t>4 sets of instances: </a:t>
            </a:r>
          </a:p>
          <a:p>
            <a:pPr lvl="1"/>
            <a:r>
              <a:rPr lang="en-GB" sz="2400" b="1" dirty="0"/>
              <a:t>A – Grid</a:t>
            </a:r>
          </a:p>
          <a:p>
            <a:pPr lvl="1"/>
            <a:r>
              <a:rPr lang="en-GB" sz="2400" b="1" dirty="0"/>
              <a:t>B – Grid</a:t>
            </a:r>
          </a:p>
          <a:p>
            <a:pPr lvl="1"/>
            <a:r>
              <a:rPr lang="en-GB" sz="2400" b="1" dirty="0"/>
              <a:t>A – Random</a:t>
            </a:r>
          </a:p>
          <a:p>
            <a:pPr lvl="1"/>
            <a:r>
              <a:rPr lang="en-GB" sz="2400" b="1" dirty="0"/>
              <a:t>B – Random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C4282-497C-F8C1-8495-92C60A48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783D21-822B-7BC8-8064-F17AE9403EBE}"/>
                  </a:ext>
                </a:extLst>
              </p:cNvPr>
              <p:cNvSpPr txBox="1"/>
              <p:nvPr/>
            </p:nvSpPr>
            <p:spPr>
              <a:xfrm>
                <a:off x="5325125" y="1351508"/>
                <a:ext cx="5941101" cy="4493538"/>
              </a:xfrm>
              <a:prstGeom prst="rect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2200" b="1" dirty="0"/>
                  <a:t>A instances</a:t>
                </a:r>
                <a:r>
                  <a:rPr lang="en-GB" sz="2200" dirty="0"/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GB" sz="2200" u="sng" dirty="0"/>
                  <a:t>#colours</a:t>
                </a:r>
                <a:r>
                  <a:rPr lang="en-GB" sz="2200" dirty="0"/>
                  <a:t> </a:t>
                </a:r>
                <a:r>
                  <a:rPr lang="en-US" sz="2200" dirty="0"/>
                  <a:t>is equal to </a:t>
                </a:r>
                <a:r>
                  <a:rPr lang="en-US" sz="2200" u="sng" dirty="0"/>
                  <a:t>15% - 20%</a:t>
                </a:r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b="1" dirty="0"/>
                  <a:t>B instances</a:t>
                </a:r>
                <a:r>
                  <a:rPr lang="en-US" sz="2200" dirty="0"/>
                  <a:t>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u="sng" dirty="0"/>
                  <a:t>#colours</a:t>
                </a:r>
                <a:r>
                  <a:rPr lang="en-US" sz="2200" dirty="0"/>
                  <a:t> is equal to </a:t>
                </a:r>
                <a:r>
                  <a:rPr lang="en-US" sz="2200" u="sng" dirty="0"/>
                  <a:t>1% or 2%</a:t>
                </a:r>
                <a:r>
                  <a:rPr lang="en-US" sz="2200" dirty="0"/>
                  <a:t> of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it-IT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it-IT" sz="22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b="1" dirty="0"/>
                  <a:t>Grid</a:t>
                </a:r>
                <a:r>
                  <a:rPr lang="en-US" sz="2200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 with </a:t>
                </a:r>
                <a:r>
                  <a:rPr lang="en-US" sz="2200" u="sng" dirty="0"/>
                  <a:t>grid structure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is </a:t>
                </a:r>
                <a:r>
                  <a:rPr lang="en-US" sz="2200" u="sng" dirty="0"/>
                  <a:t>proportional</a:t>
                </a:r>
                <a:r>
                  <a:rPr lang="en-US" sz="2200" dirty="0"/>
                  <a:t> to size of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2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b="1" dirty="0"/>
                  <a:t>Random</a:t>
                </a:r>
                <a:r>
                  <a:rPr lang="en-US" sz="2200" dirty="0"/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200" dirty="0"/>
                  <a:t> with </a:t>
                </a:r>
                <a:r>
                  <a:rPr lang="en-US" sz="2200" u="sng" dirty="0"/>
                  <a:t>random structure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is </a:t>
                </a:r>
                <a:r>
                  <a:rPr lang="en-US" sz="2200" u="sng" dirty="0"/>
                  <a:t>independent</a:t>
                </a:r>
                <a:r>
                  <a:rPr lang="en-US" sz="2200" dirty="0"/>
                  <a:t> (small, lower than 10)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783D21-822B-7BC8-8064-F17AE940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125" y="1351508"/>
                <a:ext cx="5941101" cy="4493538"/>
              </a:xfrm>
              <a:prstGeom prst="rect">
                <a:avLst/>
              </a:prstGeom>
              <a:blipFill>
                <a:blip r:embed="rId2"/>
                <a:stretch>
                  <a:fillRect l="-1062" t="-560" b="-1401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173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F9FE9B6-1BC1-20B5-2355-A77662728CEB}"/>
              </a:ext>
            </a:extLst>
          </p:cNvPr>
          <p:cNvSpPr/>
          <p:nvPr/>
        </p:nvSpPr>
        <p:spPr>
          <a:xfrm>
            <a:off x="-4746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31E24-2F68-CA48-8148-27DA575E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20D1E-584F-F110-D57A-1DA09277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6" name="Content Placeholder 15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5180AD76-4964-A30B-F05D-8B7EDB5BF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465"/>
          <a:stretch>
            <a:fillRect/>
          </a:stretch>
        </p:blipFill>
        <p:spPr>
          <a:xfrm>
            <a:off x="6252566" y="2176743"/>
            <a:ext cx="5781533" cy="3193747"/>
          </a:xfrm>
        </p:spPr>
      </p:pic>
      <p:pic>
        <p:nvPicPr>
          <p:cNvPr id="18" name="Picture 17" descr="A table with numbers and percentages&#10;&#10;AI-generated content may be incorrect.">
            <a:extLst>
              <a:ext uri="{FF2B5EF4-FFF2-40B4-BE49-F238E27FC236}">
                <a16:creationId xmlns:a16="http://schemas.microsoft.com/office/drawing/2014/main" id="{B292EFA0-FEDF-D0AC-DC95-85C7C3D509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465"/>
          <a:stretch>
            <a:fillRect/>
          </a:stretch>
        </p:blipFill>
        <p:spPr>
          <a:xfrm>
            <a:off x="155173" y="2176743"/>
            <a:ext cx="5784263" cy="31937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E51B66-8A48-312D-26AF-256FB18CCA45}"/>
              </a:ext>
            </a:extLst>
          </p:cNvPr>
          <p:cNvSpPr txBox="1"/>
          <p:nvPr/>
        </p:nvSpPr>
        <p:spPr>
          <a:xfrm>
            <a:off x="2371411" y="1723683"/>
            <a:ext cx="996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A-Grid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09F1D-D364-A58B-0BDB-3D03F4AA4A7F}"/>
              </a:ext>
            </a:extLst>
          </p:cNvPr>
          <p:cNvSpPr txBox="1"/>
          <p:nvPr/>
        </p:nvSpPr>
        <p:spPr>
          <a:xfrm>
            <a:off x="8864321" y="1742942"/>
            <a:ext cx="999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B-Grid</a:t>
            </a:r>
          </a:p>
        </p:txBody>
      </p:sp>
    </p:spTree>
    <p:extLst>
      <p:ext uri="{BB962C8B-B14F-4D97-AF65-F5344CB8AC3E}">
        <p14:creationId xmlns:p14="http://schemas.microsoft.com/office/powerpoint/2010/main" val="790125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D96FC-8511-AEAC-A80F-1CA20F4FFD44}"/>
              </a:ext>
            </a:extLst>
          </p:cNvPr>
          <p:cNvSpPr/>
          <p:nvPr/>
        </p:nvSpPr>
        <p:spPr>
          <a:xfrm>
            <a:off x="-4746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6617C-CDA2-6F98-400F-5A59A4A41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Instances</a:t>
            </a:r>
          </a:p>
        </p:txBody>
      </p:sp>
      <p:pic>
        <p:nvPicPr>
          <p:cNvPr id="6" name="Content Placeholder 5" descr="A table of numbers with numbers and percentages&#10;&#10;AI-generated content may be incorrect.">
            <a:extLst>
              <a:ext uri="{FF2B5EF4-FFF2-40B4-BE49-F238E27FC236}">
                <a16:creationId xmlns:a16="http://schemas.microsoft.com/office/drawing/2014/main" id="{0F7D9312-7A57-68C4-21BF-FB2A833B3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05018" y="2140405"/>
            <a:ext cx="5802563" cy="324876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8BD45-CB97-7848-34F7-47CD8419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 descr="A table with numbers and percentages&#10;&#10;AI-generated content may be incorrect.">
            <a:extLst>
              <a:ext uri="{FF2B5EF4-FFF2-40B4-BE49-F238E27FC236}">
                <a16:creationId xmlns:a16="http://schemas.microsoft.com/office/drawing/2014/main" id="{721CCD7F-76BA-8B86-47E4-7E683CB6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55" y="2137360"/>
            <a:ext cx="5802563" cy="32347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2BCEEB-37FF-2B56-58D1-93CE2EDC7B06}"/>
              </a:ext>
            </a:extLst>
          </p:cNvPr>
          <p:cNvSpPr txBox="1"/>
          <p:nvPr/>
        </p:nvSpPr>
        <p:spPr>
          <a:xfrm>
            <a:off x="2371411" y="1723683"/>
            <a:ext cx="1502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A-Random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24C91-F7A8-439B-25A6-5C4D2467D7AC}"/>
              </a:ext>
            </a:extLst>
          </p:cNvPr>
          <p:cNvSpPr txBox="1"/>
          <p:nvPr/>
        </p:nvSpPr>
        <p:spPr>
          <a:xfrm>
            <a:off x="8663354" y="1680898"/>
            <a:ext cx="1504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B-Random</a:t>
            </a:r>
          </a:p>
        </p:txBody>
      </p:sp>
    </p:spTree>
    <p:extLst>
      <p:ext uri="{BB962C8B-B14F-4D97-AF65-F5344CB8AC3E}">
        <p14:creationId xmlns:p14="http://schemas.microsoft.com/office/powerpoint/2010/main" val="2127590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DCF2339-4AAC-1D18-26C1-35A7F5A346D8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CBC29-2FA3-1BB5-1FF2-4FA0A9114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07" y="520403"/>
            <a:ext cx="10653578" cy="613430"/>
          </a:xfrm>
        </p:spPr>
        <p:txBody>
          <a:bodyPr/>
          <a:lstStyle/>
          <a:p>
            <a:r>
              <a:rPr lang="en-GB" dirty="0"/>
              <a:t>Experiments – Formulation: A-Grid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7C26DDD-6FC2-7E16-CCFF-53CD91A083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205099"/>
              </p:ext>
            </p:extLst>
          </p:nvPr>
        </p:nvGraphicFramePr>
        <p:xfrm>
          <a:off x="717780" y="1133833"/>
          <a:ext cx="10755360" cy="5211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420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1344420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1344420">
                  <a:extLst>
                    <a:ext uri="{9D8B030D-6E8A-4147-A177-3AD203B41FA5}">
                      <a16:colId xmlns:a16="http://schemas.microsoft.com/office/drawing/2014/main" val="889369393"/>
                    </a:ext>
                  </a:extLst>
                </a:gridCol>
                <a:gridCol w="1344420">
                  <a:extLst>
                    <a:ext uri="{9D8B030D-6E8A-4147-A177-3AD203B41FA5}">
                      <a16:colId xmlns:a16="http://schemas.microsoft.com/office/drawing/2014/main" val="66625719"/>
                    </a:ext>
                  </a:extLst>
                </a:gridCol>
                <a:gridCol w="1344420">
                  <a:extLst>
                    <a:ext uri="{9D8B030D-6E8A-4147-A177-3AD203B41FA5}">
                      <a16:colId xmlns:a16="http://schemas.microsoft.com/office/drawing/2014/main" val="68640967"/>
                    </a:ext>
                  </a:extLst>
                </a:gridCol>
                <a:gridCol w="1344420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1344420">
                  <a:extLst>
                    <a:ext uri="{9D8B030D-6E8A-4147-A177-3AD203B41FA5}">
                      <a16:colId xmlns:a16="http://schemas.microsoft.com/office/drawing/2014/main" val="3882916203"/>
                    </a:ext>
                  </a:extLst>
                </a:gridCol>
                <a:gridCol w="1344420">
                  <a:extLst>
                    <a:ext uri="{9D8B030D-6E8A-4147-A177-3AD203B41FA5}">
                      <a16:colId xmlns:a16="http://schemas.microsoft.com/office/drawing/2014/main" val="2086689457"/>
                    </a:ext>
                  </a:extLst>
                </a:gridCol>
              </a:tblGrid>
              <a:tr h="236668"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Instances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ILP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GB" sz="1600" dirty="0"/>
                        <a:t>RILP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53923"/>
                  </a:ext>
                </a:extLst>
              </a:tr>
              <a:tr h="3380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FF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 (tot=8)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FF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 2R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 1R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 (tot=8)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1690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6264.50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22.95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6264.50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1.315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6264.50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25.00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6264.50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0.47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115.88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9627.88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145.26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9627.88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5.79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15331.75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4.02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15342.0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1.41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23827.25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2.35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23851.5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30768.5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30786.5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9.05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47749.75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42.46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 </a:t>
                      </a:r>
                      <a:r>
                        <a:rPr lang="en-GB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(&gt; 1 night)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47782.75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30.16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29.77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B9093-8D7B-901C-C2DA-15E443FFC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22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8D490D6-82CF-25DF-5BE5-7C91CF46774C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26C4A-FBD1-06C0-15B9-D9CB2A95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Formulation: A-Random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4273A-B40F-C463-47E1-123E30D6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C8A793CB-B55E-9F8B-5858-E5684D01F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0272491"/>
              </p:ext>
            </p:extLst>
          </p:nvPr>
        </p:nvGraphicFramePr>
        <p:xfrm>
          <a:off x="768603" y="1282495"/>
          <a:ext cx="10653712" cy="497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714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1331714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1331714">
                  <a:extLst>
                    <a:ext uri="{9D8B030D-6E8A-4147-A177-3AD203B41FA5}">
                      <a16:colId xmlns:a16="http://schemas.microsoft.com/office/drawing/2014/main" val="889369393"/>
                    </a:ext>
                  </a:extLst>
                </a:gridCol>
                <a:gridCol w="1331714">
                  <a:extLst>
                    <a:ext uri="{9D8B030D-6E8A-4147-A177-3AD203B41FA5}">
                      <a16:colId xmlns:a16="http://schemas.microsoft.com/office/drawing/2014/main" val="66625719"/>
                    </a:ext>
                  </a:extLst>
                </a:gridCol>
                <a:gridCol w="1331714">
                  <a:extLst>
                    <a:ext uri="{9D8B030D-6E8A-4147-A177-3AD203B41FA5}">
                      <a16:colId xmlns:a16="http://schemas.microsoft.com/office/drawing/2014/main" val="68640967"/>
                    </a:ext>
                  </a:extLst>
                </a:gridCol>
                <a:gridCol w="1331714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1331714">
                  <a:extLst>
                    <a:ext uri="{9D8B030D-6E8A-4147-A177-3AD203B41FA5}">
                      <a16:colId xmlns:a16="http://schemas.microsoft.com/office/drawing/2014/main" val="3060582192"/>
                    </a:ext>
                  </a:extLst>
                </a:gridCol>
                <a:gridCol w="1331714">
                  <a:extLst>
                    <a:ext uri="{9D8B030D-6E8A-4147-A177-3AD203B41FA5}">
                      <a16:colId xmlns:a16="http://schemas.microsoft.com/office/drawing/2014/main" val="2086689457"/>
                    </a:ext>
                  </a:extLst>
                </a:gridCol>
              </a:tblGrid>
              <a:tr h="236668"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Instances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ILP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GB" sz="1600" dirty="0"/>
                        <a:t>RILP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53923"/>
                  </a:ext>
                </a:extLst>
              </a:tr>
              <a:tr h="3380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FF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 (tot=8)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FF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 2R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 1R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 (tot=8)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1690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219.79</a:t>
                      </a:r>
                    </a:p>
                  </a:txBody>
                  <a:tcPr>
                    <a:solidFill>
                      <a:srgbClr val="92D050">
                        <a:alpha val="49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295.67</a:t>
                      </a:r>
                    </a:p>
                  </a:txBody>
                  <a:tcPr>
                    <a:solidFill>
                      <a:srgbClr val="C0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273.85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275.27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364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36838A-2F88-ACD3-C96A-C009C867F915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91BD5-7D45-7078-2D87-F8D19D7A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Formulation: B-Grid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8D93D-5BA5-4348-2031-5127746D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506D3B07-E340-28E8-A31A-76EDA7F30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614312"/>
              </p:ext>
            </p:extLst>
          </p:nvPr>
        </p:nvGraphicFramePr>
        <p:xfrm>
          <a:off x="768603" y="1282495"/>
          <a:ext cx="9322000" cy="497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5250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1165250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1165250">
                  <a:extLst>
                    <a:ext uri="{9D8B030D-6E8A-4147-A177-3AD203B41FA5}">
                      <a16:colId xmlns:a16="http://schemas.microsoft.com/office/drawing/2014/main" val="889369393"/>
                    </a:ext>
                  </a:extLst>
                </a:gridCol>
                <a:gridCol w="1165250">
                  <a:extLst>
                    <a:ext uri="{9D8B030D-6E8A-4147-A177-3AD203B41FA5}">
                      <a16:colId xmlns:a16="http://schemas.microsoft.com/office/drawing/2014/main" val="66625719"/>
                    </a:ext>
                  </a:extLst>
                </a:gridCol>
                <a:gridCol w="1165250">
                  <a:extLst>
                    <a:ext uri="{9D8B030D-6E8A-4147-A177-3AD203B41FA5}">
                      <a16:colId xmlns:a16="http://schemas.microsoft.com/office/drawing/2014/main" val="68640967"/>
                    </a:ext>
                  </a:extLst>
                </a:gridCol>
                <a:gridCol w="1165250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1165250">
                  <a:extLst>
                    <a:ext uri="{9D8B030D-6E8A-4147-A177-3AD203B41FA5}">
                      <a16:colId xmlns:a16="http://schemas.microsoft.com/office/drawing/2014/main" val="2379455180"/>
                    </a:ext>
                  </a:extLst>
                </a:gridCol>
                <a:gridCol w="1165250">
                  <a:extLst>
                    <a:ext uri="{9D8B030D-6E8A-4147-A177-3AD203B41FA5}">
                      <a16:colId xmlns:a16="http://schemas.microsoft.com/office/drawing/2014/main" val="2086689457"/>
                    </a:ext>
                  </a:extLst>
                </a:gridCol>
              </a:tblGrid>
              <a:tr h="236668"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Instances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ILP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GB" sz="1600" dirty="0"/>
                        <a:t>RILP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53923"/>
                  </a:ext>
                </a:extLst>
              </a:tr>
              <a:tr h="3380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FF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 (tot=10)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FF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 2R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 1R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 (tot=10)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1690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6277.4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17.26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6277.4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6275.6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17.55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6275.6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9633.0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68.87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9633.0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1.93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9634.5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75.46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9634.5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15355.4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518.33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15355.4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2.21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15358.7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536.03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15358.7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2.70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23838.0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2.44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23837.5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2.59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30781.1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5.22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30781.5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5.30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47758.0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34.34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55.34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>
                    <a:solidFill>
                      <a:srgbClr val="C0000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47754.4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35.06</a:t>
                      </a:r>
                    </a:p>
                  </a:txBody>
                  <a:tcPr>
                    <a:solidFill>
                      <a:srgbClr val="92D050">
                        <a:alpha val="5046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40.76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78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A9DE6C-398F-D886-71F9-47CAFCB9EDEC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0E21E-09F5-1C07-19BA-90B92E6A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Formulation: B-Random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6E1BA-F28E-0231-E6EF-1636737A4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B169C770-0997-861C-2089-D6FE2325C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977157"/>
              </p:ext>
            </p:extLst>
          </p:nvPr>
        </p:nvGraphicFramePr>
        <p:xfrm>
          <a:off x="768603" y="1282495"/>
          <a:ext cx="10653713" cy="47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59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889369393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66625719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68640967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2086689457"/>
                    </a:ext>
                  </a:extLst>
                </a:gridCol>
              </a:tblGrid>
              <a:tr h="236668"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Instances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ILP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RILP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53923"/>
                  </a:ext>
                </a:extLst>
              </a:tr>
              <a:tr h="3380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FF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 (tot=10)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FF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 (tot=10)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1690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494.43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434.75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711.46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730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4407E74-8D86-F775-2E8C-A482BE37E901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B73C7-FABF-6B5C-D73C-3DA0DCA8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CCDA: A-Grid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4F9B5-3DC1-D81D-C9E2-A30E220B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9F5F0C90-CAC5-7503-F12D-D8D5E63FA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010088"/>
              </p:ext>
            </p:extLst>
          </p:nvPr>
        </p:nvGraphicFramePr>
        <p:xfrm>
          <a:off x="2134539" y="1389920"/>
          <a:ext cx="7609795" cy="47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59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68640967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2086689457"/>
                    </a:ext>
                  </a:extLst>
                </a:gridCol>
              </a:tblGrid>
              <a:tr h="236668"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Instances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FF (RILP)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CCDA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53923"/>
                  </a:ext>
                </a:extLst>
              </a:tr>
              <a:tr h="3380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GAP (%)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 (tot=8)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1690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6264.50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6264.50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9627.88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15331.75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15342.0</a:t>
                      </a:r>
                      <a:r>
                        <a:rPr lang="en-GB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23827.25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23851.5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30768.5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30786.5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47749.75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47782.75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805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4A31CE4-4F15-3867-C207-FEEA8DB28289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A7B58-1242-A21B-E182-10D97F01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CCDA: B-Grid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86977-0B6F-0F19-DA5A-4EB17782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68FE3D3-15AA-1D2C-99DB-56EC8AC17B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317950"/>
              </p:ext>
            </p:extLst>
          </p:nvPr>
        </p:nvGraphicFramePr>
        <p:xfrm>
          <a:off x="2134539" y="1389920"/>
          <a:ext cx="7609795" cy="47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59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68640967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2086689457"/>
                    </a:ext>
                  </a:extLst>
                </a:gridCol>
              </a:tblGrid>
              <a:tr h="236668"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Instances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FF (RILP)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CCDA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53923"/>
                  </a:ext>
                </a:extLst>
              </a:tr>
              <a:tr h="3380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GAP (%)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 (tot=10)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1690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6277.4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6275.6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9633.0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0.34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9634.5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0.48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15355.4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0.17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15358.7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23838.0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23837.5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30781.1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30781.5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47758.0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47754.4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258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E37263-0603-DE54-D392-690FDE2B02AD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Overview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E8918-2923-07F4-A379-BA49A725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Explored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F62D-6632-7373-A39B-BC45522D7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b="1" noProof="0" dirty="0"/>
              <a:t>Heuristic Approach</a:t>
            </a:r>
            <a:r>
              <a:rPr lang="en-GB" sz="2200" noProof="0" dirty="0"/>
              <a:t>: Colour-Constrained Dijkstra Algorithm (</a:t>
            </a:r>
            <a:r>
              <a:rPr lang="en-GB" sz="2200" b="1" noProof="0" dirty="0"/>
              <a:t>CCDA</a:t>
            </a:r>
            <a:r>
              <a:rPr lang="en-GB" sz="2200" noProof="0" dirty="0"/>
              <a:t>)</a:t>
            </a:r>
          </a:p>
          <a:p>
            <a:pPr lvl="1"/>
            <a:r>
              <a:rPr lang="en-GB" sz="2200" noProof="0" dirty="0"/>
              <a:t>Able to find optimal or near-optimal solutions</a:t>
            </a:r>
          </a:p>
          <a:p>
            <a:pPr lvl="1"/>
            <a:r>
              <a:rPr lang="en-GB" sz="2200" noProof="0" dirty="0"/>
              <a:t>Same computational complexity as classic Dijsktra </a:t>
            </a:r>
          </a:p>
          <a:p>
            <a:pPr lvl="1"/>
            <a:endParaRPr lang="en-GB" sz="2200" noProof="0" dirty="0"/>
          </a:p>
          <a:p>
            <a:r>
              <a:rPr lang="en-GB" sz="2200" b="1" noProof="0" dirty="0"/>
              <a:t>Exact Approach</a:t>
            </a:r>
            <a:r>
              <a:rPr lang="en-GB" sz="2200" noProof="0" dirty="0"/>
              <a:t>: Reduced Integer Linear Programming (</a:t>
            </a:r>
            <a:r>
              <a:rPr lang="en-GB" sz="2200" b="1" noProof="0" dirty="0"/>
              <a:t>RILP</a:t>
            </a:r>
            <a:r>
              <a:rPr lang="en-GB" sz="2200" noProof="0" dirty="0"/>
              <a:t>)</a:t>
            </a:r>
          </a:p>
          <a:p>
            <a:pPr lvl="1"/>
            <a:r>
              <a:rPr lang="en-GB" sz="2200" noProof="0" dirty="0"/>
              <a:t>Proposed an </a:t>
            </a:r>
            <a:r>
              <a:rPr lang="en-GB" sz="2200" b="1" dirty="0"/>
              <a:t>exact reduction technique</a:t>
            </a:r>
            <a:r>
              <a:rPr lang="en-GB" sz="2200" dirty="0"/>
              <a:t>, the</a:t>
            </a:r>
            <a:r>
              <a:rPr lang="en-GB" sz="2200" noProof="0" dirty="0"/>
              <a:t> Graph Reduction Algorithm (</a:t>
            </a:r>
            <a:r>
              <a:rPr lang="en-GB" sz="2200" b="1" noProof="0" dirty="0"/>
              <a:t>GRA</a:t>
            </a:r>
            <a:r>
              <a:rPr lang="en-GB" sz="2200" noProof="0" dirty="0"/>
              <a:t>), which leverages the heuristic approach </a:t>
            </a:r>
          </a:p>
          <a:p>
            <a:pPr lvl="1"/>
            <a:r>
              <a:rPr lang="en-GB" sz="2200" noProof="0" dirty="0"/>
              <a:t>Garantees optimal solutions in reasonable running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50D7B-2DFB-922A-5147-922F5FC4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47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1AA1B63-F296-1342-3157-29CD6E41EB3D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9111D-7316-33A8-9417-66EDD6E2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CCDA: A-Random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D7750-5F68-52EC-DDBF-9E3FA21A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29E97831-351E-EF14-391D-1999E06B4C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436303"/>
              </p:ext>
            </p:extLst>
          </p:nvPr>
        </p:nvGraphicFramePr>
        <p:xfrm>
          <a:off x="2134539" y="1389920"/>
          <a:ext cx="7609795" cy="47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59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68640967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2086689457"/>
                    </a:ext>
                  </a:extLst>
                </a:gridCol>
              </a:tblGrid>
              <a:tr h="236668"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Instances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FF (RILP)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CCDA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53923"/>
                  </a:ext>
                </a:extLst>
              </a:tr>
              <a:tr h="3380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GAP (%)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 (tot=8)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1690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3.14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5.99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5.99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9.77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0870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DDED99-D835-A668-177B-D73DA354DDA3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02BA7B-5BB7-DA3D-1CAE-952ABAAD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CCDA: B-Random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F7607-C3F9-3953-77D4-65F9FF9D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2721878-72D2-4C49-E8D1-0708C73B7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3814507"/>
              </p:ext>
            </p:extLst>
          </p:nvPr>
        </p:nvGraphicFramePr>
        <p:xfrm>
          <a:off x="2134539" y="1389920"/>
          <a:ext cx="7609795" cy="472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59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68640967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1521959">
                  <a:extLst>
                    <a:ext uri="{9D8B030D-6E8A-4147-A177-3AD203B41FA5}">
                      <a16:colId xmlns:a16="http://schemas.microsoft.com/office/drawing/2014/main" val="2086689457"/>
                    </a:ext>
                  </a:extLst>
                </a:gridCol>
              </a:tblGrid>
              <a:tr h="236668"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Instances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GB" sz="1600" dirty="0"/>
                        <a:t>FF (RILP)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CCDA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53923"/>
                  </a:ext>
                </a:extLst>
              </a:tr>
              <a:tr h="33802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GAP (%)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#Opt (tot=10)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31690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1.32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1.32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3.34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3.34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955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B94899-1B07-1554-CA53-9A050592F218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FC676-5FCB-B471-D4F4-64181DDE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Graph Reduction: A-Grid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28320-5E17-8B28-3B65-1A4C347D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355D65D-8B94-ECAB-424A-9473BB782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339879"/>
              </p:ext>
            </p:extLst>
          </p:nvPr>
        </p:nvGraphicFramePr>
        <p:xfrm>
          <a:off x="925774" y="1276722"/>
          <a:ext cx="10340450" cy="463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090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2068090">
                  <a:extLst>
                    <a:ext uri="{9D8B030D-6E8A-4147-A177-3AD203B41FA5}">
                      <a16:colId xmlns:a16="http://schemas.microsoft.com/office/drawing/2014/main" val="341404200"/>
                    </a:ext>
                  </a:extLst>
                </a:gridCol>
                <a:gridCol w="2068090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2068090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2068090">
                  <a:extLst>
                    <a:ext uri="{9D8B030D-6E8A-4147-A177-3AD203B41FA5}">
                      <a16:colId xmlns:a16="http://schemas.microsoft.com/office/drawing/2014/main" val="1727623139"/>
                    </a:ext>
                  </a:extLst>
                </a:gridCol>
              </a:tblGrid>
              <a:tr h="565725">
                <a:tc>
                  <a:txBody>
                    <a:bodyPr/>
                    <a:lstStyle/>
                    <a:p>
                      <a:r>
                        <a:rPr lang="en-GB" sz="1600" dirty="0"/>
                        <a:t>Instances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%Reduct Nodes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%Reduct Edges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%Reduct Edges</a:t>
                      </a:r>
                    </a:p>
                    <a:p>
                      <a:r>
                        <a:rPr lang="en-GB" sz="1600" dirty="0"/>
                        <a:t>Extra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  <a:endParaRPr lang="en-GB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40492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84.63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89.72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91.63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96.44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86.24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95.42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97.79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98.63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98.88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98.28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98.31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98.30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99.46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856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FA875A4-A4E9-2F4C-A10A-4A8481C2F246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F2109-2A04-5013-DEF2-080290C7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Graph Reduction: B-Grid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E5C6F-87A1-39E1-0892-78865228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3B26CB6-B0FB-E34D-75E3-86EDC03B73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727249"/>
              </p:ext>
            </p:extLst>
          </p:nvPr>
        </p:nvGraphicFramePr>
        <p:xfrm>
          <a:off x="925776" y="1280641"/>
          <a:ext cx="10340450" cy="4688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090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2068090">
                  <a:extLst>
                    <a:ext uri="{9D8B030D-6E8A-4147-A177-3AD203B41FA5}">
                      <a16:colId xmlns:a16="http://schemas.microsoft.com/office/drawing/2014/main" val="1762175489"/>
                    </a:ext>
                  </a:extLst>
                </a:gridCol>
                <a:gridCol w="2068090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2068090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2068090">
                  <a:extLst>
                    <a:ext uri="{9D8B030D-6E8A-4147-A177-3AD203B41FA5}">
                      <a16:colId xmlns:a16="http://schemas.microsoft.com/office/drawing/2014/main" val="1727623139"/>
                    </a:ext>
                  </a:extLst>
                </a:gridCol>
              </a:tblGrid>
              <a:tr h="5618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Instances</a:t>
                      </a:r>
                    </a:p>
                    <a:p>
                      <a:endParaRPr lang="en-GB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%Reduct Nodes</a:t>
                      </a:r>
                    </a:p>
                    <a:p>
                      <a:endParaRPr lang="en-GB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%Reduct Edges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%Reduct Edges</a:t>
                      </a:r>
                    </a:p>
                    <a:p>
                      <a:r>
                        <a:rPr lang="en-GB" sz="1600" dirty="0"/>
                        <a:t>Extra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  <a:endParaRPr lang="en-GB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404929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r>
                        <a:rPr lang="en-GB" sz="1600" dirty="0"/>
                        <a:t>B-G1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94.03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92.47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94.45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r>
                        <a:rPr lang="en-GB" sz="1600" dirty="0"/>
                        <a:t>B-G3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89.57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r>
                        <a:rPr lang="en-GB" sz="1600" dirty="0"/>
                        <a:t>B-G4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88.40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96.71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93.99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97.94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98.39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98.30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98.83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98.59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42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B-G12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99.24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523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0D4E0-638F-BB5E-2F71-08263CBF04BB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880E9-9F00-1048-3474-5ECFE318D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Graph Reduction: A-Random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08261-FEE8-2EC8-2F55-F0E5390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2F96D135-6801-1AF1-644C-29030C786B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719630"/>
              </p:ext>
            </p:extLst>
          </p:nvPr>
        </p:nvGraphicFramePr>
        <p:xfrm>
          <a:off x="879115" y="1296372"/>
          <a:ext cx="10432690" cy="463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538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2086538">
                  <a:extLst>
                    <a:ext uri="{9D8B030D-6E8A-4147-A177-3AD203B41FA5}">
                      <a16:colId xmlns:a16="http://schemas.microsoft.com/office/drawing/2014/main" val="1120414281"/>
                    </a:ext>
                  </a:extLst>
                </a:gridCol>
                <a:gridCol w="2086538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2086538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2086538">
                  <a:extLst>
                    <a:ext uri="{9D8B030D-6E8A-4147-A177-3AD203B41FA5}">
                      <a16:colId xmlns:a16="http://schemas.microsoft.com/office/drawing/2014/main" val="1727623139"/>
                    </a:ext>
                  </a:extLst>
                </a:gridCol>
              </a:tblGrid>
              <a:tr h="336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Instances</a:t>
                      </a:r>
                    </a:p>
                    <a:p>
                      <a:endParaRPr lang="en-GB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%Reduct Nodes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%Reduct Edges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%Reduct Edges</a:t>
                      </a:r>
                    </a:p>
                    <a:p>
                      <a:r>
                        <a:rPr lang="en-GB" sz="1600" dirty="0"/>
                        <a:t>Extra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  <a:endParaRPr lang="en-GB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40492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99.74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99.84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99.33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99.87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A-R4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99.04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49.05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72.45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74.50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36.23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94.58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98.58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99.72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99.96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99.93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A-R12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99.93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408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DDBA2AD-CBB8-8194-C459-886C50F34E8F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F1755-1F87-A9FE-6409-2D05CA0D1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 – Graph Reduction: B-Random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CC684-B50F-02BA-8C20-5CFCEB0E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3C16D49D-61C1-51B5-F082-ACDD333215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142294"/>
              </p:ext>
            </p:extLst>
          </p:nvPr>
        </p:nvGraphicFramePr>
        <p:xfrm>
          <a:off x="891412" y="1323669"/>
          <a:ext cx="10408095" cy="463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619">
                  <a:extLst>
                    <a:ext uri="{9D8B030D-6E8A-4147-A177-3AD203B41FA5}">
                      <a16:colId xmlns:a16="http://schemas.microsoft.com/office/drawing/2014/main" val="1240169782"/>
                    </a:ext>
                  </a:extLst>
                </a:gridCol>
                <a:gridCol w="2081619">
                  <a:extLst>
                    <a:ext uri="{9D8B030D-6E8A-4147-A177-3AD203B41FA5}">
                      <a16:colId xmlns:a16="http://schemas.microsoft.com/office/drawing/2014/main" val="2845579869"/>
                    </a:ext>
                  </a:extLst>
                </a:gridCol>
                <a:gridCol w="2081619">
                  <a:extLst>
                    <a:ext uri="{9D8B030D-6E8A-4147-A177-3AD203B41FA5}">
                      <a16:colId xmlns:a16="http://schemas.microsoft.com/office/drawing/2014/main" val="1444941926"/>
                    </a:ext>
                  </a:extLst>
                </a:gridCol>
                <a:gridCol w="2081619">
                  <a:extLst>
                    <a:ext uri="{9D8B030D-6E8A-4147-A177-3AD203B41FA5}">
                      <a16:colId xmlns:a16="http://schemas.microsoft.com/office/drawing/2014/main" val="3786999001"/>
                    </a:ext>
                  </a:extLst>
                </a:gridCol>
                <a:gridCol w="2081619">
                  <a:extLst>
                    <a:ext uri="{9D8B030D-6E8A-4147-A177-3AD203B41FA5}">
                      <a16:colId xmlns:a16="http://schemas.microsoft.com/office/drawing/2014/main" val="1727623139"/>
                    </a:ext>
                  </a:extLst>
                </a:gridCol>
              </a:tblGrid>
              <a:tr h="4551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Instances</a:t>
                      </a:r>
                    </a:p>
                    <a:p>
                      <a:endParaRPr lang="en-GB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%Reduct Nodes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%Reduct Edges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%Reduct Edges</a:t>
                      </a:r>
                    </a:p>
                    <a:p>
                      <a:r>
                        <a:rPr lang="en-GB" sz="1600" dirty="0"/>
                        <a:t>Extra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solidFill>
                            <a:schemeClr val="bg1"/>
                          </a:solidFill>
                        </a:rPr>
                        <a:t>Time (s)</a:t>
                      </a:r>
                      <a:endParaRPr lang="en-GB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40492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99.76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6928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99.76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6612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98.06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0854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r>
                        <a:rPr lang="en-GB" sz="1600" dirty="0"/>
                        <a:t>B-R4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98.06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88742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96.04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011287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96.04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2334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83.04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688473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86.01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491294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99.35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44959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99.35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993476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33.87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043578"/>
                  </a:ext>
                </a:extLst>
              </a:tr>
              <a:tr h="3380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B-R12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81.76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33.87</a:t>
                      </a:r>
                    </a:p>
                  </a:txBody>
                  <a:tcPr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4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688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02BA33-F347-4306-0D49-42103CCD96DF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A00EC-E66F-AD74-BEA9-F692E7E9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47865-7DD8-A879-3BA7-2E6AC9B2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We </a:t>
            </a:r>
            <a:r>
              <a:rPr lang="en-GB" sz="2400" b="1" dirty="0"/>
              <a:t>implemented</a:t>
            </a:r>
            <a:r>
              <a:rPr lang="en-GB" sz="2400" dirty="0"/>
              <a:t> all algorithms proposed in the chosen paper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F3663-A23F-D65B-B687-B33CCAF4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7592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75DCAE6-4BF5-1678-B56D-26E52FFF9358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A946F-5AA6-D1D6-9B50-81C54962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AD4E-6FB0-B2AC-72A4-775B508BA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We </a:t>
            </a:r>
            <a:r>
              <a:rPr lang="en-GB" sz="2400" b="1" dirty="0"/>
              <a:t>implemented</a:t>
            </a:r>
            <a:r>
              <a:rPr lang="en-GB" sz="2400" dirty="0"/>
              <a:t> all algorithms proposed in the chosen paper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We </a:t>
            </a:r>
            <a:r>
              <a:rPr lang="en-GB" sz="2400" b="1" dirty="0"/>
              <a:t>improved</a:t>
            </a:r>
            <a:r>
              <a:rPr lang="en-GB" sz="2400" dirty="0"/>
              <a:t> the Graph Reduction Algorithm </a:t>
            </a:r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7FA3D-6F33-0450-C0B9-1BBF126B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69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01B01C-A50E-E821-7A43-60498A2E5081}"/>
              </a:ext>
            </a:extLst>
          </p:cNvPr>
          <p:cNvSpPr/>
          <p:nvPr/>
        </p:nvSpPr>
        <p:spPr>
          <a:xfrm>
            <a:off x="-54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583D24-F731-331A-4FE6-8534CA6D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2C286-4E5D-5963-3624-3C8A69EF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B9E6DC9-3434-7173-21CB-56E1C23A5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400" dirty="0"/>
              <a:t>We</a:t>
            </a:r>
            <a:r>
              <a:rPr lang="en-GB" sz="2400" b="1" dirty="0"/>
              <a:t> implemented </a:t>
            </a:r>
            <a:r>
              <a:rPr lang="en-GB" sz="2400" dirty="0"/>
              <a:t>all algorithms proposed in the chosen paper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We </a:t>
            </a:r>
            <a:r>
              <a:rPr lang="en-GB" sz="2400" b="1" dirty="0"/>
              <a:t>improved</a:t>
            </a:r>
            <a:r>
              <a:rPr lang="en-GB" sz="2400" dirty="0"/>
              <a:t> the Graph Reduction Algorithm </a:t>
            </a:r>
          </a:p>
          <a:p>
            <a:pPr marL="457200" indent="-457200">
              <a:buFont typeface="+mj-lt"/>
              <a:buAutoNum type="arabicPeriod"/>
            </a:pPr>
            <a:endParaRPr lang="en-GB" sz="2400" dirty="0"/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We </a:t>
            </a:r>
            <a:r>
              <a:rPr lang="en-GB" sz="2400" b="1" dirty="0"/>
              <a:t>tested </a:t>
            </a:r>
            <a:r>
              <a:rPr lang="en-GB" sz="2400" dirty="0"/>
              <a:t>the performance of our implementation, proving the effectiveness of the proposed solutions</a:t>
            </a:r>
          </a:p>
        </p:txBody>
      </p:sp>
    </p:spTree>
    <p:extLst>
      <p:ext uri="{BB962C8B-B14F-4D97-AF65-F5344CB8AC3E}">
        <p14:creationId xmlns:p14="http://schemas.microsoft.com/office/powerpoint/2010/main" val="1348178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etwork Technology Background">
            <a:extLst>
              <a:ext uri="{FF2B5EF4-FFF2-40B4-BE49-F238E27FC236}">
                <a16:creationId xmlns:a16="http://schemas.microsoft.com/office/drawing/2014/main" id="{3936FDE5-9736-E129-BA33-4E221B4C3A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5" t="9419" r="5584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6D8F-A2D0-014A-5565-E4B96C514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03051" y="911021"/>
            <a:ext cx="11160001" cy="45938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4400" b="1" dirty="0">
                <a:solidFill>
                  <a:schemeClr val="bg1"/>
                </a:solidFill>
              </a:rPr>
              <a:t>Thanks for </a:t>
            </a:r>
          </a:p>
          <a:p>
            <a:pPr marL="228600" lvl="1" indent="0" algn="ctr">
              <a:buNone/>
            </a:pPr>
            <a:r>
              <a:rPr lang="en-GB" sz="4200" b="1" dirty="0">
                <a:solidFill>
                  <a:schemeClr val="bg1"/>
                </a:solidFill>
              </a:rPr>
              <a:t>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1945F-DA1C-0BA1-0A7D-73EEBE78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19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38452-AB39-B881-F5E5-CE0272CD298A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35FBA-8B62-EEA7-D32E-F25F17F0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Mathematical Model</a:t>
            </a:r>
            <a:br>
              <a:rPr lang="en-GB" noProof="0" dirty="0"/>
            </a:br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A5919-B3CE-270E-D9EB-E2922F10C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7" y="1441212"/>
                <a:ext cx="10653579" cy="459382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noProof="0" dirty="0"/>
                  <a:t>Graph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GB" noProof="0" dirty="0"/>
                  <a:t>, with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noProof="0" dirty="0"/>
                  <a:t> nodes and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GB" noProof="0" dirty="0"/>
                  <a:t> edges </a:t>
                </a:r>
              </a:p>
              <a:p>
                <a:r>
                  <a:rPr lang="en-GB" noProof="0" dirty="0"/>
                  <a:t>Source node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baseline="-25000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noProof="0" dirty="0"/>
                  <a:t>, destination node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baseline="-25000" noProof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0" baseline="-25000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b="0" noProof="0" dirty="0"/>
                  <a:t> is the general path </a:t>
                </a:r>
                <a:r>
                  <a:rPr lang="en-GB" noProof="0" dirty="0"/>
                  <a:t>from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noProof="0" dirty="0"/>
                  <a:t> to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noProof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GB" noProof="0" dirty="0"/>
              </a:p>
              <a:p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noProof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it-IT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noProof="0" dirty="0"/>
                  <a:t> is the length of the path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GB" noProof="0" dirty="0"/>
              </a:p>
              <a:p>
                <a:r>
                  <a:rPr lang="en-GB" b="1" dirty="0"/>
                  <a:t>Non-negative distance function</a:t>
                </a:r>
                <a:r>
                  <a:rPr lang="en-GB" dirty="0"/>
                  <a:t>	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i="1">
                        <a:latin typeface="Cambria Math" panose="02040503050406030204" pitchFamily="18" charset="0"/>
                      </a:rPr>
                      <m:t>d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GB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sz="20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noProof="0" dirty="0"/>
              </a:p>
              <a:p>
                <a:r>
                  <a:rPr lang="en-GB" b="1" noProof="0" dirty="0"/>
                  <a:t>Edge-colouring function</a:t>
                </a:r>
                <a:r>
                  <a:rPr lang="en-GB" noProof="0" dirty="0"/>
                  <a:t>	 </a:t>
                </a:r>
                <a:endParaRPr lang="en-GB" b="0" i="1" noProof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000" b="0" i="1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000" b="0" i="1" noProof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sz="2000" b="0" i="1" noProof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GB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GB" sz="2000" b="0" noProof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it-IT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)}</m:t>
                        </m:r>
                      </m:e>
                    </m:nary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noProof="0" dirty="0">
                    <a:ea typeface="Cambria Math" panose="02040503050406030204" pitchFamily="18" charset="0"/>
                  </a:rPr>
                  <a:t>is the set containing all the colours of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endParaRPr lang="en-GB" noProof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it-IT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it-IT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d>
                          <m:d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GB" noProof="0" dirty="0">
                    <a:ea typeface="Cambria Math" panose="02040503050406030204" pitchFamily="18" charset="0"/>
                  </a:rPr>
                  <a:t> is the set containing all edges of colour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endParaRPr lang="en-GB" noProof="0" dirty="0">
                  <a:ea typeface="Cambria Math" panose="02040503050406030204" pitchFamily="18" charset="0"/>
                </a:endParaRPr>
              </a:p>
              <a:p>
                <a:endParaRPr lang="en-GB" noProof="0" dirty="0">
                  <a:ea typeface="Cambria Math" panose="02040503050406030204" pitchFamily="18" charset="0"/>
                </a:endParaRPr>
              </a:p>
              <a:p>
                <a:pPr lvl="1"/>
                <a:endParaRPr lang="en-GB" noProof="0" dirty="0"/>
              </a:p>
              <a:p>
                <a:pPr lvl="1"/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A5919-B3CE-270E-D9EB-E2922F10C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7" y="1441212"/>
                <a:ext cx="10653579" cy="4593828"/>
              </a:xfrm>
              <a:blipFill>
                <a:blip r:embed="rId2"/>
                <a:stretch>
                  <a:fillRect l="-476" t="-551" b="-8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50F6-75EE-A500-526D-25B59419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0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80020FA-51A9-FDD6-0059-153C4E81651D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5E2ACA-F181-2FE1-34CA-722058A2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k-CSPP </a:t>
            </a:r>
            <a:r>
              <a:rPr lang="en-GB" dirty="0"/>
              <a:t>–</a:t>
            </a:r>
            <a:r>
              <a:rPr lang="en-GB" noProof="0" dirty="0"/>
              <a:t> Formulation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D565D5-D490-17BB-5070-1F51D96DD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b="1" noProof="0" dirty="0"/>
                  <a:t>Decision variables</a:t>
                </a:r>
                <a:r>
                  <a:rPr lang="en-GB" noProof="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2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200" b="0" i="1" noProof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it-IT" sz="2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∀(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2000" noProof="0" dirty="0"/>
                  <a:t> </a:t>
                </a:r>
              </a:p>
              <a:p>
                <a:pPr lvl="2"/>
                <a:r>
                  <a:rPr lang="en-GB" sz="2000" noProof="0" dirty="0"/>
                  <a:t>equal to </a:t>
                </a:r>
                <a14:m>
                  <m:oMath xmlns:m="http://schemas.openxmlformats.org/officeDocument/2006/math"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000" noProof="0" dirty="0"/>
                  <a:t> if the edge </a:t>
                </a:r>
                <a14:m>
                  <m:oMath xmlns:m="http://schemas.openxmlformats.org/officeDocument/2006/math"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noProof="0" dirty="0"/>
                  <a:t> belongs to the optimal path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noProof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000" b="0" i="1" noProof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000" noProof="0" dirty="0"/>
                  <a:t>, </a:t>
                </a:r>
                <a14:m>
                  <m:oMath xmlns:m="http://schemas.openxmlformats.org/officeDocument/2006/math">
                    <m:r>
                      <a:rPr lang="it-IT" sz="2000" b="0" i="1" noProof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000" noProof="0" dirty="0"/>
                  <a:t> otherwise</a:t>
                </a:r>
              </a:p>
              <a:p>
                <a:pPr marL="457200" lvl="2" indent="0">
                  <a:buNone/>
                </a:pPr>
                <a:endParaRPr lang="en-GB" noProof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sz="22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200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2200" b="0" i="1" noProof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it-IT" sz="2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∀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000" noProof="0" dirty="0"/>
                  <a:t> </a:t>
                </a:r>
              </a:p>
              <a:p>
                <a:pPr lvl="2"/>
                <a:r>
                  <a:rPr lang="en-GB" sz="2200" noProof="0" dirty="0"/>
                  <a:t>equal to 1 if at least </a:t>
                </a:r>
                <a:r>
                  <a:rPr lang="en-GB" sz="2200" dirty="0"/>
                  <a:t>one</a:t>
                </a:r>
                <a:r>
                  <a:rPr lang="en-GB" sz="2200" noProof="0" dirty="0"/>
                  <a:t> edge of colour </a:t>
                </a:r>
                <a14:m>
                  <m:oMath xmlns:m="http://schemas.openxmlformats.org/officeDocument/2006/math">
                    <m:r>
                      <a:rPr lang="it-IT" sz="2200" b="0" i="1" noProof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sz="2200" noProof="0" dirty="0"/>
                  <a:t> is traversed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it-IT" sz="2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2200" noProof="0" dirty="0"/>
                  <a:t>,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200" dirty="0"/>
                  <a:t> otherwise</a:t>
                </a:r>
              </a:p>
              <a:p>
                <a:pPr marL="228600" lvl="1" indent="0">
                  <a:buNone/>
                </a:pPr>
                <a:endParaRPr lang="en-GB" noProof="0" dirty="0"/>
              </a:p>
              <a:p>
                <a:r>
                  <a:rPr lang="en-GB" b="1" noProof="0" dirty="0"/>
                  <a:t>Objective function</a:t>
                </a:r>
                <a:r>
                  <a:rPr lang="en-GB" noProof="0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noProof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it-IT" sz="24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400" b="0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noProof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  <m:sup/>
                            <m:e>
                              <m:r>
                                <a:rPr lang="it-IT" sz="2400" b="0" i="1" noProof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sz="2400" b="0" i="1" noProof="0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it-IT" sz="2400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4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D565D5-D490-17BB-5070-1F51D96DD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6" t="-275" b="-349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BBF1C-4392-C636-7C64-E3691CCB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2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36DC73-9464-B0F8-00C0-BD2FA301D810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549FB-382C-F8A3-A968-BDE45264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k-CSPP – Formulation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B435D-4291-B8A9-D557-05EE0CB745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2648" y="1400572"/>
                <a:ext cx="10653579" cy="45938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b="1" dirty="0"/>
                  <a:t>Constraints</a:t>
                </a:r>
                <a:r>
                  <a:rPr lang="en-GB" dirty="0"/>
                  <a:t>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1)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𝐹𝑙𝑜𝑤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𝐶𝑜𝑛𝑠𝑒𝑟𝑣𝑎𝑡𝑖𝑜𝑛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  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it-IT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2)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𝐸𝑑𝑔𝑒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𝐴𝑐𝑡𝑖𝑣𝑎𝑡𝑖𝑜𝑛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:                      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3)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𝐶𝑜𝑙𝑜𝑢𝑟𝑠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:                     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</m:t>
                      </m:r>
                    </m:oMath>
                  </m:oMathPara>
                </a14:m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8B435D-4291-B8A9-D557-05EE0CB74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1400572"/>
                <a:ext cx="10653579" cy="4593828"/>
              </a:xfrm>
              <a:blipFill>
                <a:blip r:embed="rId2"/>
                <a:stretch>
                  <a:fillRect l="-476" t="-16298" b="-287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4317A-5E5C-56D1-7D1C-2C45C32D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2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CA9A18-EF23-76F2-8BDA-5D0FCA7B7A7C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6A48D-932F-9CB6-B8DD-CDB24F45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Colour-Constrained Dijkstra Algorithm (CCDA)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F14A3-411F-5BAB-C34D-7857B3CD19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200" dirty="0"/>
                  <a:t>CCDA introduces </a:t>
                </a:r>
                <a:r>
                  <a:rPr lang="en-GB" sz="2200" b="1" dirty="0">
                    <a:solidFill>
                      <a:srgbClr val="FF0000"/>
                    </a:solidFill>
                  </a:rPr>
                  <a:t>edge penalties </a:t>
                </a:r>
              </a:p>
              <a:p>
                <a:endParaRPr lang="en-GB" sz="2200" b="1" dirty="0">
                  <a:solidFill>
                    <a:srgbClr val="FF0000"/>
                  </a:solidFill>
                </a:endParaRPr>
              </a:p>
              <a:p>
                <a:r>
                  <a:rPr lang="en-GB" sz="2200" b="1" dirty="0"/>
                  <a:t>Key idea</a:t>
                </a:r>
                <a:r>
                  <a:rPr lang="en-GB" sz="2200" dirty="0"/>
                  <a:t>: </a:t>
                </a:r>
              </a:p>
              <a:p>
                <a:pPr lvl="1"/>
                <a:r>
                  <a:rPr lang="en-GB" sz="2200" dirty="0"/>
                  <a:t>The algorithm keeps track of the colours already used in the current path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200" dirty="0"/>
                  <a:t> </a:t>
                </a:r>
              </a:p>
              <a:p>
                <a:pPr lvl="1"/>
                <a:r>
                  <a:rPr lang="en-GB" sz="2200" dirty="0"/>
                  <a:t>Adding to </a:t>
                </a:r>
                <a14:m>
                  <m:oMath xmlns:m="http://schemas.openxmlformats.org/officeDocument/2006/math">
                    <m:r>
                      <a:rPr lang="it-IT" sz="2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200" dirty="0"/>
                  <a:t> an edge with a new colour, adds a penalty value increasing the edge cost</a:t>
                </a:r>
              </a:p>
              <a:p>
                <a:pPr lvl="1"/>
                <a:r>
                  <a:rPr lang="en-GB" sz="2200" u="sng" dirty="0"/>
                  <a:t>Consequently, the algorithm is encouraged appending to </a:t>
                </a:r>
                <a14:m>
                  <m:oMath xmlns:m="http://schemas.openxmlformats.org/officeDocument/2006/math">
                    <m:r>
                      <a:rPr lang="it-IT" sz="2200" i="1" u="sng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200" u="sng" dirty="0"/>
                  <a:t> edges with colours that already appeared </a:t>
                </a:r>
                <a:endParaRPr lang="en-GB" sz="2200" dirty="0"/>
              </a:p>
              <a:p>
                <a:pPr marL="0" indent="0">
                  <a:buNone/>
                </a:pPr>
                <a:endParaRPr lang="en-GB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EF14A3-411F-5BAB-C34D-7857B3CD1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6F0D9-7204-C166-0CD9-14C50A4B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0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624DA-063C-6253-8378-19D47F3A8C05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pic>
        <p:nvPicPr>
          <p:cNvPr id="6" name="Picture 5" descr="A diagram of a flowchart&#10;&#10;AI-generated content may be incorrect.">
            <a:extLst>
              <a:ext uri="{FF2B5EF4-FFF2-40B4-BE49-F238E27FC236}">
                <a16:creationId xmlns:a16="http://schemas.microsoft.com/office/drawing/2014/main" id="{AEFA8A12-232D-3DFF-8770-9885D03A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437" y="940676"/>
            <a:ext cx="5967529" cy="52592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022276-1D80-04B8-A141-7D121C65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Colour-Constrained Dijkstra Algorithm (CCDA)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F2C9B-E36C-4671-E946-0445A68A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994" y="1742900"/>
            <a:ext cx="6045730" cy="3654837"/>
          </a:xfrm>
        </p:spPr>
        <p:txBody>
          <a:bodyPr>
            <a:normAutofit/>
          </a:bodyPr>
          <a:lstStyle/>
          <a:p>
            <a:r>
              <a:rPr lang="en-GB" sz="2200" dirty="0"/>
              <a:t>CCDA iterates through a list of different </a:t>
            </a:r>
            <a:r>
              <a:rPr lang="en-GB" sz="2200" u="sng" dirty="0"/>
              <a:t>predefined penalty values</a:t>
            </a:r>
          </a:p>
          <a:p>
            <a:r>
              <a:rPr lang="en-GB" sz="2200" dirty="0"/>
              <a:t>At each iteration, calls the </a:t>
            </a:r>
            <a:r>
              <a:rPr lang="en-GB" sz="2200" b="1" dirty="0"/>
              <a:t>Penalised Dijkstra Algorithm </a:t>
            </a:r>
            <a:r>
              <a:rPr lang="en-GB" sz="2200" dirty="0"/>
              <a:t>using current</a:t>
            </a:r>
            <a:r>
              <a:rPr lang="en-GB" sz="2200" b="1" dirty="0">
                <a:solidFill>
                  <a:srgbClr val="FF0000"/>
                </a:solidFill>
              </a:rPr>
              <a:t> </a:t>
            </a:r>
            <a:r>
              <a:rPr lang="en-GB" sz="2200" dirty="0"/>
              <a:t>penalty value</a:t>
            </a:r>
          </a:p>
          <a:p>
            <a:r>
              <a:rPr lang="en-GB" sz="2200" u="sng" dirty="0"/>
              <a:t>The algorithm stops after finding an admissible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F652-D203-0445-D97E-AFC3BA38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F01858-6C00-87C7-E7FD-5CF9EAE56E7B}"/>
              </a:ext>
            </a:extLst>
          </p:cNvPr>
          <p:cNvSpPr/>
          <p:nvPr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00206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Overview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Formulation</a:t>
            </a:r>
            <a:r>
              <a:rPr lang="en-GB" dirty="0"/>
              <a:t>			</a:t>
            </a:r>
            <a:r>
              <a:rPr lang="en-GB" dirty="0">
                <a:solidFill>
                  <a:schemeClr val="bg1"/>
                </a:solidFill>
              </a:rPr>
              <a:t>Proposed Algorithms</a:t>
            </a:r>
            <a:r>
              <a:rPr lang="en-GB" dirty="0"/>
              <a:t>			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</a:t>
            </a:r>
            <a:r>
              <a:rPr lang="en-GB" dirty="0"/>
              <a:t>				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EA4C1-9F7E-64C5-637F-8880D7F3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Colour-Constrained Dijkstra Algorithm (CCDA)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FC37E-2A80-C630-AF09-16F40384C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9210" y="1695556"/>
                <a:ext cx="10653579" cy="459382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The first value in the penalties list is always 0</a:t>
                </a:r>
              </a:p>
              <a:p>
                <a:pPr lvl="1"/>
                <a:r>
                  <a:rPr lang="en-GB" sz="2400" b="1" dirty="0"/>
                  <a:t>At first iteration, the Penalised Dijkstra consists in the classic Dijkstra</a:t>
                </a:r>
              </a:p>
              <a:p>
                <a:r>
                  <a:rPr lang="en-GB" sz="2400" dirty="0"/>
                  <a:t>The solution found with penalty 0 is the optimal solution for the SPP, which is a particular case of the k-CSPP</a:t>
                </a:r>
              </a:p>
              <a:p>
                <a:r>
                  <a:rPr lang="en-GB" sz="2400" u="sng" dirty="0"/>
                  <a:t>If this solution is admissible for the k-CSPP (#used_colours </a:t>
                </a:r>
                <a14:m>
                  <m:oMath xmlns:m="http://schemas.openxmlformats.org/officeDocument/2006/math">
                    <m:r>
                      <a:rPr lang="it-IT" sz="2400" b="0" i="1" u="sng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GB" sz="2400" u="sng" dirty="0"/>
                  <a:t> k ), the algorithm stops, and the found solution is optimal also for the k-CSPP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FFC37E-2A80-C630-AF09-16F40384C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9210" y="1695556"/>
                <a:ext cx="10653579" cy="4593828"/>
              </a:xfrm>
              <a:blipFill>
                <a:blip r:embed="rId2"/>
                <a:stretch>
                  <a:fillRect l="-714" t="-2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79FCF-219A-5F85-9FB0-78C50CDB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195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6093</TotalTime>
  <Words>2958</Words>
  <Application>Microsoft Macintosh PowerPoint</Application>
  <PresentationFormat>Widescreen</PresentationFormat>
  <Paragraphs>1171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Arial</vt:lpstr>
      <vt:lpstr>Cambria Math</vt:lpstr>
      <vt:lpstr>Neue Haas Grotesk Text Pro</vt:lpstr>
      <vt:lpstr>VanillaVTI</vt:lpstr>
      <vt:lpstr>Implementation of  “An exact reduction technique for the k-Colour Shortest Path Problem”</vt:lpstr>
      <vt:lpstr>k-Colour Shortest Path Problem (k-CSPP)</vt:lpstr>
      <vt:lpstr>Explored Approaches</vt:lpstr>
      <vt:lpstr>Mathematical Model </vt:lpstr>
      <vt:lpstr>k-CSPP – Formulation </vt:lpstr>
      <vt:lpstr>k-CSPP – Formulation </vt:lpstr>
      <vt:lpstr>Colour-Constrained Dijkstra Algorithm (CCDA)</vt:lpstr>
      <vt:lpstr>Colour-Constrained Dijkstra Algorithm (CCDA)</vt:lpstr>
      <vt:lpstr>Colour-Constrained Dijkstra Algorithm (CCDA)</vt:lpstr>
      <vt:lpstr>Penalty Values</vt:lpstr>
      <vt:lpstr>Graph Reduction Algorithm (GRA)</vt:lpstr>
      <vt:lpstr>Graph Reduction Algorithm (GRA)</vt:lpstr>
      <vt:lpstr>Graph Reduction Algorithm (GRA) – Theoretical Proof</vt:lpstr>
      <vt:lpstr>Graph Reduction Algorithm (GRA) – Theoretical Proof</vt:lpstr>
      <vt:lpstr>Graph Reduction Algorithm (GRA)</vt:lpstr>
      <vt:lpstr>Observation on GRA</vt:lpstr>
      <vt:lpstr>Observation on GRA</vt:lpstr>
      <vt:lpstr>Observation on GRA</vt:lpstr>
      <vt:lpstr>Even more reduced graph…</vt:lpstr>
      <vt:lpstr>Reduced ILP Algorithm</vt:lpstr>
      <vt:lpstr>Experiments – Instances</vt:lpstr>
      <vt:lpstr>Experiments – Instances</vt:lpstr>
      <vt:lpstr>Experiments – Instances</vt:lpstr>
      <vt:lpstr>Experiments – Formulation: A-Grid</vt:lpstr>
      <vt:lpstr>Experiments – Formulation: A-Random</vt:lpstr>
      <vt:lpstr>Experiments – Formulation: B-Grid</vt:lpstr>
      <vt:lpstr>Experiments – Formulation: B-Random</vt:lpstr>
      <vt:lpstr>Experiments – CCDA: A-Grid</vt:lpstr>
      <vt:lpstr>Experiments – CCDA: B-Grid</vt:lpstr>
      <vt:lpstr>Experiments – CCDA: A-Random</vt:lpstr>
      <vt:lpstr>Experiments – CCDA: B-Random</vt:lpstr>
      <vt:lpstr>Experiments – Graph Reduction: A-Grid</vt:lpstr>
      <vt:lpstr>Experiments – Graph Reduction: B-Grid</vt:lpstr>
      <vt:lpstr>Experiments – Graph Reduction: A-Random</vt:lpstr>
      <vt:lpstr>Experiments – Graph Reduction: B-Random</vt:lpstr>
      <vt:lpstr>Conclusions</vt:lpstr>
      <vt:lpstr>Conclusions</vt:lpstr>
      <vt:lpstr>Conclusions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FUMIS MATTEO ALESSANDRO [IN2000249]</dc:creator>
  <cp:keywords/>
  <dc:description/>
  <cp:lastModifiedBy>FUMIS MATTEO ALESSANDRO [IN2000249]</cp:lastModifiedBy>
  <cp:revision>40</cp:revision>
  <dcterms:created xsi:type="dcterms:W3CDTF">2025-06-14T09:01:56Z</dcterms:created>
  <dcterms:modified xsi:type="dcterms:W3CDTF">2025-07-02T18:51:25Z</dcterms:modified>
  <cp:category/>
</cp:coreProperties>
</file>