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82" r:id="rId17"/>
    <p:sldId id="280" r:id="rId18"/>
    <p:sldId id="273" r:id="rId19"/>
    <p:sldId id="274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94689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82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9D214-E605-FD4E-9351-595C7DCEC7D9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2EDFE-4DAD-484D-BDBE-CA6A0AFFE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6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2EDFE-4DAD-484D-BDBE-CA6A0AFFE7D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20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2FCD-FE3F-4543-A331-DDC74CA68E89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290-8B37-F64E-AEEF-10A95BEAC571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F664-69AE-414C-9F62-7AA162E6466D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C96-24E4-2944-967E-230D9447D5B6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C8F7-A905-E14F-8C09-6A4EA292AB6B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7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219D-7CA2-F547-90B5-CA3BF625F9CF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6471-FACB-D149-A0E0-06105917B32F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208-C0AB-5748-ABF1-1E8EE6DB832E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06D2-A646-B744-917D-17BC1A904420}" type="datetime1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313E-3B4C-364F-BF77-26A1477D5A7C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9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C0FD-FA97-E444-87FE-1F18B25A44A9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9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F2BEC66-4CF8-5E42-9E49-96BD62811E5B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3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2" r:id="rId2"/>
    <p:sldLayoutId id="2147483741" r:id="rId3"/>
    <p:sldLayoutId id="2147483740" r:id="rId4"/>
    <p:sldLayoutId id="2147483739" r:id="rId5"/>
    <p:sldLayoutId id="2147483738" r:id="rId6"/>
    <p:sldLayoutId id="2147483737" r:id="rId7"/>
    <p:sldLayoutId id="2147483736" r:id="rId8"/>
    <p:sldLayoutId id="2147483735" r:id="rId9"/>
    <p:sldLayoutId id="2147483734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2537D29-DD77-0E6E-519C-A7BB65A9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5" t="9419" r="5584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72C55-9975-D1F1-BA14-14FF01A7C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632200"/>
            <a:ext cx="10056194" cy="2229783"/>
          </a:xfrm>
        </p:spPr>
        <p:txBody>
          <a:bodyPr>
            <a:normAutofit/>
          </a:bodyPr>
          <a:lstStyle/>
          <a:p>
            <a:pPr algn="l"/>
            <a:r>
              <a:rPr lang="en-GB" sz="4200" noProof="0" dirty="0">
                <a:solidFill>
                  <a:srgbClr val="FFFFFF"/>
                </a:solidFill>
              </a:rPr>
              <a:t>Implementation of </a:t>
            </a:r>
            <a:br>
              <a:rPr lang="en-GB" sz="4200" noProof="0" dirty="0">
                <a:solidFill>
                  <a:srgbClr val="FFFFFF"/>
                </a:solidFill>
              </a:rPr>
            </a:br>
            <a:r>
              <a:rPr lang="en-GB" sz="4200" noProof="0" dirty="0">
                <a:solidFill>
                  <a:srgbClr val="FFFFFF"/>
                </a:solidFill>
              </a:rPr>
              <a:t>“An exact reduction technique for the k-Colour Shortest Path Problem”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29FB-ED09-ADC7-1120-F90F28123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GB" sz="1300" noProof="0" dirty="0">
                <a:solidFill>
                  <a:srgbClr val="FFFFFF"/>
                </a:solidFill>
              </a:rPr>
              <a:t>Lorenzo Martin Diaz Avalos</a:t>
            </a:r>
          </a:p>
          <a:p>
            <a:pPr algn="l">
              <a:lnSpc>
                <a:spcPct val="110000"/>
              </a:lnSpc>
            </a:pPr>
            <a:r>
              <a:rPr lang="en-GB" sz="1300" noProof="0" dirty="0">
                <a:solidFill>
                  <a:srgbClr val="FFFFFF"/>
                </a:solidFill>
              </a:rPr>
              <a:t>Matteo Alessandro </a:t>
            </a:r>
            <a:r>
              <a:rPr lang="en-GB" sz="1300" noProof="0" dirty="0" err="1">
                <a:solidFill>
                  <a:srgbClr val="FFFFFF"/>
                </a:solidFill>
              </a:rPr>
              <a:t>Fumis</a:t>
            </a:r>
            <a:endParaRPr lang="en-GB" sz="1300" noProof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310D4-8C7A-6558-D9EB-14A9B6C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763D-0D41-5AE9-65B3-42D58B62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D1D2-391A-9254-7C22-779A0C0B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Computational complexity</a:t>
            </a:r>
            <a:r>
              <a:rPr lang="en-GB" sz="2400" dirty="0"/>
              <a:t>:</a:t>
            </a:r>
          </a:p>
          <a:p>
            <a:pPr lvl="1"/>
            <a:r>
              <a:rPr lang="en-GB" sz="2400" dirty="0"/>
              <a:t>SPP: grows polynomially with input size</a:t>
            </a:r>
          </a:p>
          <a:p>
            <a:pPr lvl="1"/>
            <a:r>
              <a:rPr lang="en-GB" sz="2400" dirty="0"/>
              <a:t>k-CSPP: grows </a:t>
            </a:r>
            <a:r>
              <a:rPr lang="en-GB" sz="2400" dirty="0">
                <a:solidFill>
                  <a:srgbClr val="FF0000"/>
                </a:solidFill>
              </a:rPr>
              <a:t>exponentially</a:t>
            </a:r>
            <a:r>
              <a:rPr lang="en-GB" sz="2400" dirty="0"/>
              <a:t> with input size</a:t>
            </a:r>
          </a:p>
          <a:p>
            <a:endParaRPr lang="en-GB" sz="2400" dirty="0"/>
          </a:p>
          <a:p>
            <a:r>
              <a:rPr lang="en-GB" sz="2400" dirty="0"/>
              <a:t>For exact approaches (ILP solution), is necessary to reduce the input size as possible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4F726-AE1C-7EE5-1E60-B6D91FD5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A998F-74B8-3D4C-1DEC-61DB69A1BAF4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75166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9DA6-D83A-AB21-6E12-AA1017B6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1812F-A783-47A2-8E6E-4FBC5E721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sz="2200" dirty="0"/>
                  <a:t>Computes an </a:t>
                </a:r>
                <a:r>
                  <a:rPr lang="en-GB" sz="2200" b="1" dirty="0"/>
                  <a:t>upper bound</a:t>
                </a:r>
                <a:r>
                  <a:rPr lang="en-GB" sz="2200" dirty="0"/>
                  <a:t> (UB) for the solution using CCDA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Removes from the original graph 𝐺 all the nodes and edges that, if they are forced to be in the solution, cause a fitness value higher than UB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 algorithm is an </a:t>
                </a:r>
                <a:r>
                  <a:rPr lang="en-US" sz="2200" b="1" dirty="0"/>
                  <a:t>exact reduction technique</a:t>
                </a:r>
                <a:r>
                  <a:rPr lang="en-US" sz="2200" dirty="0"/>
                  <a:t>:</a:t>
                </a:r>
              </a:p>
              <a:p>
                <a:pPr marL="0" indent="0">
                  <a:buNone/>
                </a:pPr>
                <a:r>
                  <a:rPr lang="en-US" sz="2200" u="sng" dirty="0"/>
                  <a:t>It does not remove from the graph 𝐺 nodes that can belong to the optimum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u="sng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it-IT" sz="2200" b="0" i="1" u="sng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u="sng" dirty="0"/>
                  <a:t>, or any solution 𝑆 better than the upper bound provided</a:t>
                </a:r>
              </a:p>
              <a:p>
                <a:pPr marL="228600" lvl="1" indent="0">
                  <a:buNone/>
                </a:pP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1812F-A783-47A2-8E6E-4FBC5E721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93D37-4AC8-28AF-84B1-DE88731E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4C5EE-53DA-E359-4BDF-0AF3E901FA65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87437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84EC-BFC7-8795-350B-3460A1EE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 – Theoretical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37036-1E00-FB72-FB83-22D9051E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BFDDC-63D3-BC62-4A0C-4732C1E6F607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pic>
        <p:nvPicPr>
          <p:cNvPr id="9" name="Content Placeholder 8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A817DAC3-0792-8BC2-7414-C8BBA3A6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982" y="2116397"/>
            <a:ext cx="11282689" cy="3038408"/>
          </a:xfrm>
        </p:spPr>
      </p:pic>
    </p:spTree>
    <p:extLst>
      <p:ext uri="{BB962C8B-B14F-4D97-AF65-F5344CB8AC3E}">
        <p14:creationId xmlns:p14="http://schemas.microsoft.com/office/powerpoint/2010/main" val="179080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101F-13A6-7934-D307-7A72AC7E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 – Theoretical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6708E-B2E9-4462-9A47-A56826CC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3F513-8DD6-A533-5E72-93820D320882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pic>
        <p:nvPicPr>
          <p:cNvPr id="12" name="Content Placeholder 11" descr="A white paper with black text and black text&#10;&#10;AI-generated content may be incorrect.">
            <a:extLst>
              <a:ext uri="{FF2B5EF4-FFF2-40B4-BE49-F238E27FC236}">
                <a16:creationId xmlns:a16="http://schemas.microsoft.com/office/drawing/2014/main" id="{1D88ED33-ABBE-A4F0-0547-5F0F28497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906" y="1716088"/>
            <a:ext cx="10603450" cy="4592637"/>
          </a:xfrm>
        </p:spPr>
      </p:pic>
    </p:spTree>
    <p:extLst>
      <p:ext uri="{BB962C8B-B14F-4D97-AF65-F5344CB8AC3E}">
        <p14:creationId xmlns:p14="http://schemas.microsoft.com/office/powerpoint/2010/main" val="337215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diagram of a algorithm&#10;&#10;AI-generated content may be incorrect.">
            <a:extLst>
              <a:ext uri="{FF2B5EF4-FFF2-40B4-BE49-F238E27FC236}">
                <a16:creationId xmlns:a16="http://schemas.microsoft.com/office/drawing/2014/main" id="{3BC3D90E-D24F-2799-6FAD-DEAC8024D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649" y="283372"/>
            <a:ext cx="4738351" cy="58791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5603C-ABC9-D7F5-55FA-1FCF8A92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3E29A-7069-55C5-A357-EB36213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92F32-AFC1-2B98-4E8D-D91983184712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B9099C-D003-AFF9-D137-49C2634C1E43}"/>
                  </a:ext>
                </a:extLst>
              </p:cNvPr>
              <p:cNvSpPr txBox="1"/>
              <p:nvPr/>
            </p:nvSpPr>
            <p:spPr>
              <a:xfrm>
                <a:off x="878629" y="1670249"/>
                <a:ext cx="6309039" cy="3517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Takes as input a graph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000" dirty="0"/>
                  <a:t>,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/>
                  <a:t> and destination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2000" dirty="0"/>
                  <a:t>, an initial admissible solution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𝑆𝑜𝑙</m:t>
                    </m:r>
                  </m:oMath>
                </a14:m>
                <a:r>
                  <a:rPr lang="en-GB" sz="2000" dirty="0"/>
                  <a:t> computed via CCDA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For each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not belonging to the solution, computes </a:t>
                </a:r>
                <a:r>
                  <a:rPr lang="en-GB" sz="2000" u="sng" dirty="0"/>
                  <a:t>shortest paths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If</a:t>
                </a:r>
              </a:p>
              <a:p>
                <a:pPr lvl="1"/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lvl="1"/>
                <a:endParaRPr lang="en-GB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and all incident edges are removed from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B9099C-D003-AFF9-D137-49C2634C1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29" y="1670249"/>
                <a:ext cx="6309039" cy="3517501"/>
              </a:xfrm>
              <a:prstGeom prst="rect">
                <a:avLst/>
              </a:prstGeom>
              <a:blipFill>
                <a:blip r:embed="rId3"/>
                <a:stretch>
                  <a:fillRect l="-805" t="-1079"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38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7A33-2099-EBB0-8C95-F74908B0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312F9-012F-910F-17CC-FC2D8580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010CDB8F-ADF0-7950-1C19-79549EDB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5" y="4992952"/>
            <a:ext cx="825500" cy="368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DD8229-FDFA-3E5B-B088-8C827E630742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pic>
        <p:nvPicPr>
          <p:cNvPr id="10" name="Content Placeholder 9" descr="A graph showing the same graph&#10;&#10;AI-generated content may be incorrect.">
            <a:extLst>
              <a:ext uri="{FF2B5EF4-FFF2-40B4-BE49-F238E27FC236}">
                <a16:creationId xmlns:a16="http://schemas.microsoft.com/office/drawing/2014/main" id="{88C55AF5-A351-9770-0F4B-7659061FF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5125" y="1722610"/>
            <a:ext cx="8714773" cy="3638642"/>
          </a:xfrm>
        </p:spPr>
      </p:pic>
    </p:spTree>
    <p:extLst>
      <p:ext uri="{BB962C8B-B14F-4D97-AF65-F5344CB8AC3E}">
        <p14:creationId xmlns:p14="http://schemas.microsoft.com/office/powerpoint/2010/main" val="326047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B71C7-8576-23D7-4972-BB1A1141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2A60-2031-A748-63BC-5DCE255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6387920" cy="1132258"/>
          </a:xfrm>
        </p:spPr>
        <p:txBody>
          <a:bodyPr/>
          <a:lstStyle/>
          <a:p>
            <a:r>
              <a:rPr lang="it-IT" dirty="0" err="1"/>
              <a:t>Even</a:t>
            </a:r>
            <a:r>
              <a:rPr lang="it-IT" dirty="0"/>
              <a:t> more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…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8A78-90F4-EF59-0024-8E4262E7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8007030E-3B79-02D0-DEA4-95E4F6D4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5" y="4992952"/>
            <a:ext cx="825500" cy="368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B679FD-0A33-6E30-2496-26E134F985CD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pic>
        <p:nvPicPr>
          <p:cNvPr id="14" name="Content Placeholder 13" descr="A diagram of a algorithm&#10;&#10;AI-generated content may be incorrect.">
            <a:extLst>
              <a:ext uri="{FF2B5EF4-FFF2-40B4-BE49-F238E27FC236}">
                <a16:creationId xmlns:a16="http://schemas.microsoft.com/office/drawing/2014/main" id="{7FB7C421-E74D-0AB4-7136-FDD09E96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4776" y="223010"/>
            <a:ext cx="3159430" cy="6086350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1C39F4D-D816-02EC-9C26-4A1CC09D78CC}"/>
              </a:ext>
            </a:extLst>
          </p:cNvPr>
          <p:cNvSpPr txBox="1">
            <a:spLocks/>
          </p:cNvSpPr>
          <p:nvPr/>
        </p:nvSpPr>
        <p:spPr>
          <a:xfrm>
            <a:off x="612648" y="1854798"/>
            <a:ext cx="6387921" cy="22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present an additional reduction focusing on </a:t>
            </a:r>
            <a:r>
              <a:rPr lang="en-GB" i="1" dirty="0"/>
              <a:t>“</a:t>
            </a:r>
            <a:r>
              <a:rPr lang="en-GB" b="1" i="1" dirty="0"/>
              <a:t>hidden edges</a:t>
            </a:r>
            <a:r>
              <a:rPr lang="en-GB" i="1" dirty="0"/>
              <a:t>”</a:t>
            </a:r>
            <a:r>
              <a:rPr lang="en-GB" b="1" i="1" dirty="0"/>
              <a:t> - </a:t>
            </a:r>
            <a:r>
              <a:rPr lang="en-GB" dirty="0"/>
              <a:t>edges that have not been removed from GRA, but whose traversal would inevitably lead to a higher fitness function value</a:t>
            </a:r>
          </a:p>
        </p:txBody>
      </p:sp>
    </p:spTree>
    <p:extLst>
      <p:ext uri="{BB962C8B-B14F-4D97-AF65-F5344CB8AC3E}">
        <p14:creationId xmlns:p14="http://schemas.microsoft.com/office/powerpoint/2010/main" val="346397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ABE-005E-EE53-09FB-23D8C078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more reduced graph…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A35B5-67B4-6B94-1ECB-682D7FE0F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7" y="1598128"/>
                <a:ext cx="10653579" cy="45938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 err="1"/>
                  <a:t>Initial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i="1" dirty="0"/>
                  <a:t>l</a:t>
                </a:r>
                <a:r>
                  <a:rPr lang="en-GB" dirty="0"/>
                  <a:t>(</a:t>
                </a:r>
                <a:r>
                  <a:rPr lang="en-GB" i="1" dirty="0"/>
                  <a:t>Sol</a:t>
                </a:r>
                <a:r>
                  <a:rPr lang="en-GB" dirty="0"/>
                  <a:t>) = 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A35B5-67B4-6B94-1ECB-682D7FE0F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7" y="1598128"/>
                <a:ext cx="10653579" cy="4593828"/>
              </a:xfrm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7FF40-C684-7B4B-7A2B-01D2E0F3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diagram of a diamond with lines and dots with Great Pyramid of Giza in the background&#10;&#10;AI-generated content may be incorrect.">
            <a:extLst>
              <a:ext uri="{FF2B5EF4-FFF2-40B4-BE49-F238E27FC236}">
                <a16:creationId xmlns:a16="http://schemas.microsoft.com/office/drawing/2014/main" id="{CFC64ED3-FAC5-8E3F-412B-289D6D36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" y="2668374"/>
            <a:ext cx="3256616" cy="3411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8C237-F89F-12D1-6014-F10000DC6E38}"/>
              </a:ext>
            </a:extLst>
          </p:cNvPr>
          <p:cNvSpPr txBox="1"/>
          <p:nvPr/>
        </p:nvSpPr>
        <p:spPr>
          <a:xfrm>
            <a:off x="3397932" y="3719982"/>
            <a:ext cx="68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</a:t>
            </a:r>
          </a:p>
        </p:txBody>
      </p:sp>
      <p:pic>
        <p:nvPicPr>
          <p:cNvPr id="9" name="Picture 8" descr="A diagram of a hexagon with black lines and dots&#10;&#10;AI-generated content may be incorrect.">
            <a:extLst>
              <a:ext uri="{FF2B5EF4-FFF2-40B4-BE49-F238E27FC236}">
                <a16:creationId xmlns:a16="http://schemas.microsoft.com/office/drawing/2014/main" id="{EF010CA4-E253-AEDC-133B-0BC01A230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456" y="3537615"/>
            <a:ext cx="3256616" cy="1672975"/>
          </a:xfrm>
          <a:prstGeom prst="rect">
            <a:avLst/>
          </a:prstGeom>
        </p:spPr>
      </p:pic>
      <p:pic>
        <p:nvPicPr>
          <p:cNvPr id="11" name="Picture 10" descr="A diagram of a diamond with black dots and black lines&#10;&#10;AI-generated content may be incorrect.">
            <a:extLst>
              <a:ext uri="{FF2B5EF4-FFF2-40B4-BE49-F238E27FC236}">
                <a16:creationId xmlns:a16="http://schemas.microsoft.com/office/drawing/2014/main" id="{C41C0D95-C7AD-5B27-D8AB-3449C475A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047" y="3540595"/>
            <a:ext cx="3337585" cy="1672975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5418152F-2EAA-8371-F905-CAE9A6B76586}"/>
              </a:ext>
            </a:extLst>
          </p:cNvPr>
          <p:cNvSpPr/>
          <p:nvPr/>
        </p:nvSpPr>
        <p:spPr>
          <a:xfrm>
            <a:off x="3562528" y="4148016"/>
            <a:ext cx="482321" cy="3516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0EA88D4-0947-A414-DDD7-29F1F01190F4}"/>
              </a:ext>
            </a:extLst>
          </p:cNvPr>
          <p:cNvSpPr/>
          <p:nvPr/>
        </p:nvSpPr>
        <p:spPr>
          <a:xfrm>
            <a:off x="7557699" y="4191189"/>
            <a:ext cx="482321" cy="3516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E7E4D4-5049-D22A-17AA-5C69C13DB5DA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0DBB4C-723E-A442-BCE7-655002D0D929}"/>
              </a:ext>
            </a:extLst>
          </p:cNvPr>
          <p:cNvSpPr txBox="1">
            <a:spLocks/>
          </p:cNvSpPr>
          <p:nvPr/>
        </p:nvSpPr>
        <p:spPr>
          <a:xfrm>
            <a:off x="10976154" y="101285"/>
            <a:ext cx="417775" cy="3299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2F8243-20C4-8C4E-6BBD-835E66069184}"/>
              </a:ext>
            </a:extLst>
          </p:cNvPr>
          <p:cNvSpPr/>
          <p:nvPr/>
        </p:nvSpPr>
        <p:spPr>
          <a:xfrm>
            <a:off x="254000" y="4166011"/>
            <a:ext cx="358646" cy="20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8E6B6-0F66-BB8F-F638-99B271131C17}"/>
                  </a:ext>
                </a:extLst>
              </p:cNvPr>
              <p:cNvSpPr txBox="1"/>
              <p:nvPr/>
            </p:nvSpPr>
            <p:spPr>
              <a:xfrm>
                <a:off x="254000" y="4130376"/>
                <a:ext cx="4245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8E6B6-0F66-BB8F-F638-99B27113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4130376"/>
                <a:ext cx="4245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9B84B9-6522-75B8-C1EB-4A7A5B2BA7F4}"/>
                  </a:ext>
                </a:extLst>
              </p:cNvPr>
              <p:cNvSpPr txBox="1"/>
              <p:nvPr/>
            </p:nvSpPr>
            <p:spPr>
              <a:xfrm>
                <a:off x="3021551" y="4085390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9B84B9-6522-75B8-C1EB-4A7A5B2BA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51" y="4085390"/>
                <a:ext cx="352980" cy="369332"/>
              </a:xfrm>
              <a:prstGeom prst="rect">
                <a:avLst/>
              </a:prstGeom>
              <a:blipFill>
                <a:blip r:embed="rId7"/>
                <a:stretch>
                  <a:fillRect r="-1206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F019C-ACBB-FA2B-FC7C-AC0B3A7796B6}"/>
                  </a:ext>
                </a:extLst>
              </p:cNvPr>
              <p:cNvSpPr txBox="1"/>
              <p:nvPr/>
            </p:nvSpPr>
            <p:spPr>
              <a:xfrm>
                <a:off x="7102093" y="4038106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F019C-ACBB-FA2B-FC7C-AC0B3A77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093" y="4038106"/>
                <a:ext cx="352980" cy="369332"/>
              </a:xfrm>
              <a:prstGeom prst="rect">
                <a:avLst/>
              </a:prstGeom>
              <a:blipFill>
                <a:blip r:embed="rId8"/>
                <a:stretch>
                  <a:fillRect r="-1206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40F0AD-5521-F773-4DC2-0E41A392A81E}"/>
                  </a:ext>
                </a:extLst>
              </p:cNvPr>
              <p:cNvSpPr txBox="1"/>
              <p:nvPr/>
            </p:nvSpPr>
            <p:spPr>
              <a:xfrm>
                <a:off x="4175055" y="3997703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40F0AD-5521-F773-4DC2-0E41A392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55" y="3997703"/>
                <a:ext cx="3529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4AD76-DC7A-7CD1-6CE1-C630F3911F11}"/>
                  </a:ext>
                </a:extLst>
              </p:cNvPr>
              <p:cNvSpPr txBox="1"/>
              <p:nvPr/>
            </p:nvSpPr>
            <p:spPr>
              <a:xfrm>
                <a:off x="8158371" y="3981345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4AD76-DC7A-7CD1-6CE1-C630F3911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371" y="3981345"/>
                <a:ext cx="352980" cy="369332"/>
              </a:xfrm>
              <a:prstGeom prst="rect">
                <a:avLst/>
              </a:prstGeom>
              <a:blipFill>
                <a:blip r:embed="rId10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E1AF66-FD37-E3FC-D678-1B4159D0B117}"/>
                  </a:ext>
                </a:extLst>
              </p:cNvPr>
              <p:cNvSpPr txBox="1"/>
              <p:nvPr/>
            </p:nvSpPr>
            <p:spPr>
              <a:xfrm>
                <a:off x="11127969" y="4038106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E1AF66-FD37-E3FC-D678-1B4159D0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969" y="4038106"/>
                <a:ext cx="352980" cy="369332"/>
              </a:xfrm>
              <a:prstGeom prst="rect">
                <a:avLst/>
              </a:prstGeom>
              <a:blipFill>
                <a:blip r:embed="rId11"/>
                <a:stretch>
                  <a:fillRect r="-1206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31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ine drawn on a white background&#10;&#10;AI-generated content may be incorrect.">
            <a:extLst>
              <a:ext uri="{FF2B5EF4-FFF2-40B4-BE49-F238E27FC236}">
                <a16:creationId xmlns:a16="http://schemas.microsoft.com/office/drawing/2014/main" id="{22BC92D1-DFBA-86D9-0006-E3C8EE66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2" y="1532873"/>
            <a:ext cx="5689600" cy="441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810BFD-6925-470A-29E3-FFBFC8C0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94948-897C-8D75-5E5F-26E0AD44E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8" y="1646012"/>
                <a:ext cx="5931990" cy="45938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Sometimes, after GRA, can be identified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that, if removed, causes a </a:t>
                </a:r>
                <a:r>
                  <a:rPr lang="en-US" u="sng" dirty="0"/>
                  <a:t>disconnection</a:t>
                </a:r>
                <a:r>
                  <a:rPr lang="en-US" dirty="0"/>
                  <a:t> of the graph in two components</a:t>
                </a:r>
              </a:p>
              <a:p>
                <a:r>
                  <a:rPr lang="en-US" dirty="0"/>
                  <a:t>This scenario can be considered to improve the performance by </a:t>
                </a:r>
                <a:r>
                  <a:rPr lang="en-US" u="sng" dirty="0"/>
                  <a:t>parallelizing on the components</a:t>
                </a:r>
              </a:p>
              <a:p>
                <a:r>
                  <a:rPr lang="en-US" dirty="0"/>
                  <a:t>In the k-CSPP, this </a:t>
                </a:r>
                <a:r>
                  <a:rPr lang="en-US" dirty="0">
                    <a:solidFill>
                      <a:srgbClr val="FF0000"/>
                    </a:solidFill>
                  </a:rPr>
                  <a:t>idea cannot be applied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colour variables must be considered for the global path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94948-897C-8D75-5E5F-26E0AD44E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646012"/>
                <a:ext cx="5931990" cy="4593828"/>
              </a:xfrm>
              <a:blipFill>
                <a:blip r:embed="rId3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C793-FFF9-55B2-D5EE-9DE8FD90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17</a:t>
            </a:fld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6C99B23-3B1A-022E-A40B-532815B9606F}"/>
              </a:ext>
            </a:extLst>
          </p:cNvPr>
          <p:cNvSpPr/>
          <p:nvPr/>
        </p:nvSpPr>
        <p:spPr>
          <a:xfrm rot="19679682">
            <a:off x="7623426" y="2589087"/>
            <a:ext cx="441789" cy="31849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71CE6-A443-65F1-DB2A-7A3747F77F0C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41344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FE60-343F-D198-04CB-A2BEB9CB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Reduced ILP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DFEB-D7FB-5F2A-281B-6C5D332B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588397"/>
            <a:ext cx="6414877" cy="4593828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Combination of the </a:t>
            </a:r>
            <a:r>
              <a:rPr lang="en-US" sz="2400" dirty="0"/>
              <a:t>effectiveness of the ILP formulation and the speed of the heuristic algorithm: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/>
              <a:t>Computation of </a:t>
            </a:r>
            <a:r>
              <a:rPr lang="en-US" sz="2400" u="sng" dirty="0"/>
              <a:t>admissible solution</a:t>
            </a:r>
            <a:r>
              <a:rPr lang="en-US" sz="2400" dirty="0"/>
              <a:t> using CCDA</a:t>
            </a:r>
          </a:p>
          <a:p>
            <a:pPr lvl="2"/>
            <a:r>
              <a:rPr lang="en-US" sz="2400" dirty="0"/>
              <a:t>If the solution is optimal </a:t>
            </a:r>
            <a:r>
              <a:rPr lang="en-US" sz="2400" dirty="0" err="1"/>
              <a:t>w.r.t.</a:t>
            </a:r>
            <a:r>
              <a:rPr lang="en-US" sz="2400" dirty="0"/>
              <a:t> the SPP, the algorithm stops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u="sng" dirty="0"/>
              <a:t>Graph reduction</a:t>
            </a:r>
            <a:r>
              <a:rPr lang="en-US" sz="2400" dirty="0"/>
              <a:t> using the admissible solution found as upper bound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u="sng" dirty="0"/>
              <a:t>Gurobi solver</a:t>
            </a:r>
            <a:r>
              <a:rPr lang="en-US" sz="2400" dirty="0"/>
              <a:t> applied to the formulation of the reduced instance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ABD2D-FFFB-5C53-0046-0A2C4668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A diagram of a algorithm&#10;&#10;AI-generated content may be incorrect.">
            <a:extLst>
              <a:ext uri="{FF2B5EF4-FFF2-40B4-BE49-F238E27FC236}">
                <a16:creationId xmlns:a16="http://schemas.microsoft.com/office/drawing/2014/main" id="{0B47E6A9-C6D4-5F22-88B8-6BF18FC3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55" y="11193"/>
            <a:ext cx="2452583" cy="61956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484300-D972-C1F4-77AF-880FF2AC0573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84286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2C6B54-0340-2DA5-DDF9-C7F1FC02A20B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Overview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A383-24AB-9119-9BF2-B29F5650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k-Colour Shortest Path Problem (k-CSPP)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FA58-73D4-2D71-176C-4583F17A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noProof="0" dirty="0"/>
              <a:t>The k-Colour Shortest Path Problem is a variant of the classic Shortest Path Problem</a:t>
            </a:r>
          </a:p>
          <a:p>
            <a:r>
              <a:rPr lang="en-GB" sz="2400" noProof="0" dirty="0"/>
              <a:t>This problem consists </a:t>
            </a:r>
            <a:r>
              <a:rPr lang="en-GB" sz="2400" dirty="0"/>
              <a:t>of</a:t>
            </a:r>
            <a:r>
              <a:rPr lang="en-GB" sz="2400" noProof="0" dirty="0"/>
              <a:t> finding </a:t>
            </a:r>
            <a:r>
              <a:rPr lang="en-GB" sz="2400" dirty="0"/>
              <a:t>a</a:t>
            </a:r>
            <a:r>
              <a:rPr lang="en-GB" sz="2400" noProof="0" dirty="0"/>
              <a:t> </a:t>
            </a:r>
            <a:r>
              <a:rPr lang="en-GB" sz="2400" b="1" noProof="0" dirty="0"/>
              <a:t>shortest path </a:t>
            </a:r>
            <a:r>
              <a:rPr lang="en-GB" sz="2400" noProof="0" dirty="0"/>
              <a:t>on a weighted edge-coloured graph, where the </a:t>
            </a:r>
            <a:r>
              <a:rPr lang="en-GB" sz="2400" b="1" noProof="0" dirty="0"/>
              <a:t>maximum number of different colours</a:t>
            </a:r>
            <a:r>
              <a:rPr lang="en-GB" sz="2400" noProof="0" dirty="0"/>
              <a:t> used in a feasible solution is fixed to be 𝑘</a:t>
            </a:r>
          </a:p>
          <a:p>
            <a:r>
              <a:rPr lang="en-GB" sz="2400" noProof="0" dirty="0"/>
              <a:t>Applications: Network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06510-D20A-4AE8-BABF-997E53C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08EF-98EB-77BA-22D6-0348438F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Experiments-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8015-B202-46C7-8578-3A4C016F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83" y="1858450"/>
            <a:ext cx="3533326" cy="2994105"/>
          </a:xfrm>
        </p:spPr>
        <p:txBody>
          <a:bodyPr/>
          <a:lstStyle/>
          <a:p>
            <a:r>
              <a:rPr lang="en-GB" sz="2400" dirty="0"/>
              <a:t>4 sets of instances: </a:t>
            </a:r>
          </a:p>
          <a:p>
            <a:pPr lvl="1"/>
            <a:r>
              <a:rPr lang="en-GB" sz="2400" b="1" dirty="0"/>
              <a:t>A – Grid</a:t>
            </a:r>
          </a:p>
          <a:p>
            <a:pPr lvl="1"/>
            <a:r>
              <a:rPr lang="en-GB" sz="2400" b="1" dirty="0"/>
              <a:t>A – Random</a:t>
            </a:r>
          </a:p>
          <a:p>
            <a:pPr lvl="1"/>
            <a:r>
              <a:rPr lang="en-GB" sz="2400" b="1" dirty="0"/>
              <a:t>B – Grid</a:t>
            </a:r>
          </a:p>
          <a:p>
            <a:pPr lvl="1"/>
            <a:r>
              <a:rPr lang="en-GB" sz="2400" b="1" dirty="0"/>
              <a:t>B – Random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C4282-497C-F8C1-8495-92C60A4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783D21-822B-7BC8-8064-F17AE9403EBE}"/>
                  </a:ext>
                </a:extLst>
              </p:cNvPr>
              <p:cNvSpPr txBox="1"/>
              <p:nvPr/>
            </p:nvSpPr>
            <p:spPr>
              <a:xfrm>
                <a:off x="5325125" y="1351508"/>
                <a:ext cx="5941101" cy="4493538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b="1" dirty="0"/>
                  <a:t>A instances</a:t>
                </a:r>
                <a:r>
                  <a:rPr lang="en-GB" sz="2200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200" u="sng" dirty="0"/>
                  <a:t>#colours</a:t>
                </a:r>
                <a:r>
                  <a:rPr lang="en-GB" sz="2200" dirty="0"/>
                  <a:t> </a:t>
                </a:r>
                <a:r>
                  <a:rPr lang="en-US" sz="2200" dirty="0"/>
                  <a:t>is equal to </a:t>
                </a:r>
                <a:r>
                  <a:rPr lang="en-US" sz="2200" u="sng" dirty="0"/>
                  <a:t>15% - 20%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B instances</a:t>
                </a:r>
                <a:r>
                  <a:rPr lang="en-US" sz="2200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u="sng" dirty="0"/>
                  <a:t>#colours</a:t>
                </a:r>
                <a:r>
                  <a:rPr lang="en-US" sz="2200" dirty="0"/>
                  <a:t> is equal to </a:t>
                </a:r>
                <a:r>
                  <a:rPr lang="en-US" sz="2200" u="sng" dirty="0"/>
                  <a:t>1% or 2%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Grid</a:t>
                </a:r>
                <a:r>
                  <a:rPr lang="en-US" sz="2200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with </a:t>
                </a:r>
                <a:r>
                  <a:rPr lang="en-US" sz="2200" u="sng" dirty="0"/>
                  <a:t>grid structure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u="sng" dirty="0"/>
                  <a:t>proportional</a:t>
                </a:r>
                <a:r>
                  <a:rPr lang="en-US" sz="2200" dirty="0"/>
                  <a:t> to size of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Random</a:t>
                </a:r>
                <a:r>
                  <a:rPr lang="en-US" sz="2200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with </a:t>
                </a:r>
                <a:r>
                  <a:rPr lang="en-US" sz="2200" u="sng" dirty="0"/>
                  <a:t>random structure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u="sng" dirty="0"/>
                  <a:t>independent</a:t>
                </a:r>
                <a:r>
                  <a:rPr lang="en-US" sz="2200" dirty="0"/>
                  <a:t> (small, lower than 10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783D21-822B-7BC8-8064-F17AE940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125" y="1351508"/>
                <a:ext cx="5941101" cy="4493538"/>
              </a:xfrm>
              <a:prstGeom prst="rect">
                <a:avLst/>
              </a:prstGeom>
              <a:blipFill>
                <a:blip r:embed="rId2"/>
                <a:stretch>
                  <a:fillRect l="-1062" t="-560" b="-140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C5C0B7-AB5D-D6FF-44BF-B6C8473EAFA9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765173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BC29-2FA3-1BB5-1FF2-4FA0A911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-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8AC6-59F4-5531-FF2D-81769AFE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9093-8D7B-901C-C2DA-15E443FF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2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1BD5-7D45-7078-2D87-F8D19D7A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CF9E-D47C-BB33-1E42-21029B9DF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8D93D-5BA5-4348-2031-5127746D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8918-2923-07F4-A379-BA49A725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Explored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FF62D-6632-7373-A39B-BC45522D7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200" b="1" noProof="0" dirty="0"/>
                  <a:t>Heuristic Approach</a:t>
                </a:r>
                <a:r>
                  <a:rPr lang="en-GB" sz="2200" noProof="0" dirty="0"/>
                  <a:t>: Colour-Constrained Dijkstra Algorithm (</a:t>
                </a:r>
                <a:r>
                  <a:rPr lang="en-GB" sz="2200" b="1" noProof="0" dirty="0"/>
                  <a:t>CCDA</a:t>
                </a:r>
                <a:r>
                  <a:rPr lang="en-GB" sz="2200" noProof="0" dirty="0"/>
                  <a:t>)</a:t>
                </a:r>
              </a:p>
              <a:p>
                <a:pPr lvl="1"/>
                <a:r>
                  <a:rPr lang="en-GB" sz="2200" noProof="0" dirty="0"/>
                  <a:t>Able to find optimal or near-optimal solutions</a:t>
                </a:r>
              </a:p>
              <a:p>
                <a:pPr lvl="1"/>
                <a:r>
                  <a:rPr lang="en-GB" sz="2200" noProof="0" dirty="0"/>
                  <a:t>Same computational complexity as classic Dijsktra (</a:t>
                </a:r>
                <a14:m>
                  <m:oMath xmlns:m="http://schemas.openxmlformats.org/officeDocument/2006/math">
                    <m:r>
                      <a:rPr lang="en-GB" sz="2200" b="0" i="1" noProof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2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2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noProof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GB" sz="2200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200" b="0" i="0" noProof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2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200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GB" sz="2200" noProof="0" dirty="0"/>
                  <a:t>)</a:t>
                </a:r>
              </a:p>
              <a:p>
                <a:pPr lvl="1"/>
                <a:endParaRPr lang="en-GB" sz="2200" noProof="0" dirty="0"/>
              </a:p>
              <a:p>
                <a:r>
                  <a:rPr lang="en-GB" sz="2200" b="1" noProof="0" dirty="0"/>
                  <a:t>Exact Approach</a:t>
                </a:r>
                <a:r>
                  <a:rPr lang="en-GB" sz="2200" noProof="0" dirty="0"/>
                  <a:t>: Reduced Integer Linear Problem (</a:t>
                </a:r>
                <a:r>
                  <a:rPr lang="en-GB" sz="2200" b="1" noProof="0" dirty="0"/>
                  <a:t>RILP</a:t>
                </a:r>
                <a:r>
                  <a:rPr lang="en-GB" sz="2200" noProof="0" dirty="0"/>
                  <a:t>)</a:t>
                </a:r>
              </a:p>
              <a:p>
                <a:pPr lvl="1"/>
                <a:r>
                  <a:rPr lang="en-GB" sz="2200" noProof="0" dirty="0"/>
                  <a:t>Proposed an </a:t>
                </a:r>
                <a:r>
                  <a:rPr lang="en-GB" sz="2200" b="1" dirty="0"/>
                  <a:t>exact reduction technique</a:t>
                </a:r>
                <a:r>
                  <a:rPr lang="en-GB" sz="2200" dirty="0"/>
                  <a:t>, the</a:t>
                </a:r>
                <a:r>
                  <a:rPr lang="en-GB" sz="2200" noProof="0" dirty="0"/>
                  <a:t> Graph Reduction Algorithm (</a:t>
                </a:r>
                <a:r>
                  <a:rPr lang="en-GB" sz="2200" b="1" noProof="0" dirty="0"/>
                  <a:t>GRA</a:t>
                </a:r>
                <a:r>
                  <a:rPr lang="en-GB" sz="2200" noProof="0" dirty="0"/>
                  <a:t>), which leverages the heuristic approach </a:t>
                </a:r>
              </a:p>
              <a:p>
                <a:pPr lvl="1"/>
                <a:r>
                  <a:rPr lang="en-GB" sz="2200" noProof="0" dirty="0"/>
                  <a:t>Garantees optimal solutions in reasonable running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FF62D-6632-7373-A39B-BC45522D7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50D7B-2DFB-922A-5147-922F5FC4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37263-0603-DE54-D392-690FDE2B02AD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Overview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45351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5FBA-8B62-EEA7-D32E-F25F17F0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Mathematical Model</a:t>
            </a:r>
            <a:br>
              <a:rPr lang="en-GB" noProof="0" dirty="0"/>
            </a:b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A5919-B3CE-270E-D9EB-E2922F10C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7" y="1441212"/>
                <a:ext cx="10653579" cy="45938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noProof="0" dirty="0"/>
                  <a:t>Graph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GB" noProof="0" dirty="0"/>
                  <a:t>,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noProof="0" dirty="0"/>
                  <a:t> nodes and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noProof="0" dirty="0"/>
                  <a:t> edges </a:t>
                </a:r>
              </a:p>
              <a:p>
                <a:r>
                  <a:rPr lang="en-GB" noProof="0" dirty="0"/>
                  <a:t>Source node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baseline="-25000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noProof="0" dirty="0"/>
                  <a:t>, destination node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baseline="-25000" noProof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0" baseline="-2500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0" noProof="0" dirty="0"/>
                  <a:t> is the general path </a:t>
                </a:r>
                <a:r>
                  <a:rPr lang="en-GB" noProof="0" dirty="0"/>
                  <a:t>from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noProof="0" dirty="0"/>
                  <a:t> to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noProof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noProof="0" dirty="0"/>
              </a:p>
              <a:p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it-IT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 is the length of the path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GB" noProof="0" dirty="0"/>
              </a:p>
              <a:p>
                <a:r>
                  <a:rPr lang="en-GB" b="1" noProof="0" dirty="0"/>
                  <a:t>Edge-colouring function</a:t>
                </a:r>
                <a:r>
                  <a:rPr lang="en-GB" noProof="0" dirty="0"/>
                  <a:t>	 </a:t>
                </a:r>
                <a:endParaRPr lang="en-GB" b="0" i="1" noProof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noProof="0" dirty="0">
                  <a:ea typeface="Cambria Math" panose="02040503050406030204" pitchFamily="18" charset="0"/>
                </a:endParaRPr>
              </a:p>
              <a:p>
                <a:r>
                  <a:rPr lang="en-GB" b="1" noProof="0" dirty="0"/>
                  <a:t>Non-negative distance function</a:t>
                </a:r>
                <a:r>
                  <a:rPr lang="en-GB" noProof="0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noProof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b="0" i="1" baseline="-2500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b="0" i="1" baseline="3000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noProof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</m:nary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>
                    <a:ea typeface="Cambria Math" panose="02040503050406030204" pitchFamily="18" charset="0"/>
                  </a:rPr>
                  <a:t>is the set containing all the </a:t>
                </a:r>
                <a:r>
                  <a:rPr lang="en-GB" noProof="0" dirty="0" err="1">
                    <a:ea typeface="Cambria Math" panose="02040503050406030204" pitchFamily="18" charset="0"/>
                  </a:rPr>
                  <a:t>colors</a:t>
                </a:r>
                <a:r>
                  <a:rPr lang="en-GB" noProof="0" dirty="0"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GB" noProof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noProof="0" dirty="0">
                    <a:ea typeface="Cambria Math" panose="02040503050406030204" pitchFamily="18" charset="0"/>
                  </a:rPr>
                  <a:t> is the set containing all edges of colour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GB" noProof="0" dirty="0">
                  <a:ea typeface="Cambria Math" panose="02040503050406030204" pitchFamily="18" charset="0"/>
                </a:endParaRPr>
              </a:p>
              <a:p>
                <a:endParaRPr lang="en-GB" noProof="0" dirty="0">
                  <a:ea typeface="Cambria Math" panose="02040503050406030204" pitchFamily="18" charset="0"/>
                </a:endParaRPr>
              </a:p>
              <a:p>
                <a:pPr lvl="1"/>
                <a:endParaRPr lang="en-GB" noProof="0" dirty="0"/>
              </a:p>
              <a:p>
                <a:pPr lvl="1"/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A5919-B3CE-270E-D9EB-E2922F10C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7" y="1441212"/>
                <a:ext cx="10653579" cy="4593828"/>
              </a:xfrm>
              <a:blipFill>
                <a:blip r:embed="rId2"/>
                <a:stretch>
                  <a:fillRect l="-458" t="-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50F6-75EE-A500-526D-25B59419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8452-AB39-B881-F5E5-CE0272CD298A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86780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2ACA-F181-2FE1-34CA-722058A2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k-CSPP </a:t>
            </a:r>
            <a:r>
              <a:rPr lang="en-GB" dirty="0"/>
              <a:t>–</a:t>
            </a:r>
            <a:r>
              <a:rPr lang="en-GB" noProof="0" dirty="0"/>
              <a:t>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565D5-D490-17BB-5070-1F51D96DD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b="1" noProof="0" dirty="0"/>
                  <a:t>Decision variables</a:t>
                </a:r>
                <a:r>
                  <a:rPr lang="en-GB" noProof="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∀(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noProof="0" dirty="0"/>
                  <a:t> </a:t>
                </a:r>
              </a:p>
              <a:p>
                <a:pPr lvl="2"/>
                <a:r>
                  <a:rPr lang="en-GB" sz="2000" noProof="0" dirty="0"/>
                  <a:t>equal to </a:t>
                </a:r>
                <a14:m>
                  <m:oMath xmlns:m="http://schemas.openxmlformats.org/officeDocument/2006/math"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000" noProof="0" dirty="0"/>
                  <a:t> if the edge </a:t>
                </a:r>
                <a14:m>
                  <m:oMath xmlns:m="http://schemas.openxmlformats.org/officeDocument/2006/math"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noProof="0" dirty="0"/>
                  <a:t> belongs to the optimal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000" noProof="0" dirty="0"/>
                  <a:t>, </a:t>
                </a:r>
                <a14:m>
                  <m:oMath xmlns:m="http://schemas.openxmlformats.org/officeDocument/2006/math"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noProof="0" dirty="0"/>
                  <a:t> otherwise</a:t>
                </a:r>
              </a:p>
              <a:p>
                <a:pPr marL="457200" lvl="2" indent="0">
                  <a:buNone/>
                </a:pPr>
                <a:endParaRPr lang="en-GB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∀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000" noProof="0" dirty="0"/>
                  <a:t> </a:t>
                </a:r>
              </a:p>
              <a:p>
                <a:pPr lvl="2"/>
                <a:r>
                  <a:rPr lang="en-GB" sz="2200" noProof="0" dirty="0"/>
                  <a:t>equal to 1 if at least </a:t>
                </a:r>
                <a:r>
                  <a:rPr lang="en-GB" sz="2200" dirty="0"/>
                  <a:t>one</a:t>
                </a:r>
                <a:r>
                  <a:rPr lang="en-GB" sz="2200" noProof="0" dirty="0"/>
                  <a:t> edge of colour </a:t>
                </a:r>
                <a14:m>
                  <m:oMath xmlns:m="http://schemas.openxmlformats.org/officeDocument/2006/math">
                    <m:r>
                      <a:rPr lang="it-IT" sz="2200" b="0" i="1" noProof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2200" noProof="0" dirty="0"/>
                  <a:t> is traversed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200" noProof="0" dirty="0"/>
                  <a:t>,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200" dirty="0"/>
                  <a:t> otherwise</a:t>
                </a:r>
              </a:p>
              <a:p>
                <a:pPr marL="228600" lvl="1" indent="0">
                  <a:buNone/>
                </a:pPr>
                <a:endParaRPr lang="en-GB" noProof="0" dirty="0"/>
              </a:p>
              <a:p>
                <a:r>
                  <a:rPr lang="en-GB" b="1" noProof="0" dirty="0"/>
                  <a:t>Objective function</a:t>
                </a:r>
                <a:r>
                  <a:rPr lang="en-GB" noProof="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noProof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24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400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it-IT" sz="2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565D5-D490-17BB-5070-1F51D96DD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 t="-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BF1C-4392-C636-7C64-E3691CCB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020FA-51A9-FDD6-0059-153C4E81651D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1592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49FB-382C-F8A3-A968-BDE45264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k-CSPP –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B435D-4291-B8A9-D557-05EE0CB74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8" y="1400572"/>
                <a:ext cx="10653579" cy="45938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Constraints</a:t>
                </a:r>
                <a:r>
                  <a:rPr lang="en-GB" dirty="0"/>
                  <a:t>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1)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2)              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3)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B435D-4291-B8A9-D557-05EE0CB74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400572"/>
                <a:ext cx="10653579" cy="4593828"/>
              </a:xfrm>
              <a:blipFill>
                <a:blip r:embed="rId2"/>
                <a:stretch>
                  <a:fillRect l="-458" t="-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4317A-5E5C-56D1-7D1C-2C45C32D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6DC73-9464-B0F8-00C0-BD2FA301D810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04632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A48D-932F-9CB6-B8DD-CDB24F45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Colour-Constrained Dijkstra Algorithm (CCDA)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14A3-411F-5BAB-C34D-7857B3CD1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200" dirty="0"/>
                  <a:t>CCDA introduces </a:t>
                </a:r>
                <a:r>
                  <a:rPr lang="en-GB" sz="2200" b="1" dirty="0">
                    <a:solidFill>
                      <a:srgbClr val="FF0000"/>
                    </a:solidFill>
                  </a:rPr>
                  <a:t>edge penalties </a:t>
                </a:r>
              </a:p>
              <a:p>
                <a:endParaRPr lang="en-GB" sz="2200" b="1" dirty="0">
                  <a:solidFill>
                    <a:srgbClr val="FF0000"/>
                  </a:solidFill>
                </a:endParaRPr>
              </a:p>
              <a:p>
                <a:r>
                  <a:rPr lang="en-GB" sz="2200" b="1" dirty="0"/>
                  <a:t>Key idea</a:t>
                </a:r>
                <a:r>
                  <a:rPr lang="en-GB" sz="2200" dirty="0"/>
                  <a:t>: </a:t>
                </a:r>
              </a:p>
              <a:p>
                <a:pPr lvl="1"/>
                <a:r>
                  <a:rPr lang="en-GB" sz="2200" dirty="0"/>
                  <a:t>The algorithm keeps track of the colours already used in the current path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200" dirty="0"/>
                  <a:t> </a:t>
                </a:r>
              </a:p>
              <a:p>
                <a:pPr lvl="1"/>
                <a:r>
                  <a:rPr lang="en-GB" sz="2200" dirty="0"/>
                  <a:t>Adding to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200" dirty="0"/>
                  <a:t> an edge with a new colour, introduces a penalty value increasing the edge cost</a:t>
                </a:r>
              </a:p>
              <a:p>
                <a:pPr lvl="1"/>
                <a:r>
                  <a:rPr lang="en-GB" sz="2200" u="sng" dirty="0"/>
                  <a:t>Consequently, the algorithm is encouraged appending to </a:t>
                </a:r>
                <a14:m>
                  <m:oMath xmlns:m="http://schemas.openxmlformats.org/officeDocument/2006/math">
                    <m:r>
                      <a:rPr lang="it-IT" sz="2200" i="1" u="sng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200" u="sng" dirty="0"/>
                  <a:t> edges with colours that already appeared </a:t>
                </a:r>
                <a:endParaRPr lang="en-GB" sz="2200" dirty="0"/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14A3-411F-5BAB-C34D-7857B3CD1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r="-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F0D9-7204-C166-0CD9-14C50A4B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A9A18-EF23-76F2-8BDA-5D0FCA7B7A7C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52430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flowchart&#10;&#10;AI-generated content may be incorrect.">
            <a:extLst>
              <a:ext uri="{FF2B5EF4-FFF2-40B4-BE49-F238E27FC236}">
                <a16:creationId xmlns:a16="http://schemas.microsoft.com/office/drawing/2014/main" id="{AEFA8A12-232D-3DFF-8770-9885D03A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37" y="940676"/>
            <a:ext cx="5967529" cy="5259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22276-1D80-04B8-A141-7D121C65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Colour-Constrained Dijkstra Algorithm (CCDA)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2C9B-E36C-4671-E946-0445A68A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994" y="1742900"/>
            <a:ext cx="6045730" cy="3654837"/>
          </a:xfrm>
        </p:spPr>
        <p:txBody>
          <a:bodyPr>
            <a:normAutofit/>
          </a:bodyPr>
          <a:lstStyle/>
          <a:p>
            <a:r>
              <a:rPr lang="en-GB" sz="2200" dirty="0"/>
              <a:t>CCDA iterates through a list of different </a:t>
            </a:r>
            <a:r>
              <a:rPr lang="en-GB" sz="2200" u="sng" dirty="0"/>
              <a:t>predefined penalty values</a:t>
            </a:r>
          </a:p>
          <a:p>
            <a:r>
              <a:rPr lang="en-GB" sz="2200" dirty="0"/>
              <a:t>At each iteration, calls the </a:t>
            </a:r>
            <a:r>
              <a:rPr lang="en-GB" sz="2200" b="1" dirty="0"/>
              <a:t>Penalised Dijkstra Algorithm </a:t>
            </a:r>
            <a:r>
              <a:rPr lang="en-GB" sz="2200" dirty="0"/>
              <a:t>using current</a:t>
            </a:r>
            <a:r>
              <a:rPr lang="en-GB" sz="2200" b="1" dirty="0">
                <a:solidFill>
                  <a:srgbClr val="FF0000"/>
                </a:solidFill>
              </a:rPr>
              <a:t> </a:t>
            </a:r>
            <a:r>
              <a:rPr lang="en-GB" sz="2200" dirty="0"/>
              <a:t>penalty value</a:t>
            </a:r>
          </a:p>
          <a:p>
            <a:r>
              <a:rPr lang="en-GB" sz="2200" dirty="0"/>
              <a:t>Increasing the penalty value, the algorithm is more forced to append edges with already seen colours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F652-D203-0445-D97E-AFC3BA38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624DA-063C-6253-8378-19D47F3A8C05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9731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99C-65BB-98DA-A397-1FA159BD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Penalty Values</a:t>
            </a:r>
          </a:p>
        </p:txBody>
      </p:sp>
      <p:pic>
        <p:nvPicPr>
          <p:cNvPr id="14" name="Content Placeholder 13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0CD2721A-531B-04FF-A4D5-2A408DB9D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487" y="1358196"/>
            <a:ext cx="5295900" cy="2578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7291E-31A9-F725-E609-39746624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/>
          </a:p>
        </p:txBody>
      </p:sp>
      <p:pic>
        <p:nvPicPr>
          <p:cNvPr id="16" name="Picture 1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7687CB8-6C74-69E4-8A88-3680DAA1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45" y="4258292"/>
            <a:ext cx="5842000" cy="876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15B449-FCE9-FB58-808B-D174AEF50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22" y="4485309"/>
            <a:ext cx="4381500" cy="482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9D59C8-9AA3-4828-0A07-726A23836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385" y="5194926"/>
            <a:ext cx="8815320" cy="876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42DC60-946F-F872-464A-3D1DEB79DEC4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20331451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1991</TotalTime>
  <Words>1342</Words>
  <Application>Microsoft Office PowerPoint</Application>
  <PresentationFormat>Widescreen</PresentationFormat>
  <Paragraphs>165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Cambria Math</vt:lpstr>
      <vt:lpstr>Neue Haas Grotesk Text Pro</vt:lpstr>
      <vt:lpstr>VanillaVTI</vt:lpstr>
      <vt:lpstr>Implementation of  “An exact reduction technique for the k-Colour Shortest Path Problem”</vt:lpstr>
      <vt:lpstr>k-Colour Shortest Path Problem (k-CSPP)</vt:lpstr>
      <vt:lpstr>Explored Approaches</vt:lpstr>
      <vt:lpstr>Mathematical Model </vt:lpstr>
      <vt:lpstr>k-CSPP – Formulation </vt:lpstr>
      <vt:lpstr>k-CSPP – Formulation </vt:lpstr>
      <vt:lpstr>Colour-Constrained Dijkstra Algorithm (CCDA)</vt:lpstr>
      <vt:lpstr>Colour-Constrained Dijkstra Algorithm (CCDA)</vt:lpstr>
      <vt:lpstr>Penalty Values</vt:lpstr>
      <vt:lpstr>Graph Reduction Algorithm (GRA)</vt:lpstr>
      <vt:lpstr>Graph Reduction Algorithm (GRA)</vt:lpstr>
      <vt:lpstr>Graph Reduction Algorithm (GRA) – Theoretical Proof</vt:lpstr>
      <vt:lpstr>Graph Reduction Algorithm (GRA) – Theoretical Proof</vt:lpstr>
      <vt:lpstr>Graph Reduction Algorithm (GRA)</vt:lpstr>
      <vt:lpstr>Graph Reduction Algorithm (GRA)</vt:lpstr>
      <vt:lpstr>Even more reduced graph…</vt:lpstr>
      <vt:lpstr>Even more reduced graph…</vt:lpstr>
      <vt:lpstr>Graph Reduction Algorithm (GRA)</vt:lpstr>
      <vt:lpstr>Reduced ILP Algorithm</vt:lpstr>
      <vt:lpstr>Experiments- Instances</vt:lpstr>
      <vt:lpstr>Experiments - Instances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FUMIS MATTEO ALESSANDRO [IN2000249]</dc:creator>
  <cp:keywords/>
  <dc:description/>
  <cp:lastModifiedBy>DIAZ AVALOS LORENZO MARTIN [IN2000252]</cp:lastModifiedBy>
  <cp:revision>11</cp:revision>
  <dcterms:created xsi:type="dcterms:W3CDTF">2025-06-14T09:01:56Z</dcterms:created>
  <dcterms:modified xsi:type="dcterms:W3CDTF">2025-06-24T14:33:55Z</dcterms:modified>
  <cp:category/>
</cp:coreProperties>
</file>