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61" d="100"/>
          <a:sy n="61" d="100"/>
        </p:scale>
        <p:origin x="62" y="37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2889"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649C7-C039-45D5-907F-E555A9769906}" type="datetimeFigureOut">
              <a:rPr lang="en-US" smtClean="0"/>
              <a:t>4/18/2015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4E5CE-D376-4E0B-A81B-2825CA1B6127}" type="slidenum">
              <a:rPr lang="en-US" smtClean="0"/>
              <a:t>‹#›</a:t>
            </a:fld>
            <a:endParaRPr lang="en-US"/>
          </a:p>
        </p:txBody>
      </p:sp>
    </p:spTree>
    <p:extLst>
      <p:ext uri="{BB962C8B-B14F-4D97-AF65-F5344CB8AC3E}">
        <p14:creationId xmlns:p14="http://schemas.microsoft.com/office/powerpoint/2010/main" val="343408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B4E5CE-D376-4E0B-A81B-2825CA1B6127}" type="slidenum">
              <a:rPr lang="en-US" smtClean="0"/>
              <a:t>3</a:t>
            </a:fld>
            <a:endParaRPr lang="en-US"/>
          </a:p>
        </p:txBody>
      </p:sp>
    </p:spTree>
    <p:extLst>
      <p:ext uri="{BB962C8B-B14F-4D97-AF65-F5344CB8AC3E}">
        <p14:creationId xmlns:p14="http://schemas.microsoft.com/office/powerpoint/2010/main" val="433331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block shown is the TPR block we used in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This combines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total power measurement and integration and low-pass filter into one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block that we can call in other programs.</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15</a:t>
            </a:fld>
            <a:endParaRPr lang="en-US"/>
          </a:p>
        </p:txBody>
      </p:sp>
    </p:spTree>
    <p:extLst>
      <p:ext uri="{BB962C8B-B14F-4D97-AF65-F5344CB8AC3E}">
        <p14:creationId xmlns:p14="http://schemas.microsoft.com/office/powerpoint/2010/main" val="58030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SDRs can filter in two ways. First, by limiting the sampling rate we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effectively put a bandwidth filter on the system. Two, we can also filter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by constructing a filter in software, although there is some cost with this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option in terms of CPU and memory requirements on the system</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16</a:t>
            </a:fld>
            <a:endParaRPr lang="en-US"/>
          </a:p>
        </p:txBody>
      </p:sp>
    </p:spTree>
    <p:extLst>
      <p:ext uri="{BB962C8B-B14F-4D97-AF65-F5344CB8AC3E}">
        <p14:creationId xmlns:p14="http://schemas.microsoft.com/office/powerpoint/2010/main" val="141773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SDRs give us a lot more information to work with. At the core of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radiometer, this information is not needed which is why it was often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discarded. However, several papers have now been written that bring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light the need for additional information in order to deal with known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issues with radiometers such as interference or new methods for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determining total power such as the Stokes method. A key thing with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SDR radiometer is that in many ways it flexible enough to handle any</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future methods with either very little or no change in hardware.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17</a:t>
            </a:fld>
            <a:endParaRPr lang="en-US"/>
          </a:p>
        </p:txBody>
      </p:sp>
    </p:spTree>
    <p:extLst>
      <p:ext uri="{BB962C8B-B14F-4D97-AF65-F5344CB8AC3E}">
        <p14:creationId xmlns:p14="http://schemas.microsoft.com/office/powerpoint/2010/main" val="357472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Unlike an analog radiometer, the magnitude information is there and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simple squaring gives us total power. A square-law detector however has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to do just that, it detects the power and then extracts that as a voltage.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18</a:t>
            </a:fld>
            <a:endParaRPr lang="en-US"/>
          </a:p>
        </p:txBody>
      </p:sp>
    </p:spTree>
    <p:extLst>
      <p:ext uri="{BB962C8B-B14F-4D97-AF65-F5344CB8AC3E}">
        <p14:creationId xmlns:p14="http://schemas.microsoft.com/office/powerpoint/2010/main" val="30888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Radiometers are used in remote sensing of soil, ocean and deep space.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SMOS is an excellent example of a working soil and ocean measurement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system.</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6</a:t>
            </a:fld>
            <a:endParaRPr lang="en-US"/>
          </a:p>
        </p:txBody>
      </p:sp>
    </p:spTree>
    <p:extLst>
      <p:ext uri="{BB962C8B-B14F-4D97-AF65-F5344CB8AC3E}">
        <p14:creationId xmlns:p14="http://schemas.microsoft.com/office/powerpoint/2010/main" val="79950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Marcus is the Principal Investigator at SBRAC and also a contributor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radiometer branch in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Although this branch is no longer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maintained, he still answers questions about using radiometers with</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SBRAC has successfully used this configuration to obtain radio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astronomy data by looking at the hydrogen line at 1420.4058 </a:t>
            </a:r>
            <a:r>
              <a:rPr lang="en-US" sz="1200" i="0" kern="1200" dirty="0" err="1" smtClean="0">
                <a:solidFill>
                  <a:schemeClr val="tx1"/>
                </a:solidFill>
                <a:effectLst/>
                <a:latin typeface="+mn-lt"/>
                <a:ea typeface="+mn-ea"/>
                <a:cs typeface="+mn-cs"/>
              </a:rPr>
              <a:t>MHz.</a:t>
            </a:r>
            <a:r>
              <a:rPr lang="en-US" sz="1200" i="0" kern="1200" dirty="0" smtClean="0">
                <a:solidFill>
                  <a:schemeClr val="tx1"/>
                </a:solidFill>
                <a:effectLst/>
                <a:latin typeface="+mn-lt"/>
                <a:ea typeface="+mn-ea"/>
                <a:cs typeface="+mn-cs"/>
              </a:rPr>
              <a:t>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person in charge of this facility, Marcus Leech, contributed software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specifically for radio astronomy applications. It was this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software branch that was used as the base for the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program</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that was used in this thesis.</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7</a:t>
            </a:fld>
            <a:endParaRPr lang="en-US"/>
          </a:p>
        </p:txBody>
      </p:sp>
    </p:spTree>
    <p:extLst>
      <p:ext uri="{BB962C8B-B14F-4D97-AF65-F5344CB8AC3E}">
        <p14:creationId xmlns:p14="http://schemas.microsoft.com/office/powerpoint/2010/main" val="419799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While the students in this paper built their own hardware,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was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still used to develop the software. Another goal of this project was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produce a low cost solution using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8</a:t>
            </a:fld>
            <a:endParaRPr lang="en-US"/>
          </a:p>
        </p:txBody>
      </p:sp>
    </p:spTree>
    <p:extLst>
      <p:ext uri="{BB962C8B-B14F-4D97-AF65-F5344CB8AC3E}">
        <p14:creationId xmlns:p14="http://schemas.microsoft.com/office/powerpoint/2010/main" val="83739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primary goal of a radiometer is to measure power. While that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statement sounds easy, there are in fact many factors that go in to how</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well a radiometer can measure the power it sees. A better statement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would be that a radiometer’s primary goal is to accurately measure power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within a certain degree of accuracy. In order to accurately and within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high degree of precision measure power, a radiometer must take into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account various factors such as the system noise, the bandwidth of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signal and the stability of the system as a whole.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9</a:t>
            </a:fld>
            <a:endParaRPr lang="en-US"/>
          </a:p>
        </p:txBody>
      </p:sp>
    </p:spTree>
    <p:extLst>
      <p:ext uri="{BB962C8B-B14F-4D97-AF65-F5344CB8AC3E}">
        <p14:creationId xmlns:p14="http://schemas.microsoft.com/office/powerpoint/2010/main" val="174618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To measure power we begin with the noise signal coming from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antenna. Our antenna is assumed to be looking at our target of interest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and it is assumed that we can relate the antenna noise to the noise from</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source. It is often easier to refer to this noise as the brightness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temperature. Therefore the brightness temperature of the source can be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related to the brightness temperature at the antenna. We will refer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this brightness temperature as T</a:t>
            </a:r>
            <a:r>
              <a:rPr lang="en-US" sz="1200" i="1" kern="1200" dirty="0" smtClean="0">
                <a:solidFill>
                  <a:schemeClr val="tx1"/>
                </a:solidFill>
                <a:effectLst/>
                <a:latin typeface="+mn-lt"/>
                <a:ea typeface="+mn-ea"/>
                <a:cs typeface="+mn-cs"/>
              </a:rPr>
              <a:t>A</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10</a:t>
            </a:fld>
            <a:endParaRPr lang="en-US"/>
          </a:p>
        </p:txBody>
      </p:sp>
    </p:spTree>
    <p:extLst>
      <p:ext uri="{BB962C8B-B14F-4D97-AF65-F5344CB8AC3E}">
        <p14:creationId xmlns:p14="http://schemas.microsoft.com/office/powerpoint/2010/main" val="11870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antenna itself also adds noise. Our greatest contributor to noise 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from the LNAs. However mismatches in the RF chain and other factors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can also increase this noise. This noise covers up or obscures the noise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that we are interested in so we want to keep this to a minimum.</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11</a:t>
            </a:fld>
            <a:endParaRPr lang="en-US"/>
          </a:p>
        </p:txBody>
      </p:sp>
    </p:spTree>
    <p:extLst>
      <p:ext uri="{BB962C8B-B14F-4D97-AF65-F5344CB8AC3E}">
        <p14:creationId xmlns:p14="http://schemas.microsoft.com/office/powerpoint/2010/main" val="105270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Software defined radios have been used in a number of applications, but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usually related to communication systems. Changes to modulation and</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encoding/decoding is very easy for a SDR and this is why SDRs have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grown in recent years. Use in remote sensing applications, as far as I</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know, is a relatively new application of SDRs.</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13</a:t>
            </a:fld>
            <a:endParaRPr lang="en-US"/>
          </a:p>
        </p:txBody>
      </p:sp>
    </p:spTree>
    <p:extLst>
      <p:ext uri="{BB962C8B-B14F-4D97-AF65-F5344CB8AC3E}">
        <p14:creationId xmlns:p14="http://schemas.microsoft.com/office/powerpoint/2010/main" val="48316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Filtering can be done by limiting the sampling rate of the SDR, but we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can also add additional filtering if desired.</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14</a:t>
            </a:fld>
            <a:endParaRPr lang="en-US"/>
          </a:p>
        </p:txBody>
      </p:sp>
    </p:spTree>
    <p:extLst>
      <p:ext uri="{BB962C8B-B14F-4D97-AF65-F5344CB8AC3E}">
        <p14:creationId xmlns:p14="http://schemas.microsoft.com/office/powerpoint/2010/main" val="345180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4/18/2015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4/18/2015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4/18/2015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4/18/2015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4/18/2015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4/18/2015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Implementation of a Total Power Radiometer in Software Defined Radios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Matthew E. Nelson</a:t>
            </a:r>
          </a:p>
          <a:p>
            <a:r>
              <a:rPr lang="en-US" dirty="0" smtClean="0"/>
              <a:t>Iowa State University</a:t>
            </a:r>
          </a:p>
          <a:p>
            <a:r>
              <a:rPr lang="en-US" dirty="0" smtClean="0"/>
              <a:t>Electrical and Computer Engineering</a:t>
            </a:r>
            <a:endParaRPr lang="en-US" dirty="0"/>
          </a:p>
        </p:txBody>
      </p:sp>
    </p:spTree>
    <p:extLst>
      <p:ext uri="{BB962C8B-B14F-4D97-AF65-F5344CB8AC3E}">
        <p14:creationId xmlns:p14="http://schemas.microsoft.com/office/powerpoint/2010/main" val="2449363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 very simple and ideal radiometer is an antenna that amplifies </a:t>
            </a:r>
            <a:r>
              <a:rPr lang="en-US" sz="2400" dirty="0" smtClean="0"/>
              <a:t>a signal </a:t>
            </a:r>
            <a:r>
              <a:rPr lang="en-US" sz="2400" dirty="0"/>
              <a:t>with a gain of G and is within a bandwidth of </a:t>
            </a:r>
            <a:r>
              <a:rPr lang="en-US" sz="2400" dirty="0" smtClean="0"/>
              <a:t>B or </a:t>
            </a:r>
            <a:r>
              <a:rPr lang="el-GR" sz="2400" dirty="0" smtClean="0"/>
              <a:t>β</a:t>
            </a:r>
            <a:r>
              <a:rPr lang="en-US" sz="2400" dirty="0" smtClean="0"/>
              <a:t>. </a:t>
            </a:r>
            <a:r>
              <a:rPr lang="en-US" sz="2400" dirty="0"/>
              <a:t>A </a:t>
            </a:r>
            <a:r>
              <a:rPr lang="en-US" sz="2400" dirty="0" smtClean="0"/>
              <a:t>device then </a:t>
            </a:r>
            <a:r>
              <a:rPr lang="en-US" sz="2400" dirty="0"/>
              <a:t>measures the power from this system. The total </a:t>
            </a:r>
            <a:r>
              <a:rPr lang="en-US" sz="2400" dirty="0" smtClean="0"/>
              <a:t>power received </a:t>
            </a:r>
            <a:r>
              <a:rPr lang="en-US" sz="2400" dirty="0"/>
              <a:t>by the is the noise temperature of the object it is </a:t>
            </a:r>
            <a:r>
              <a:rPr lang="en-US" sz="2400" dirty="0" smtClean="0"/>
              <a:t>pointed at</a:t>
            </a:r>
            <a:r>
              <a:rPr lang="en-US" sz="2400" dirty="0"/>
              <a:t>. Therefore the brightness temperature of the source can </a:t>
            </a:r>
            <a:r>
              <a:rPr lang="en-US" sz="2400" dirty="0" smtClean="0"/>
              <a:t>be related </a:t>
            </a:r>
            <a:r>
              <a:rPr lang="en-US" sz="2400" dirty="0"/>
              <a:t>to the brightness temperature at the antenna. We will </a:t>
            </a:r>
            <a:r>
              <a:rPr lang="en-US" sz="2400" dirty="0" smtClean="0"/>
              <a:t>refer to </a:t>
            </a:r>
            <a:r>
              <a:rPr lang="en-US" sz="2400" dirty="0"/>
              <a:t>this brightness temperature as T</a:t>
            </a:r>
            <a:r>
              <a:rPr lang="en-US" sz="2400" i="1" baseline="-25000" dirty="0"/>
              <a:t>A</a:t>
            </a:r>
            <a:r>
              <a:rPr lang="en-US" sz="2400" dirty="0"/>
              <a:t/>
            </a:r>
            <a:br>
              <a:rPr lang="en-US" sz="2400" dirty="0"/>
            </a:br>
            <a:r>
              <a:rPr lang="en-US" sz="2400" dirty="0"/>
              <a:t/>
            </a:r>
            <a:br>
              <a:rPr lang="en-US" sz="2400" dirty="0"/>
            </a:br>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815" y="4126091"/>
            <a:ext cx="6929329" cy="1743003"/>
          </a:xfrm>
          <a:prstGeom prst="rect">
            <a:avLst/>
          </a:prstGeom>
        </p:spPr>
      </p:pic>
    </p:spTree>
    <p:extLst>
      <p:ext uri="{BB962C8B-B14F-4D97-AF65-F5344CB8AC3E}">
        <p14:creationId xmlns:p14="http://schemas.microsoft.com/office/powerpoint/2010/main" val="10017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 more realistic model is a system that includes the noise that is generated by th</a:t>
            </a:r>
            <a:r>
              <a:rPr lang="en-US" sz="2400" dirty="0" smtClean="0"/>
              <a:t>e radiometer itself.  This noise is added to the noise from the antenna.</a:t>
            </a:r>
            <a:r>
              <a:rPr lang="en-US" sz="2400" dirty="0"/>
              <a:t/>
            </a:r>
            <a:br>
              <a:rPr lang="en-US" sz="2400" dirty="0"/>
            </a:br>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655" y="3917571"/>
            <a:ext cx="8393650" cy="2120635"/>
          </a:xfrm>
          <a:prstGeom prst="rect">
            <a:avLst/>
          </a:prstGeom>
        </p:spPr>
      </p:pic>
    </p:spTree>
    <p:extLst>
      <p:ext uri="{BB962C8B-B14F-4D97-AF65-F5344CB8AC3E}">
        <p14:creationId xmlns:p14="http://schemas.microsoft.com/office/powerpoint/2010/main" val="1921797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Front End Design</a:t>
            </a:r>
            <a:endParaRPr lang="en-US" dirty="0"/>
          </a:p>
        </p:txBody>
      </p:sp>
      <p:sp>
        <p:nvSpPr>
          <p:cNvPr id="3" name="Content Placeholder 2"/>
          <p:cNvSpPr>
            <a:spLocks noGrp="1"/>
          </p:cNvSpPr>
          <p:nvPr>
            <p:ph idx="1"/>
          </p:nvPr>
        </p:nvSpPr>
        <p:spPr/>
        <p:txBody>
          <a:bodyPr>
            <a:normAutofit/>
          </a:bodyPr>
          <a:lstStyle/>
          <a:p>
            <a:r>
              <a:rPr lang="en-US" sz="2400" dirty="0" smtClean="0"/>
              <a:t>The RF front end is one of the most critical components in a radiometer, both traditional and in our software defined radio setup.  Although we have moved many components to be emulated in software, one component, the Low Noise Amplifier (LNA) can not be emulated in software.  LNAs amplify our signal to increase our sensitivity while keeping as low as possible the noise it contributes to the system.</a:t>
            </a: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575" t="37569" r="27479" b="-25"/>
          <a:stretch/>
        </p:blipFill>
        <p:spPr>
          <a:xfrm>
            <a:off x="8194502" y="3737810"/>
            <a:ext cx="2505581" cy="2486526"/>
          </a:xfrm>
          <a:prstGeom prst="rect">
            <a:avLst/>
          </a:prstGeom>
        </p:spPr>
      </p:pic>
    </p:spTree>
    <p:extLst>
      <p:ext uri="{BB962C8B-B14F-4D97-AF65-F5344CB8AC3E}">
        <p14:creationId xmlns:p14="http://schemas.microsoft.com/office/powerpoint/2010/main" val="76669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a:t>A software defined radio (SDR) is designed to mimic </a:t>
            </a:r>
            <a:r>
              <a:rPr lang="en-US" sz="2400" dirty="0" smtClean="0"/>
              <a:t>radio functions </a:t>
            </a:r>
            <a:r>
              <a:rPr lang="en-US" sz="2400" dirty="0"/>
              <a:t>in software instead of using dedicated hardware. </a:t>
            </a:r>
            <a:r>
              <a:rPr lang="en-US" sz="2400" dirty="0" smtClean="0"/>
              <a:t>A radiometer </a:t>
            </a:r>
            <a:r>
              <a:rPr lang="en-US" sz="2400" dirty="0"/>
              <a:t>is a radio that can detect changes in power. </a:t>
            </a:r>
            <a:r>
              <a:rPr lang="en-US" sz="2400" dirty="0" smtClean="0"/>
              <a:t>Therefore the </a:t>
            </a:r>
            <a:r>
              <a:rPr lang="en-US" sz="2400" dirty="0"/>
              <a:t>SDR needs to be able to measure power coming from </a:t>
            </a:r>
            <a:r>
              <a:rPr lang="en-US" sz="2400" dirty="0" smtClean="0"/>
              <a:t>the source </a:t>
            </a:r>
            <a:r>
              <a:rPr lang="en-US" sz="2400" dirty="0"/>
              <a:t>that we are looking at.</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65365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smtClean="0"/>
              <a:t>To build a radiometer in software, we need to know what components are key to the radiometer and build them in software.  There are four key components we can build in software.</a:t>
            </a:r>
          </a:p>
          <a:p>
            <a:pPr>
              <a:buFont typeface="Wingdings" panose="05000000000000000000" pitchFamily="2" charset="2"/>
              <a:buChar char="§"/>
            </a:pPr>
            <a:r>
              <a:rPr lang="en-US" sz="2400" dirty="0" smtClean="0"/>
              <a:t>Filter to the bandwidth we desire</a:t>
            </a:r>
          </a:p>
          <a:p>
            <a:pPr>
              <a:buFont typeface="Wingdings" panose="05000000000000000000" pitchFamily="2" charset="2"/>
              <a:buChar char="§"/>
            </a:pPr>
            <a:r>
              <a:rPr lang="en-US" sz="2400" dirty="0" smtClean="0"/>
              <a:t>Total power measurement</a:t>
            </a:r>
          </a:p>
          <a:p>
            <a:pPr>
              <a:buFont typeface="Wingdings" panose="05000000000000000000" pitchFamily="2" charset="2"/>
              <a:buChar char="§"/>
            </a:pPr>
            <a:r>
              <a:rPr lang="en-US" sz="2400" dirty="0" smtClean="0"/>
              <a:t>Integration</a:t>
            </a:r>
          </a:p>
          <a:p>
            <a:pPr>
              <a:buFont typeface="Wingdings" panose="05000000000000000000" pitchFamily="2" charset="2"/>
              <a:buChar char="§"/>
            </a:pPr>
            <a:r>
              <a:rPr lang="en-US" sz="2400" dirty="0" smtClean="0"/>
              <a:t>Record the data</a:t>
            </a:r>
            <a:endParaRPr lang="en-US" sz="2400" dirty="0"/>
          </a:p>
        </p:txBody>
      </p:sp>
    </p:spTree>
    <p:extLst>
      <p:ext uri="{BB962C8B-B14F-4D97-AF65-F5344CB8AC3E}">
        <p14:creationId xmlns:p14="http://schemas.microsoft.com/office/powerpoint/2010/main" val="198988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smtClean="0"/>
              <a:t>Total power measurements is accomplished by squaring the phase and magnitude information provided by the SDR.  Integration is a simple mathematical operation on the signal  Recording the data is also trivial for the software to accomplish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183" y="4221439"/>
            <a:ext cx="9940497" cy="1441425"/>
          </a:xfrm>
          <a:prstGeom prst="rect">
            <a:avLst/>
          </a:prstGeom>
        </p:spPr>
      </p:pic>
    </p:spTree>
    <p:extLst>
      <p:ext uri="{BB962C8B-B14F-4D97-AF65-F5344CB8AC3E}">
        <p14:creationId xmlns:p14="http://schemas.microsoft.com/office/powerpoint/2010/main" val="4215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1097280" y="1845734"/>
            <a:ext cx="10058400" cy="1876034"/>
          </a:xfrm>
        </p:spPr>
        <p:style>
          <a:lnRef idx="2">
            <a:schemeClr val="accent2"/>
          </a:lnRef>
          <a:fillRef idx="1">
            <a:schemeClr val="lt1"/>
          </a:fillRef>
          <a:effectRef idx="0">
            <a:schemeClr val="accent2"/>
          </a:effectRef>
          <a:fontRef idx="minor">
            <a:schemeClr val="dk1"/>
          </a:fontRef>
        </p:style>
        <p:txBody>
          <a:bodyPr>
            <a:normAutofit/>
          </a:bodyPr>
          <a:lstStyle/>
          <a:p>
            <a:r>
              <a:rPr lang="en-US" sz="2400" b="1" u="sng" dirty="0" smtClean="0"/>
              <a:t>Traditional Radiometer</a:t>
            </a:r>
          </a:p>
          <a:p>
            <a:r>
              <a:rPr lang="en-US" sz="2400" dirty="0" smtClean="0"/>
              <a:t>A traditional radiometer uses Low Noise Amplifiers, hardware based filters and a square-law detector to measure the total power received.</a:t>
            </a:r>
            <a:endParaRPr lang="en-US" sz="2400" dirty="0"/>
          </a:p>
        </p:txBody>
      </p:sp>
      <p:sp>
        <p:nvSpPr>
          <p:cNvPr id="4" name="Content Placeholder 2"/>
          <p:cNvSpPr txBox="1">
            <a:spLocks/>
          </p:cNvSpPr>
          <p:nvPr/>
        </p:nvSpPr>
        <p:spPr>
          <a:xfrm>
            <a:off x="1097280" y="4051523"/>
            <a:ext cx="10058400" cy="1876034"/>
          </a:xfrm>
          <a:prstGeom prst="rect">
            <a:avLst/>
          </a:prstGeom>
        </p:spPr>
        <p:style>
          <a:lnRef idx="2">
            <a:schemeClr val="accent2"/>
          </a:lnRef>
          <a:fillRef idx="1">
            <a:schemeClr val="lt1"/>
          </a:fillRef>
          <a:effectRef idx="0">
            <a:schemeClr val="accent2"/>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SDR Radiometer</a:t>
            </a:r>
          </a:p>
          <a:p>
            <a:r>
              <a:rPr lang="en-US" sz="2400" dirty="0" smtClean="0"/>
              <a:t>A software defined radiometer eliminates the filters and the square-law detector and replaces this with their mathematical equivalents that is emulated in software.</a:t>
            </a:r>
            <a:endParaRPr lang="en-US" sz="2400" dirty="0"/>
          </a:p>
        </p:txBody>
      </p:sp>
    </p:spTree>
    <p:extLst>
      <p:ext uri="{BB962C8B-B14F-4D97-AF65-F5344CB8AC3E}">
        <p14:creationId xmlns:p14="http://schemas.microsoft.com/office/powerpoint/2010/main" val="215292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1097280" y="1845734"/>
            <a:ext cx="10058400" cy="1876034"/>
          </a:xfrm>
        </p:spPr>
        <p:style>
          <a:lnRef idx="2">
            <a:schemeClr val="accent2"/>
          </a:lnRef>
          <a:fillRef idx="1">
            <a:schemeClr val="lt1"/>
          </a:fillRef>
          <a:effectRef idx="0">
            <a:schemeClr val="accent2"/>
          </a:effectRef>
          <a:fontRef idx="minor">
            <a:schemeClr val="dk1"/>
          </a:fontRef>
        </p:style>
        <p:txBody>
          <a:bodyPr>
            <a:normAutofit/>
          </a:bodyPr>
          <a:lstStyle/>
          <a:p>
            <a:r>
              <a:rPr lang="en-US" sz="2400" b="1" u="sng" dirty="0" smtClean="0"/>
              <a:t>Traditional Radiometer</a:t>
            </a:r>
          </a:p>
          <a:p>
            <a:r>
              <a:rPr lang="en-US" sz="2400" dirty="0" smtClean="0"/>
              <a:t>Most total power radiometers do not retain any frequency information, this information is lost and in most cases can not be recovered.</a:t>
            </a:r>
            <a:endParaRPr lang="en-US" sz="2400" dirty="0"/>
          </a:p>
        </p:txBody>
      </p:sp>
      <p:sp>
        <p:nvSpPr>
          <p:cNvPr id="4" name="Content Placeholder 2"/>
          <p:cNvSpPr txBox="1">
            <a:spLocks/>
          </p:cNvSpPr>
          <p:nvPr/>
        </p:nvSpPr>
        <p:spPr>
          <a:xfrm>
            <a:off x="1097280" y="4051523"/>
            <a:ext cx="10058400" cy="1876034"/>
          </a:xfrm>
          <a:prstGeom prst="rect">
            <a:avLst/>
          </a:prstGeom>
        </p:spPr>
        <p:style>
          <a:lnRef idx="2">
            <a:schemeClr val="accent2"/>
          </a:lnRef>
          <a:fillRef idx="1">
            <a:schemeClr val="lt1"/>
          </a:fillRef>
          <a:effectRef idx="0">
            <a:schemeClr val="accent2"/>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SDR Radiometer</a:t>
            </a:r>
          </a:p>
          <a:p>
            <a:r>
              <a:rPr lang="en-US" sz="2400" dirty="0" smtClean="0"/>
              <a:t>Since we have both magnitude and phase information we can recreate the signal or manipulate it as needed.  This allows for more in-depth analysis such as RFI mitigation.  </a:t>
            </a:r>
            <a:endParaRPr lang="en-US" sz="2400" dirty="0"/>
          </a:p>
        </p:txBody>
      </p:sp>
    </p:spTree>
    <p:extLst>
      <p:ext uri="{BB962C8B-B14F-4D97-AF65-F5344CB8AC3E}">
        <p14:creationId xmlns:p14="http://schemas.microsoft.com/office/powerpoint/2010/main" val="251485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normAutofit/>
          </a:bodyPr>
          <a:lstStyle/>
          <a:p>
            <a:r>
              <a:rPr lang="en-US" sz="2400" dirty="0"/>
              <a:t>A total power radiometer in software requires us to extract </a:t>
            </a:r>
            <a:r>
              <a:rPr lang="en-US" sz="2400" dirty="0" smtClean="0"/>
              <a:t>the magnitude </a:t>
            </a:r>
            <a:r>
              <a:rPr lang="en-US" sz="2400" dirty="0"/>
              <a:t>(or amplitude) information from the I/Q data </a:t>
            </a:r>
            <a:r>
              <a:rPr lang="en-US" sz="2400" dirty="0" smtClean="0"/>
              <a:t>captured.  This </a:t>
            </a:r>
            <a:r>
              <a:rPr lang="en-US" sz="2400" dirty="0"/>
              <a:t>is equivalent to what a square-law detector does </a:t>
            </a:r>
            <a:r>
              <a:rPr lang="en-US" sz="2400" dirty="0" smtClean="0"/>
              <a:t>in determining </a:t>
            </a:r>
            <a:r>
              <a:rPr lang="en-US" sz="2400" dirty="0"/>
              <a:t>the power measured.</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3881789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400" dirty="0" smtClean="0"/>
                  <a:t>For the SDR, the incoming signal is sampled and converted to I/Q values</a:t>
                </a:r>
                <a:r>
                  <a:rPr lang="en-US" sz="2400" dirty="0"/>
                  <a:t>. The I/Q values represent the amplitude and </a:t>
                </a:r>
                <a:r>
                  <a:rPr lang="en-US" sz="2400" dirty="0" smtClean="0"/>
                  <a:t>phase information </a:t>
                </a:r>
                <a:r>
                  <a:rPr lang="en-US" sz="2400" dirty="0"/>
                  <a:t>of the signal. In </a:t>
                </a:r>
                <a:r>
                  <a:rPr lang="en-US" sz="2400" dirty="0" err="1"/>
                  <a:t>GNURadio</a:t>
                </a:r>
                <a:r>
                  <a:rPr lang="en-US" sz="2400" dirty="0"/>
                  <a:t> we are then able to </a:t>
                </a:r>
                <a:r>
                  <a:rPr lang="en-US" sz="2400" dirty="0" smtClean="0"/>
                  <a:t>square these </a:t>
                </a:r>
                <a:r>
                  <a:rPr lang="en-US" sz="2400" dirty="0"/>
                  <a:t>values within software. This block in </a:t>
                </a:r>
                <a:r>
                  <a:rPr lang="en-US" sz="2400" dirty="0" err="1" smtClean="0"/>
                  <a:t>GNURadio</a:t>
                </a:r>
                <a:r>
                  <a:rPr lang="en-US" sz="2400" dirty="0"/>
                  <a:t> </a:t>
                </a:r>
                <a:r>
                  <a:rPr lang="en-US" sz="2400" dirty="0" smtClean="0"/>
                  <a:t>mathematically </a:t>
                </a:r>
                <a:r>
                  <a:rPr lang="en-US" sz="2400" dirty="0"/>
                  <a:t>performs the following</a:t>
                </a:r>
                <a:r>
                  <a:rPr lang="en-US" sz="2400" dirty="0" smtClean="0"/>
                  <a:t>:</a:t>
                </a:r>
              </a:p>
              <a:p>
                <a:r>
                  <a:rPr lang="en-US" sz="2400" dirty="0"/>
                  <a:t/>
                </a:r>
                <a:br>
                  <a:rPr lang="en-US" sz="2400" dirty="0"/>
                </a:br>
                <a:r>
                  <a:rPr lang="en-US" dirty="0"/>
                  <a:t/>
                </a:r>
                <a:br>
                  <a:rPr lang="en-US" dirty="0"/>
                </a:b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𝑜𝑢𝑡</m:t>
                        </m:r>
                      </m:sub>
                    </m:sSub>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r="-2242"/>
                </a:stretch>
              </a:blipFill>
            </p:spPr>
            <p:txBody>
              <a:bodyPr/>
              <a:lstStyle/>
              <a:p>
                <a:r>
                  <a:rPr lang="en-US">
                    <a:noFill/>
                  </a:rPr>
                  <a:t> </a:t>
                </a:r>
              </a:p>
            </p:txBody>
          </p:sp>
        </mc:Fallback>
      </mc:AlternateContent>
    </p:spTree>
    <p:extLst>
      <p:ext uri="{BB962C8B-B14F-4D97-AF65-F5344CB8AC3E}">
        <p14:creationId xmlns:p14="http://schemas.microsoft.com/office/powerpoint/2010/main" val="57863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pPr algn="ctr"/>
            <a:r>
              <a:rPr lang="en-US" sz="2400" dirty="0" smtClean="0"/>
              <a:t>POS Committee</a:t>
            </a:r>
          </a:p>
          <a:p>
            <a:pPr algn="ctr"/>
            <a:r>
              <a:rPr lang="en-US" sz="2400" dirty="0" smtClean="0"/>
              <a:t>Dr. Phillip Jones, Dr. Mani Mina, Dr. John Basart</a:t>
            </a:r>
          </a:p>
          <a:p>
            <a:pPr algn="ctr"/>
            <a:endParaRPr lang="en-US" sz="2400" dirty="0" smtClean="0"/>
          </a:p>
          <a:p>
            <a:pPr algn="ctr"/>
            <a:r>
              <a:rPr lang="en-US" sz="2400" dirty="0" smtClean="0"/>
              <a:t>Additional Support</a:t>
            </a:r>
          </a:p>
          <a:p>
            <a:pPr algn="ctr"/>
            <a:r>
              <a:rPr lang="en-US" sz="2400" dirty="0" smtClean="0"/>
              <a:t>Dr. Brian Hornbuckle</a:t>
            </a:r>
          </a:p>
          <a:p>
            <a:pPr algn="ctr"/>
            <a:endParaRPr lang="en-US" sz="2400" dirty="0"/>
          </a:p>
          <a:p>
            <a:pPr algn="ctr"/>
            <a:r>
              <a:rPr lang="en-US" sz="2400" dirty="0" smtClean="0"/>
              <a:t>Special Thanks</a:t>
            </a:r>
          </a:p>
          <a:p>
            <a:pPr algn="ctr"/>
            <a:r>
              <a:rPr lang="en-US" sz="2400" dirty="0" smtClean="0"/>
              <a:t>My wife, Jennifer and my family for their support</a:t>
            </a:r>
            <a:endParaRPr lang="en-US" sz="2400" dirty="0"/>
          </a:p>
        </p:txBody>
      </p:sp>
    </p:spTree>
    <p:extLst>
      <p:ext uri="{BB962C8B-B14F-4D97-AF65-F5344CB8AC3E}">
        <p14:creationId xmlns:p14="http://schemas.microsoft.com/office/powerpoint/2010/main" val="4163495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normAutofit/>
          </a:bodyPr>
          <a:lstStyle/>
          <a:p>
            <a:r>
              <a:rPr lang="en-US" sz="2400" dirty="0" smtClean="0"/>
              <a:t>Filtering requirements in a software defined radio is different from a hardware based or traditional radiometer.</a:t>
            </a:r>
          </a:p>
          <a:p>
            <a:pPr>
              <a:buFont typeface="Wingdings" panose="05000000000000000000" pitchFamily="2" charset="2"/>
              <a:buChar char="§"/>
            </a:pPr>
            <a:r>
              <a:rPr lang="en-US" sz="2400" dirty="0" smtClean="0"/>
              <a:t>The bandwidth setting of the SDR only samples data within that bandwidth</a:t>
            </a:r>
          </a:p>
          <a:p>
            <a:pPr>
              <a:buFont typeface="Wingdings" panose="05000000000000000000" pitchFamily="2" charset="2"/>
              <a:buChar char="§"/>
            </a:pPr>
            <a:r>
              <a:rPr lang="en-US" sz="2400" dirty="0" smtClean="0"/>
              <a:t>Additional filters can be added at a cost of additional processing requirements</a:t>
            </a:r>
          </a:p>
          <a:p>
            <a:pPr>
              <a:buFont typeface="Wingdings" panose="05000000000000000000" pitchFamily="2" charset="2"/>
              <a:buChar char="§"/>
            </a:pPr>
            <a:r>
              <a:rPr lang="en-US" sz="2400" dirty="0" smtClean="0"/>
              <a:t>Because filtering is software driven, filters can be added or removed with no additional </a:t>
            </a:r>
            <a:r>
              <a:rPr lang="en-US" sz="2400" smtClean="0"/>
              <a:t>hardware required.</a:t>
            </a:r>
            <a:endParaRPr lang="en-US" sz="2400"/>
          </a:p>
        </p:txBody>
      </p:sp>
    </p:spTree>
    <p:extLst>
      <p:ext uri="{BB962C8B-B14F-4D97-AF65-F5344CB8AC3E}">
        <p14:creationId xmlns:p14="http://schemas.microsoft.com/office/powerpoint/2010/main" val="371636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91982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97280" y="1845734"/>
            <a:ext cx="10058400" cy="1651445"/>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a:t>The goal of this presentation is to present my research </a:t>
            </a:r>
            <a:r>
              <a:rPr lang="en-US" sz="2400" dirty="0" smtClean="0"/>
              <a:t>into implementing </a:t>
            </a:r>
            <a:r>
              <a:rPr lang="en-US" sz="2400" dirty="0"/>
              <a:t>a total power radiometer using low cost </a:t>
            </a:r>
            <a:r>
              <a:rPr lang="en-US" sz="2400" dirty="0" smtClean="0"/>
              <a:t>hardware and </a:t>
            </a:r>
            <a:r>
              <a:rPr lang="en-US" sz="2400" dirty="0"/>
              <a:t>software used in software defined radios.</a:t>
            </a:r>
            <a:br>
              <a:rPr lang="en-US" sz="2400" dirty="0"/>
            </a:br>
            <a:r>
              <a:rPr lang="en-US" sz="2400" dirty="0"/>
              <a:t/>
            </a:r>
            <a:br>
              <a:rPr lang="en-US" sz="2400" dirty="0"/>
            </a:br>
            <a:endParaRPr lang="en-US" sz="2400" dirty="0"/>
          </a:p>
        </p:txBody>
      </p:sp>
      <p:sp>
        <p:nvSpPr>
          <p:cNvPr id="4" name="Content Placeholder 2"/>
          <p:cNvSpPr txBox="1">
            <a:spLocks/>
          </p:cNvSpPr>
          <p:nvPr/>
        </p:nvSpPr>
        <p:spPr>
          <a:xfrm>
            <a:off x="1097280" y="3810892"/>
            <a:ext cx="10058400" cy="2413445"/>
          </a:xfrm>
          <a:prstGeom prst="rect">
            <a:avLst/>
          </a:prstGeom>
        </p:spPr>
        <p:style>
          <a:lnRef idx="2">
            <a:schemeClr val="accent4"/>
          </a:lnRef>
          <a:fillRef idx="1">
            <a:schemeClr val="lt1"/>
          </a:fillRef>
          <a:effectRef idx="0">
            <a:schemeClr val="accent4"/>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dirty="0" smtClean="0"/>
              <a:t>This thesis looks to explore the following questions:</a:t>
            </a:r>
          </a:p>
          <a:p>
            <a:pPr marL="457200" indent="-457200">
              <a:buFont typeface="+mj-lt"/>
              <a:buAutoNum type="arabicPeriod"/>
            </a:pPr>
            <a:r>
              <a:rPr lang="en-US" sz="2400" dirty="0" smtClean="0"/>
              <a:t>Can we use a SDR to recreate a radiometer in software?</a:t>
            </a:r>
          </a:p>
          <a:p>
            <a:pPr marL="457200" indent="-457200">
              <a:buFont typeface="+mj-lt"/>
              <a:buAutoNum type="arabicPeriod"/>
            </a:pPr>
            <a:r>
              <a:rPr lang="en-US" sz="2400" dirty="0" smtClean="0"/>
              <a:t>If so, what performance can we get from the system?</a:t>
            </a:r>
          </a:p>
          <a:p>
            <a:pPr marL="457200" indent="-457200">
              <a:buFont typeface="+mj-lt"/>
              <a:buAutoNum type="arabicPeriod"/>
            </a:pPr>
            <a:r>
              <a:rPr lang="en-US" sz="2400" dirty="0" smtClean="0"/>
              <a:t>Can we create a low cost SDR Radiometer that is effective?</a:t>
            </a:r>
          </a:p>
          <a:p>
            <a:pPr marL="457200" indent="-457200">
              <a:buFont typeface="+mj-lt"/>
              <a:buAutoNum type="arabicPeriod"/>
            </a:pPr>
            <a:r>
              <a:rPr lang="en-US" sz="2400" dirty="0" smtClean="0"/>
              <a:t>What benefits do we obtain by using a SDR Radiometer?</a:t>
            </a:r>
            <a:endParaRPr lang="en-US" sz="2400" dirty="0"/>
          </a:p>
        </p:txBody>
      </p:sp>
    </p:spTree>
    <p:extLst>
      <p:ext uri="{BB962C8B-B14F-4D97-AF65-F5344CB8AC3E}">
        <p14:creationId xmlns:p14="http://schemas.microsoft.com/office/powerpoint/2010/main" val="2619085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thesis</a:t>
            </a:r>
            <a:endParaRPr lang="en-US" dirty="0"/>
          </a:p>
        </p:txBody>
      </p:sp>
      <p:sp>
        <p:nvSpPr>
          <p:cNvPr id="3" name="Content Placeholder 2"/>
          <p:cNvSpPr>
            <a:spLocks noGrp="1"/>
          </p:cNvSpPr>
          <p:nvPr>
            <p:ph idx="1"/>
          </p:nvPr>
        </p:nvSpPr>
        <p:spPr>
          <a:xfrm>
            <a:off x="1097280" y="1845734"/>
            <a:ext cx="10058400" cy="1715613"/>
          </a:xfrm>
        </p:spPr>
        <p:style>
          <a:lnRef idx="2">
            <a:schemeClr val="accent3"/>
          </a:lnRef>
          <a:fillRef idx="1">
            <a:schemeClr val="lt1"/>
          </a:fillRef>
          <a:effectRef idx="0">
            <a:schemeClr val="accent3"/>
          </a:effectRef>
          <a:fontRef idx="minor">
            <a:schemeClr val="dk1"/>
          </a:fontRef>
        </p:style>
        <p:txBody>
          <a:bodyPr>
            <a:normAutofit/>
          </a:bodyPr>
          <a:lstStyle/>
          <a:p>
            <a:r>
              <a:rPr lang="en-US" sz="2400" dirty="0" smtClean="0"/>
              <a:t>The goal of this thesis is to explore a low cost method for implementing a total power radiometer using a software defined radio and to demonstrate the effectiveness and benefits of this system.</a:t>
            </a:r>
            <a:endParaRPr lang="en-US" sz="2400" dirty="0"/>
          </a:p>
        </p:txBody>
      </p:sp>
      <p:sp>
        <p:nvSpPr>
          <p:cNvPr id="4" name="Content Placeholder 2"/>
          <p:cNvSpPr txBox="1">
            <a:spLocks/>
          </p:cNvSpPr>
          <p:nvPr/>
        </p:nvSpPr>
        <p:spPr>
          <a:xfrm>
            <a:off x="1097280" y="3891103"/>
            <a:ext cx="10058400" cy="1715613"/>
          </a:xfrm>
          <a:prstGeom prst="rect">
            <a:avLst/>
          </a:prstGeom>
        </p:spPr>
        <p:style>
          <a:lnRef idx="2">
            <a:schemeClr val="accent3"/>
          </a:lnRef>
          <a:fillRef idx="1">
            <a:schemeClr val="lt1"/>
          </a:fillRef>
          <a:effectRef idx="0">
            <a:schemeClr val="accent3"/>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Why a SDR?</a:t>
            </a:r>
          </a:p>
          <a:p>
            <a:r>
              <a:rPr lang="en-US" sz="2400" dirty="0" smtClean="0"/>
              <a:t>A software defined radio infrastructure provides a highly flexible system that is able to adapt to different scenarios more quickly and at a lower cost than traditional radiometers</a:t>
            </a:r>
            <a:endParaRPr lang="en-US" sz="2400" dirty="0"/>
          </a:p>
        </p:txBody>
      </p:sp>
    </p:spTree>
    <p:extLst>
      <p:ext uri="{BB962C8B-B14F-4D97-AF65-F5344CB8AC3E}">
        <p14:creationId xmlns:p14="http://schemas.microsoft.com/office/powerpoint/2010/main" val="167887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b="1" u="sng" dirty="0" smtClean="0"/>
              <a:t>Radio Astronomy</a:t>
            </a:r>
          </a:p>
          <a:p>
            <a:pPr>
              <a:buFont typeface="Wingdings" panose="05000000000000000000" pitchFamily="2" charset="2"/>
              <a:buChar char="§"/>
            </a:pPr>
            <a:r>
              <a:rPr lang="en-US" sz="2400" dirty="0" smtClean="0"/>
              <a:t>Radiometers are used in a variety of remote sensing applications such as soil moisture and ocean salinity</a:t>
            </a:r>
          </a:p>
          <a:p>
            <a:pPr>
              <a:buFont typeface="Wingdings" panose="05000000000000000000" pitchFamily="2" charset="2"/>
              <a:buChar char="§"/>
            </a:pPr>
            <a:r>
              <a:rPr lang="en-US" sz="2400" dirty="0" smtClean="0"/>
              <a:t>Radio Astronomy is one method of using radiometers for remote sensing</a:t>
            </a:r>
          </a:p>
          <a:p>
            <a:pPr>
              <a:buFont typeface="Wingdings" panose="05000000000000000000" pitchFamily="2" charset="2"/>
              <a:buChar char="§"/>
            </a:pPr>
            <a:r>
              <a:rPr lang="en-US" sz="2400" dirty="0" smtClean="0"/>
              <a:t>There are current stations using Software Defined Radios for Radio Astronomy</a:t>
            </a:r>
            <a:endParaRPr lang="en-US" sz="2400" dirty="0"/>
          </a:p>
        </p:txBody>
      </p:sp>
    </p:spTree>
    <p:extLst>
      <p:ext uri="{BB962C8B-B14F-4D97-AF65-F5344CB8AC3E}">
        <p14:creationId xmlns:p14="http://schemas.microsoft.com/office/powerpoint/2010/main" val="2867948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Shirleys</a:t>
            </a:r>
            <a:r>
              <a:rPr lang="en-US" sz="2400" dirty="0"/>
              <a:t> Bay Radio Astronomy Consortium (SBRAC) </a:t>
            </a:r>
            <a:r>
              <a:rPr lang="en-US" sz="2400" dirty="0" smtClean="0"/>
              <a:t>located in </a:t>
            </a:r>
            <a:r>
              <a:rPr lang="en-US" sz="2400" dirty="0"/>
              <a:t>Smiths </a:t>
            </a:r>
            <a:r>
              <a:rPr lang="en-US" sz="2400" dirty="0" smtClean="0"/>
              <a:t>Falls, Ontario </a:t>
            </a:r>
            <a:r>
              <a:rPr lang="en-US" sz="2400" dirty="0"/>
              <a:t>is currently using a USRP software </a:t>
            </a:r>
            <a:r>
              <a:rPr lang="en-US" sz="2400" dirty="0" smtClean="0"/>
              <a:t>defined radio </a:t>
            </a:r>
            <a:r>
              <a:rPr lang="en-US" sz="2400" dirty="0"/>
              <a:t>in conjunction with </a:t>
            </a:r>
            <a:r>
              <a:rPr lang="en-US" sz="2400" dirty="0" err="1"/>
              <a:t>GNURadio</a:t>
            </a:r>
            <a:r>
              <a:rPr lang="en-US" sz="2400" dirty="0"/>
              <a:t/>
            </a:r>
            <a:br>
              <a:rPr lang="en-US" sz="2400" dirty="0"/>
            </a:br>
            <a:r>
              <a:rPr lang="en-US" sz="2400" dirty="0"/>
              <a:t/>
            </a:r>
            <a:br>
              <a:rPr lang="en-US" sz="2400" dirty="0"/>
            </a:b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5587" y="3015915"/>
            <a:ext cx="2343150" cy="3124200"/>
          </a:xfrm>
          <a:prstGeom prst="rect">
            <a:avLst/>
          </a:prstGeom>
        </p:spPr>
      </p:pic>
    </p:spTree>
    <p:extLst>
      <p:ext uri="{BB962C8B-B14F-4D97-AF65-F5344CB8AC3E}">
        <p14:creationId xmlns:p14="http://schemas.microsoft.com/office/powerpoint/2010/main" val="1055553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Students at the University of Illinois and Grand Valley </a:t>
            </a:r>
            <a:r>
              <a:rPr lang="en-US" sz="2400" dirty="0" smtClean="0"/>
              <a:t>State University </a:t>
            </a:r>
            <a:r>
              <a:rPr lang="en-US" sz="2400" dirty="0"/>
              <a:t>built a software defined radio to listen to emissions </a:t>
            </a:r>
            <a:r>
              <a:rPr lang="en-US" sz="2400" dirty="0" smtClean="0"/>
              <a:t>from Jupiter </a:t>
            </a:r>
            <a:r>
              <a:rPr lang="en-US" sz="2400" dirty="0"/>
              <a:t>by building their own RF section and </a:t>
            </a:r>
            <a:r>
              <a:rPr lang="en-US" sz="2400" dirty="0" smtClean="0"/>
              <a:t>using </a:t>
            </a:r>
            <a:r>
              <a:rPr lang="en-US" sz="2400" dirty="0" err="1" smtClean="0"/>
              <a:t>GNURadio</a:t>
            </a:r>
            <a:r>
              <a:rPr lang="en-US" sz="2400" dirty="0" smtClean="0"/>
              <a:t> </a:t>
            </a:r>
            <a:r>
              <a:rPr lang="en-US" sz="2400" dirty="0"/>
              <a:t>for the software. This software defined radio was </a:t>
            </a:r>
            <a:r>
              <a:rPr lang="en-US" sz="2400" dirty="0" smtClean="0"/>
              <a:t>built using </a:t>
            </a:r>
            <a:r>
              <a:rPr lang="en-US" sz="2400" dirty="0"/>
              <a:t>an Analog Devices AD9460 and a Xilinx </a:t>
            </a:r>
            <a:r>
              <a:rPr lang="en-US" sz="2400" dirty="0" smtClean="0"/>
              <a:t>Spartan-3E-500 FPGA </a:t>
            </a:r>
            <a:r>
              <a:rPr lang="en-US" sz="2400" dirty="0"/>
              <a:t>to build the SDR itself.</a:t>
            </a:r>
            <a:br>
              <a:rPr lang="en-US" sz="2400" dirty="0"/>
            </a:br>
            <a:r>
              <a:rPr lang="en-US" sz="2400" dirty="0"/>
              <a:t/>
            </a:r>
            <a:br>
              <a:rPr lang="en-US" sz="2400" dirty="0"/>
            </a:b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394" y="3352800"/>
            <a:ext cx="4222145" cy="2911642"/>
          </a:xfrm>
          <a:prstGeom prst="rect">
            <a:avLst/>
          </a:prstGeom>
        </p:spPr>
      </p:pic>
    </p:spTree>
    <p:extLst>
      <p:ext uri="{BB962C8B-B14F-4D97-AF65-F5344CB8AC3E}">
        <p14:creationId xmlns:p14="http://schemas.microsoft.com/office/powerpoint/2010/main" val="2059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primary goal of a radiometer is to measure power. While </a:t>
            </a:r>
            <a:r>
              <a:rPr lang="en-US" sz="2400" dirty="0" smtClean="0"/>
              <a:t>that statement </a:t>
            </a:r>
            <a:r>
              <a:rPr lang="en-US" sz="2400" dirty="0"/>
              <a:t>sounds easy, there are in fact many factors that go in </a:t>
            </a:r>
            <a:r>
              <a:rPr lang="en-US" sz="2400" dirty="0" smtClean="0"/>
              <a:t>to how </a:t>
            </a:r>
            <a:r>
              <a:rPr lang="en-US" sz="2400" dirty="0"/>
              <a:t>well a radiometer can measure the power it sees. In order </a:t>
            </a:r>
            <a:r>
              <a:rPr lang="en-US" sz="2400" dirty="0" smtClean="0"/>
              <a:t>to accurately </a:t>
            </a:r>
            <a:r>
              <a:rPr lang="en-US" sz="2400" dirty="0"/>
              <a:t>measure power, we need to keep the following in mind.</a:t>
            </a:r>
            <a:br>
              <a:rPr lang="en-US" sz="2400" dirty="0"/>
            </a:br>
            <a:endParaRPr lang="en-US" sz="2400" dirty="0" smtClean="0"/>
          </a:p>
          <a:p>
            <a:pPr>
              <a:buFont typeface="Wingdings" panose="05000000000000000000" pitchFamily="2" charset="2"/>
              <a:buChar char="§"/>
            </a:pPr>
            <a:r>
              <a:rPr lang="en-US" sz="2400" dirty="0" smtClean="0"/>
              <a:t>Total System Noise</a:t>
            </a:r>
          </a:p>
          <a:p>
            <a:pPr>
              <a:buFont typeface="Wingdings" panose="05000000000000000000" pitchFamily="2" charset="2"/>
              <a:buChar char="§"/>
            </a:pPr>
            <a:r>
              <a:rPr lang="en-US" sz="2400" dirty="0" smtClean="0"/>
              <a:t>Bandwidth of the signal</a:t>
            </a:r>
          </a:p>
          <a:p>
            <a:pPr>
              <a:buFont typeface="Wingdings" panose="05000000000000000000" pitchFamily="2" charset="2"/>
              <a:buChar char="§"/>
            </a:pPr>
            <a:r>
              <a:rPr lang="en-US" sz="2400" dirty="0" smtClean="0"/>
              <a:t>Stability of the system</a:t>
            </a:r>
            <a:endParaRPr lang="en-US" sz="2400" dirty="0"/>
          </a:p>
        </p:txBody>
      </p:sp>
    </p:spTree>
    <p:extLst>
      <p:ext uri="{BB962C8B-B14F-4D97-AF65-F5344CB8AC3E}">
        <p14:creationId xmlns:p14="http://schemas.microsoft.com/office/powerpoint/2010/main" val="4214367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95</TotalTime>
  <Words>1182</Words>
  <Application>Microsoft Office PowerPoint</Application>
  <PresentationFormat>Widescreen</PresentationFormat>
  <Paragraphs>100</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Cambria Math</vt:lpstr>
      <vt:lpstr>Wingdings</vt:lpstr>
      <vt:lpstr>Retrospect</vt:lpstr>
      <vt:lpstr>Implementation of a Total Power Radiometer in Software Defined Radios</vt:lpstr>
      <vt:lpstr>Acknowledgements</vt:lpstr>
      <vt:lpstr>Table of Contents</vt:lpstr>
      <vt:lpstr>Introduction</vt:lpstr>
      <vt:lpstr>About the thesis</vt:lpstr>
      <vt:lpstr>Related Works</vt:lpstr>
      <vt:lpstr>Related Works</vt:lpstr>
      <vt:lpstr>Related Works</vt:lpstr>
      <vt:lpstr>General Radiometer Theory</vt:lpstr>
      <vt:lpstr>General Radiometer Theory</vt:lpstr>
      <vt:lpstr>General Radiometer Theory</vt:lpstr>
      <vt:lpstr>RF Front End Design</vt:lpstr>
      <vt:lpstr>Software Defined Radio</vt:lpstr>
      <vt:lpstr>Software Defined Radio</vt:lpstr>
      <vt:lpstr>Software Defined Radio</vt:lpstr>
      <vt:lpstr>Comparison</vt:lpstr>
      <vt:lpstr>Comparison</vt:lpstr>
      <vt:lpstr>Implementation </vt:lpstr>
      <vt:lpstr>Implementation</vt:lpstr>
      <vt:lpstr>Filtering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Total Power Radiometer in Software Defined Radios</dc:title>
  <dc:creator>Matthew Nelson</dc:creator>
  <cp:lastModifiedBy>Matthew Nelson</cp:lastModifiedBy>
  <cp:revision>12</cp:revision>
  <dcterms:created xsi:type="dcterms:W3CDTF">2015-04-18T00:15:03Z</dcterms:created>
  <dcterms:modified xsi:type="dcterms:W3CDTF">2015-04-18T22:20:59Z</dcterms:modified>
</cp:coreProperties>
</file>