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19d48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19d48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Supplementaly, 計量の微分が曲率.</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19d48e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19d48e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119d48e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119d48e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119d48e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119d48e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Supplementaly, 計量の微分が曲率.</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19d48e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19d48e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19d48e2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19d48e2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19d48e2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19d48e2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19d48e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19d48e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19d48e2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19d48e2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2a16ed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2a16ed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b8af19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b8af1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12a16ed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12a16ed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12a16ed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2a16ed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12a16ed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12a16ed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12a16ed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12a16ed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12a16ed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12a16ed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12a16ed8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12a16ed8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b8af19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b8af19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fb8af19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fb8af19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fb8af19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fb8af19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b8af19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b8af19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fb8af19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fb8af19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0e38c6c5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0e38c6c5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e38c6c5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e38c6c5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e38c6c5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e38c6c5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e38c6c5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e38c6c5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Supplementaly, </a:t>
            </a:r>
            <a:r>
              <a:rPr lang="ja"/>
              <a:t>計量の微分が曲率.</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sz="4000"/>
              <a:t>双曲幾何 Section2</a:t>
            </a:r>
            <a:endParaRPr sz="4000"/>
          </a:p>
          <a:p>
            <a:pPr indent="0" lvl="0" marL="0" rtl="0" algn="ctr">
              <a:spcBef>
                <a:spcPts val="0"/>
              </a:spcBef>
              <a:spcAft>
                <a:spcPts val="0"/>
              </a:spcAft>
              <a:buNone/>
            </a:pPr>
            <a:r>
              <a:rPr lang="ja" sz="4800"/>
              <a:t>上半平面とポアンカレ計量</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take.sei @honyamorake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計量の例</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 </a:t>
            </a:r>
            <a:r>
              <a:rPr lang="ja"/>
              <a:t>ユークリッド計量 (直感的ないつも使っている世界の計量</a:t>
            </a:r>
            <a:endParaRPr/>
          </a:p>
          <a:p>
            <a:pPr indent="0" lvl="0" marL="0" rtl="0" algn="l">
              <a:spcBef>
                <a:spcPts val="1600"/>
              </a:spcBef>
              <a:spcAft>
                <a:spcPts val="0"/>
              </a:spcAft>
              <a:buNone/>
            </a:pPr>
            <a:r>
              <a:rPr lang="ja"/>
              <a:t>|ds_E| = √ dx² + dy² ... </a:t>
            </a:r>
            <a:r>
              <a:rPr lang="ja" sz="1400"/>
              <a:t>あれこれどこかで?</a:t>
            </a:r>
            <a:r>
              <a:rPr lang="ja" sz="1400"/>
              <a:t> |dℓ/dt| = √ (dℓ₁/dt)² + (dℓ₂/dt)² </a:t>
            </a:r>
            <a:endParaRPr/>
          </a:p>
          <a:p>
            <a:pPr indent="0" lvl="0" marL="0" rtl="0" algn="l">
              <a:spcBef>
                <a:spcPts val="1600"/>
              </a:spcBef>
              <a:spcAft>
                <a:spcPts val="0"/>
              </a:spcAft>
              <a:buNone/>
            </a:pPr>
            <a:r>
              <a:rPr lang="ja"/>
              <a:t>Legは計量の積分だった! (Leg(</a:t>
            </a:r>
            <a:r>
              <a:rPr lang="ja" sz="1400"/>
              <a:t>ℓ) = </a:t>
            </a:r>
            <a:r>
              <a:rPr lang="ja"/>
              <a:t>∫ₐᵇ |dℓ / dt| dt = ∫ₐᵇ |ds_E| dt</a:t>
            </a:r>
            <a:endParaRPr/>
          </a:p>
          <a:p>
            <a:pPr indent="0" lvl="0" marL="0" rtl="0" algn="l">
              <a:spcBef>
                <a:spcPts val="1600"/>
              </a:spcBef>
              <a:spcAft>
                <a:spcPts val="0"/>
              </a:spcAft>
              <a:buNone/>
            </a:pPr>
            <a:r>
              <a:rPr lang="ja"/>
              <a:t>- ポアンカレ計量 (上半平面 h = {(x,y) | y&gt;0} の世界の計量</a:t>
            </a:r>
            <a:endParaRPr/>
          </a:p>
          <a:p>
            <a:pPr indent="0" lvl="0" marL="0" rtl="0" algn="l">
              <a:spcBef>
                <a:spcPts val="1600"/>
              </a:spcBef>
              <a:spcAft>
                <a:spcPts val="0"/>
              </a:spcAft>
              <a:buNone/>
            </a:pPr>
            <a:r>
              <a:rPr lang="ja"/>
              <a:t> |ds_D| = dz × dz̅ / y² = ds_E / y²</a:t>
            </a:r>
            <a:endParaRPr/>
          </a:p>
          <a:p>
            <a:pPr indent="0" lvl="0" marL="0" rtl="0" algn="l">
              <a:spcBef>
                <a:spcPts val="1600"/>
              </a:spcBef>
              <a:spcAft>
                <a:spcPts val="1600"/>
              </a:spcAft>
              <a:buNone/>
            </a:pPr>
            <a:r>
              <a:rPr lang="ja"/>
              <a:t>ポアンカレ計量を使う空間では, yが大きくなるほど距離が短くなる</a:t>
            </a:r>
            <a:endParaRPr/>
          </a:p>
        </p:txBody>
      </p:sp>
      <p:sp>
        <p:nvSpPr>
          <p:cNvPr id="119" name="Google Shape;119;p22"/>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b) ポアンカレ計量</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ポアンカレ計量の長さLeg(ℓ)</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Def 2.5</a:t>
            </a:r>
            <a:endParaRPr/>
          </a:p>
          <a:p>
            <a:pPr indent="0" lvl="0" marL="0" rtl="0" algn="l">
              <a:spcBef>
                <a:spcPts val="1600"/>
              </a:spcBef>
              <a:spcAft>
                <a:spcPts val="0"/>
              </a:spcAft>
              <a:buNone/>
            </a:pPr>
            <a:r>
              <a:rPr lang="ja"/>
              <a:t>ポアンカレ計量についての曲線 ℓ:[a, b] → h の長さを</a:t>
            </a:r>
            <a:endParaRPr/>
          </a:p>
          <a:p>
            <a:pPr indent="0" lvl="0" marL="0" rtl="0" algn="ctr">
              <a:spcBef>
                <a:spcPts val="1600"/>
              </a:spcBef>
              <a:spcAft>
                <a:spcPts val="0"/>
              </a:spcAft>
              <a:buNone/>
            </a:pPr>
            <a:r>
              <a:rPr lang="ja"/>
              <a:t>Leg(ℓ) = ∫ₐᵇ 1/ℓ₂(t) |dℓ / dt| dt (=  ∫ₐᵇ |ds_D| ) と定める</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Note: 分母はℓ₂(t), 定義より常に正なので, この関数は常に正(or 0)</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rPr lang="ja"/>
              <a:t>長さが求まったのでcollary2.4を逆に使い"長さの下限である距離"を求めよう.</a:t>
            </a:r>
            <a:endParaRPr/>
          </a:p>
        </p:txBody>
      </p:sp>
      <p:sp>
        <p:nvSpPr>
          <p:cNvPr id="126" name="Google Shape;126;p23"/>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b) ポアンカレ計量</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ポアンカレ計量での距離 d(P, Q)</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Def 2.6</a:t>
            </a:r>
            <a:endParaRPr/>
          </a:p>
          <a:p>
            <a:pPr indent="0" lvl="0" marL="0" rtl="0" algn="l">
              <a:spcBef>
                <a:spcPts val="1600"/>
              </a:spcBef>
              <a:spcAft>
                <a:spcPts val="0"/>
              </a:spcAft>
              <a:buNone/>
            </a:pPr>
            <a:r>
              <a:rPr lang="ja"/>
              <a:t>D</a:t>
            </a:r>
            <a:r>
              <a:rPr lang="ja"/>
              <a:t>, Q ∈ h </a:t>
            </a:r>
            <a:r>
              <a:rPr lang="ja"/>
              <a:t>の時, ポアンカレ計量についての距離 d(P, Q)は</a:t>
            </a:r>
            <a:endParaRPr/>
          </a:p>
          <a:p>
            <a:pPr indent="0" lvl="0" marL="0" rtl="0" algn="l">
              <a:spcBef>
                <a:spcPts val="1600"/>
              </a:spcBef>
              <a:spcAft>
                <a:spcPts val="0"/>
              </a:spcAft>
              <a:buNone/>
            </a:pPr>
            <a:r>
              <a:rPr lang="ja"/>
              <a:t>d(P, Q) = </a:t>
            </a:r>
            <a:r>
              <a:rPr lang="ja"/>
              <a:t>inf{Leg(ℓ) | ℓ: [a, b] → h, ℓ(a) = P, ℓ(b) = Q}</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Note: この本わかりにくくてユークリッド, ポアンカレ共に同じ名前の関数dを使ってるから要注意.</a:t>
            </a:r>
            <a:endParaRPr/>
          </a:p>
        </p:txBody>
      </p:sp>
      <p:sp>
        <p:nvSpPr>
          <p:cNvPr id="133" name="Google Shape;133;p24"/>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b) ポアンカレ計量</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ちょっとまって距離ってこんな定義でいいの...?</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Q. </a:t>
            </a:r>
            <a:r>
              <a:rPr lang="ja"/>
              <a:t>距離(P, Q)が曲線の中で最短になるのはいいけど, それってユークリッドの時だけじゃないの?? そもそも距離ってなんだろう</a:t>
            </a:r>
            <a:endParaRPr/>
          </a:p>
          <a:p>
            <a:pPr indent="0" lvl="0" marL="0" rtl="0" algn="l">
              <a:spcBef>
                <a:spcPts val="1600"/>
              </a:spcBef>
              <a:spcAft>
                <a:spcPts val="0"/>
              </a:spcAft>
              <a:buNone/>
            </a:pPr>
            <a:r>
              <a:rPr lang="ja"/>
              <a:t>A. 素晴らしい質問です</a:t>
            </a:r>
            <a:r>
              <a:rPr lang="ja" sz="1400"/>
              <a:t>(質問するとしたら恭子かな?)</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結論から言うと, ユークリッドの性質を元にアナロジー(類推)からユークリッドではない幾何構造を作っているので, ユークリッド計量で距離と曲線の下限が等しいなら, ポアンカレ計量でもいいだろ的なノリ</a:t>
            </a:r>
            <a:endParaRPr/>
          </a:p>
          <a:p>
            <a:pPr indent="0" lvl="0" marL="0" rtl="0" algn="l">
              <a:spcBef>
                <a:spcPts val="1600"/>
              </a:spcBef>
              <a:spcAft>
                <a:spcPts val="1600"/>
              </a:spcAft>
              <a:buNone/>
            </a:pPr>
            <a:r>
              <a:rPr lang="ja"/>
              <a:t>ただし, 距離と自称するからには満たさなければならない条件があるので紹介</a:t>
            </a:r>
            <a:endParaRPr/>
          </a:p>
        </p:txBody>
      </p:sp>
      <p:sp>
        <p:nvSpPr>
          <p:cNvPr id="140" name="Google Shape;140;p25"/>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c) </a:t>
            </a:r>
            <a:r>
              <a:rPr lang="ja" sz="1400"/>
              <a:t>距離空間の公理</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距離の公理</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Def 2.7</a:t>
            </a:r>
            <a:endParaRPr/>
          </a:p>
          <a:p>
            <a:pPr indent="0" lvl="0" marL="0" rtl="0" algn="l">
              <a:spcBef>
                <a:spcPts val="1600"/>
              </a:spcBef>
              <a:spcAft>
                <a:spcPts val="0"/>
              </a:spcAft>
              <a:buNone/>
            </a:pPr>
            <a:r>
              <a:rPr lang="ja"/>
              <a:t>集合Xと写像d: X×X → ℝ に対して, (X, d)が距離異空間であるとは以下の条件が満たされることをさす</a:t>
            </a:r>
            <a:endParaRPr/>
          </a:p>
          <a:p>
            <a:pPr indent="0" lvl="0" marL="0" rtl="0" algn="l">
              <a:spcBef>
                <a:spcPts val="1600"/>
              </a:spcBef>
              <a:spcAft>
                <a:spcPts val="0"/>
              </a:spcAft>
              <a:buNone/>
            </a:pPr>
            <a:r>
              <a:rPr lang="ja"/>
              <a:t>1. d(P, Q) = d(Q, P)</a:t>
            </a:r>
            <a:endParaRPr/>
          </a:p>
          <a:p>
            <a:pPr indent="0" lvl="0" marL="0" rtl="0" algn="l">
              <a:spcBef>
                <a:spcPts val="1600"/>
              </a:spcBef>
              <a:spcAft>
                <a:spcPts val="0"/>
              </a:spcAft>
              <a:buNone/>
            </a:pPr>
            <a:r>
              <a:rPr lang="ja"/>
              <a:t>2. d(P, Q) ≥ 0</a:t>
            </a:r>
            <a:endParaRPr/>
          </a:p>
          <a:p>
            <a:pPr indent="0" lvl="0" marL="0" rtl="0" algn="l">
              <a:spcBef>
                <a:spcPts val="1600"/>
              </a:spcBef>
              <a:spcAft>
                <a:spcPts val="0"/>
              </a:spcAft>
              <a:buNone/>
            </a:pPr>
            <a:r>
              <a:rPr lang="ja"/>
              <a:t>3. d(P, Q) = 0 ⇔ P = Q</a:t>
            </a:r>
            <a:endParaRPr/>
          </a:p>
          <a:p>
            <a:pPr indent="0" lvl="0" marL="0" rtl="0" algn="l">
              <a:spcBef>
                <a:spcPts val="1600"/>
              </a:spcBef>
              <a:spcAft>
                <a:spcPts val="1600"/>
              </a:spcAft>
              <a:buNone/>
            </a:pPr>
            <a:r>
              <a:rPr lang="ja"/>
              <a:t>4. d(P+Q) + d(Q+R) ≥ d(P, R)</a:t>
            </a:r>
            <a:endParaRPr/>
          </a:p>
        </p:txBody>
      </p:sp>
      <p:sp>
        <p:nvSpPr>
          <p:cNvPr id="147" name="Google Shape;147;p26"/>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400"/>
              <a:t>§2.1: c) 距離空間の公理</a:t>
            </a:r>
            <a:endParaRPr sz="1400"/>
          </a:p>
          <a:p>
            <a:pPr indent="0" lvl="0" marL="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実際に上半平面のdは距離でいいのか確認しよう</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 2.8 (h, d)は</a:t>
            </a:r>
            <a:r>
              <a:rPr lang="ja"/>
              <a:t>距離空間</a:t>
            </a:r>
            <a:endParaRPr/>
          </a:p>
          <a:p>
            <a:pPr indent="0" lvl="0" marL="0" rtl="0" algn="l">
              <a:spcBef>
                <a:spcPts val="1600"/>
              </a:spcBef>
              <a:spcAft>
                <a:spcPts val="0"/>
              </a:spcAft>
              <a:buNone/>
            </a:pPr>
            <a:r>
              <a:rPr lang="ja"/>
              <a:t>さっきの4つの公理が成り立つかを確認すればいい.</a:t>
            </a:r>
            <a:endParaRPr/>
          </a:p>
          <a:p>
            <a:pPr indent="0" lvl="0" marL="0" rtl="0" algn="l">
              <a:spcBef>
                <a:spcPts val="1600"/>
              </a:spcBef>
              <a:spcAft>
                <a:spcPts val="0"/>
              </a:spcAft>
              <a:buClr>
                <a:schemeClr val="dk1"/>
              </a:buClr>
              <a:buSzPts val="1100"/>
              <a:buFont typeface="Arial"/>
              <a:buNone/>
            </a:pPr>
            <a:r>
              <a:rPr lang="ja"/>
              <a:t>1. d(P, Q) = d(Q, P) ... 自明, </a:t>
            </a:r>
            <a:endParaRPr/>
          </a:p>
          <a:p>
            <a:pPr indent="0" lvl="0" marL="0" rtl="0" algn="l">
              <a:spcBef>
                <a:spcPts val="1600"/>
              </a:spcBef>
              <a:spcAft>
                <a:spcPts val="0"/>
              </a:spcAft>
              <a:buClr>
                <a:schemeClr val="dk1"/>
              </a:buClr>
              <a:buSzPts val="1100"/>
              <a:buFont typeface="Arial"/>
              <a:buNone/>
            </a:pPr>
            <a:r>
              <a:rPr lang="ja"/>
              <a:t>2. d(P, Q) ≥ 0 ... 自明, ていうかさっき示した</a:t>
            </a:r>
            <a:endParaRPr/>
          </a:p>
          <a:p>
            <a:pPr indent="0" lvl="0" marL="0" rtl="0" algn="l">
              <a:spcBef>
                <a:spcPts val="1600"/>
              </a:spcBef>
              <a:spcAft>
                <a:spcPts val="0"/>
              </a:spcAft>
              <a:buClr>
                <a:schemeClr val="dk1"/>
              </a:buClr>
              <a:buSzPts val="1100"/>
              <a:buFont typeface="Arial"/>
              <a:buNone/>
            </a:pPr>
            <a:r>
              <a:rPr lang="ja"/>
              <a:t>3. d(P, Q) = 0 ⇔ P = Q</a:t>
            </a:r>
            <a:endParaRPr/>
          </a:p>
          <a:p>
            <a:pPr indent="0" lvl="0" marL="0" rtl="0" algn="l">
              <a:spcBef>
                <a:spcPts val="1600"/>
              </a:spcBef>
              <a:spcAft>
                <a:spcPts val="1600"/>
              </a:spcAft>
              <a:buNone/>
            </a:pPr>
            <a:r>
              <a:rPr lang="ja"/>
              <a:t>4. d(P+Q) + d(Q+R) ≥ d(P, R)</a:t>
            </a:r>
            <a:endParaRPr/>
          </a:p>
        </p:txBody>
      </p:sp>
      <p:sp>
        <p:nvSpPr>
          <p:cNvPr id="154" name="Google Shape;154;p27"/>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400"/>
              <a:t>§2.1: c) 距離空間の公理</a:t>
            </a:r>
            <a:endParaRPr sz="1400"/>
          </a:p>
          <a:p>
            <a:pPr indent="0" lvl="0" marL="0" rtl="0" algn="l">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一次分数変換とポアンカレ計量の関係</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一章で散々拡張複素数における挙動を確認した一次分数変換を今度はhに対応させて, ポアンカレ計量と一次分数変換の関係を見てみよう</a:t>
            </a:r>
            <a:endParaRPr/>
          </a:p>
          <a:p>
            <a:pPr indent="0" lvl="0" marL="0" rtl="0" algn="l">
              <a:spcBef>
                <a:spcPts val="1600"/>
              </a:spcBef>
              <a:spcAft>
                <a:spcPts val="0"/>
              </a:spcAft>
              <a:buNone/>
            </a:pPr>
            <a:r>
              <a:rPr lang="ja"/>
              <a:t>用意する物</a:t>
            </a:r>
            <a:endParaRPr/>
          </a:p>
          <a:p>
            <a:pPr indent="-342900" lvl="0" marL="457200" rtl="0" algn="l">
              <a:spcBef>
                <a:spcPts val="1600"/>
              </a:spcBef>
              <a:spcAft>
                <a:spcPts val="0"/>
              </a:spcAft>
              <a:buSzPts val="1800"/>
              <a:buChar char="-"/>
            </a:pPr>
            <a:r>
              <a:rPr lang="ja"/>
              <a:t>上半平面hの平面ℝ²のx軸を実軸, y軸を許軸とみたてたガウス平面ℂ</a:t>
            </a:r>
            <a:endParaRPr/>
          </a:p>
          <a:p>
            <a:pPr indent="0" lvl="0" marL="0" rtl="0" algn="l">
              <a:spcBef>
                <a:spcPts val="1600"/>
              </a:spcBef>
              <a:spcAft>
                <a:spcPts val="0"/>
              </a:spcAft>
              <a:buNone/>
            </a:pPr>
            <a:r>
              <a:rPr lang="ja"/>
              <a:t>h = {z in C | Im z &gt; 0}</a:t>
            </a:r>
            <a:endParaRPr/>
          </a:p>
          <a:p>
            <a:pPr indent="-342900" lvl="0" marL="457200" rtl="0" algn="l">
              <a:spcBef>
                <a:spcPts val="1600"/>
              </a:spcBef>
              <a:spcAft>
                <a:spcPts val="0"/>
              </a:spcAft>
              <a:buSzPts val="1800"/>
              <a:buChar char="-"/>
            </a:pPr>
            <a:r>
              <a:rPr lang="ja"/>
              <a:t>一次分数変換, Φ: h → h</a:t>
            </a:r>
            <a:endParaRPr/>
          </a:p>
          <a:p>
            <a:pPr indent="0" lvl="0" marL="0" rtl="0" algn="l">
              <a:spcBef>
                <a:spcPts val="1600"/>
              </a:spcBef>
              <a:spcAft>
                <a:spcPts val="1600"/>
              </a:spcAft>
              <a:buNone/>
            </a:pPr>
            <a:r>
              <a:rPr lang="ja"/>
              <a:t>Φ(z) = az + b / cz + d  </a:t>
            </a:r>
            <a:r>
              <a:rPr b="1" lang="ja"/>
              <a:t>ただし, ad - bc = 1</a:t>
            </a:r>
            <a:endParaRPr b="1"/>
          </a:p>
        </p:txBody>
      </p:sp>
      <p:sp>
        <p:nvSpPr>
          <p:cNvPr id="161" name="Google Shape;161;p28"/>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a:t>
            </a:r>
            <a:r>
              <a:rPr lang="ja" sz="1400"/>
              <a:t>等長変換群</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一次分数変換 in ガウス平面の上半平面</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まずは, 上半平面に定義されるのであれば, 一次分数変換がどういった係数をとりうるか(PSL(2, X)のXが知りたい)を確認しよう</a:t>
            </a:r>
            <a:endParaRPr/>
          </a:p>
          <a:p>
            <a:pPr indent="0" lvl="0" marL="0" rtl="0" algn="l">
              <a:spcBef>
                <a:spcPts val="1600"/>
              </a:spcBef>
              <a:spcAft>
                <a:spcPts val="0"/>
              </a:spcAft>
              <a:buNone/>
            </a:pPr>
            <a:r>
              <a:rPr lang="ja"/>
              <a:t>Lemma 2.10</a:t>
            </a:r>
            <a:endParaRPr/>
          </a:p>
          <a:p>
            <a:pPr indent="0" lvl="0" marL="0" rtl="0" algn="l">
              <a:spcBef>
                <a:spcPts val="1600"/>
              </a:spcBef>
              <a:spcAft>
                <a:spcPts val="0"/>
              </a:spcAft>
              <a:buNone/>
            </a:pPr>
            <a:r>
              <a:rPr lang="ja"/>
              <a:t>a,b,c,d が実数であれば, Φはhの点をhに動かす. 逆にhをhに写す一次分数変換は実数a,b,c,dを用いてΦで表せられる.</a:t>
            </a:r>
            <a:endParaRPr/>
          </a:p>
          <a:p>
            <a:pPr indent="0" lvl="0" marL="0" rtl="0" algn="l">
              <a:spcBef>
                <a:spcPts val="1600"/>
              </a:spcBef>
              <a:spcAft>
                <a:spcPts val="0"/>
              </a:spcAft>
              <a:buNone/>
            </a:pPr>
            <a:r>
              <a:rPr lang="ja"/>
              <a:t>Note: </a:t>
            </a:r>
            <a:r>
              <a:rPr lang="ja"/>
              <a:t>Φ(z) = az + b / cz + d  ただし, ad - bc = 1</a:t>
            </a:r>
            <a:endParaRPr/>
          </a:p>
          <a:p>
            <a:pPr indent="0" lvl="0" marL="0" rtl="0" algn="l">
              <a:spcBef>
                <a:spcPts val="1600"/>
              </a:spcBef>
              <a:spcAft>
                <a:spcPts val="0"/>
              </a:spcAft>
              <a:buNone/>
            </a:pPr>
            <a:r>
              <a:rPr lang="ja"/>
              <a:t>実は実数係数だった. </a:t>
            </a:r>
            <a:endParaRPr/>
          </a:p>
          <a:p>
            <a:pPr indent="0" lvl="0" marL="0" rtl="0" algn="l">
              <a:spcBef>
                <a:spcPts val="1600"/>
              </a:spcBef>
              <a:spcAft>
                <a:spcPts val="1600"/>
              </a:spcAft>
              <a:buNone/>
            </a:pPr>
            <a:r>
              <a:rPr lang="ja"/>
              <a:t>Def 2.11 hをhに写す一次分数変換全体をPSL(2; ℝ)で表す</a:t>
            </a:r>
            <a:endParaRPr/>
          </a:p>
        </p:txBody>
      </p:sp>
      <p:sp>
        <p:nvSpPr>
          <p:cNvPr id="168" name="Google Shape;168;p29"/>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PSL</a:t>
            </a:r>
            <a:r>
              <a:rPr lang="ja"/>
              <a:t>をSLにとりあえず(例によって)繋げる</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Lemma 2.12</a:t>
            </a:r>
            <a:endParaRPr/>
          </a:p>
          <a:p>
            <a:pPr indent="0" lvl="0" marL="0" rtl="0" algn="l">
              <a:spcBef>
                <a:spcPts val="1600"/>
              </a:spcBef>
              <a:spcAft>
                <a:spcPts val="0"/>
              </a:spcAft>
              <a:buNone/>
            </a:pPr>
            <a:r>
              <a:rPr lang="ja"/>
              <a:t>- PSL(2; ℝ)は群, 上半平面hに作用している</a:t>
            </a:r>
            <a:endParaRPr/>
          </a:p>
          <a:p>
            <a:pPr indent="0" lvl="0" marL="0" rtl="0" algn="l">
              <a:spcBef>
                <a:spcPts val="1600"/>
              </a:spcBef>
              <a:spcAft>
                <a:spcPts val="0"/>
              </a:spcAft>
              <a:buNone/>
            </a:pPr>
            <a:r>
              <a:rPr lang="ja"/>
              <a:t>- A = (a b; c d) in SL(2; ℝ)に対して, φ(A) = Φとおくと, φ:SL(2; ℝ) → PSL(2; ℝ)は準同型写像, φ(A) = φ(B) は A=±Bと同値.</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つまり, ガウス平面の上半平面hの全ての変換の種類をまとめた一次分数変換は, PSL(2; ℝ)で表現できて, SL(2; ℝ)とほぼ同じ</a:t>
            </a:r>
            <a:endParaRPr/>
          </a:p>
        </p:txBody>
      </p:sp>
      <p:sp>
        <p:nvSpPr>
          <p:cNvPr id="175" name="Google Shape;175;p30"/>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変換でどの情報が保存されるのか?</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一次分数変換群とポアンカレ計量の関係は次の一式で表現される</a:t>
            </a:r>
            <a:endParaRPr/>
          </a:p>
          <a:p>
            <a:pPr indent="0" lvl="0" marL="0" rtl="0" algn="l">
              <a:spcBef>
                <a:spcPts val="1600"/>
              </a:spcBef>
              <a:spcAft>
                <a:spcPts val="0"/>
              </a:spcAft>
              <a:buNone/>
            </a:pPr>
            <a:r>
              <a:rPr lang="ja"/>
              <a:t>Th. 2.13</a:t>
            </a:r>
            <a:endParaRPr/>
          </a:p>
          <a:p>
            <a:pPr indent="0" lvl="0" marL="0" rtl="0" algn="l">
              <a:spcBef>
                <a:spcPts val="1600"/>
              </a:spcBef>
              <a:spcAft>
                <a:spcPts val="0"/>
              </a:spcAft>
              <a:buNone/>
            </a:pPr>
            <a:r>
              <a:rPr lang="ja"/>
              <a:t>Φ in </a:t>
            </a:r>
            <a:r>
              <a:rPr lang="ja"/>
              <a:t>PSL(2; ℝ)は, 任意の二点 P, Q in hに対して</a:t>
            </a:r>
            <a:endParaRPr/>
          </a:p>
          <a:p>
            <a:pPr indent="0" lvl="0" marL="0" rtl="0" algn="ctr">
              <a:spcBef>
                <a:spcPts val="1600"/>
              </a:spcBef>
              <a:spcAft>
                <a:spcPts val="0"/>
              </a:spcAft>
              <a:buNone/>
            </a:pPr>
            <a:r>
              <a:rPr lang="ja"/>
              <a:t>d(Φ(P), Φ(Q)) = d(P, Q)</a:t>
            </a:r>
            <a:endParaRPr/>
          </a:p>
          <a:p>
            <a:pPr indent="0" lvl="0" marL="0" rtl="0" algn="l">
              <a:spcBef>
                <a:spcPts val="1600"/>
              </a:spcBef>
              <a:spcAft>
                <a:spcPts val="0"/>
              </a:spcAft>
              <a:buNone/>
            </a:pPr>
            <a:r>
              <a:rPr lang="ja"/>
              <a:t>proof w/ Lemma 2.14 写像Φのヤコビ行列, Lemma 2.25 Leg(ℓ) = Leg(Φ(ℓ(t))</a:t>
            </a:r>
            <a:endParaRPr/>
          </a:p>
          <a:p>
            <a:pPr indent="0" lvl="0" marL="0" rtl="0" algn="l">
              <a:spcBef>
                <a:spcPts val="1600"/>
              </a:spcBef>
              <a:spcAft>
                <a:spcPts val="0"/>
              </a:spcAft>
              <a:buNone/>
            </a:pPr>
            <a:r>
              <a:rPr lang="ja"/>
              <a:t>つまるところ, 長さ(計量)が保存されているのがわかる</a:t>
            </a:r>
            <a:endParaRPr/>
          </a:p>
          <a:p>
            <a:pPr indent="0" lvl="0" marL="0" rtl="0" algn="l">
              <a:spcBef>
                <a:spcPts val="1600"/>
              </a:spcBef>
              <a:spcAft>
                <a:spcPts val="1600"/>
              </a:spcAft>
              <a:buNone/>
            </a:pPr>
            <a:r>
              <a:rPr lang="ja"/>
              <a:t>こういった変換を等長変換という</a:t>
            </a:r>
            <a:endParaRPr/>
          </a:p>
        </p:txBody>
      </p:sp>
      <p:sp>
        <p:nvSpPr>
          <p:cNvPr id="182" name="Google Shape;182;p31"/>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今回やること</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双曲幾何における”モデル”の導入, 一次分数変換結局何かを理解する</a:t>
            </a:r>
            <a:endParaRPr/>
          </a:p>
          <a:p>
            <a:pPr indent="0" lvl="0" marL="0" rtl="0" algn="l">
              <a:spcBef>
                <a:spcPts val="1600"/>
              </a:spcBef>
              <a:spcAft>
                <a:spcPts val="0"/>
              </a:spcAft>
              <a:buNone/>
            </a:pPr>
            <a:r>
              <a:rPr lang="ja"/>
              <a:t>その上で: </a:t>
            </a:r>
            <a:endParaRPr/>
          </a:p>
          <a:p>
            <a:pPr indent="0" lvl="0" marL="0" rtl="0" algn="l">
              <a:spcBef>
                <a:spcPts val="1600"/>
              </a:spcBef>
              <a:spcAft>
                <a:spcPts val="0"/>
              </a:spcAft>
              <a:buNone/>
            </a:pPr>
            <a:r>
              <a:rPr lang="ja"/>
              <a:t>1. 距離空間の概念の説明</a:t>
            </a:r>
            <a:endParaRPr/>
          </a:p>
          <a:p>
            <a:pPr indent="0" lvl="0" marL="0" rtl="0" algn="l">
              <a:spcBef>
                <a:spcPts val="1600"/>
              </a:spcBef>
              <a:spcAft>
                <a:spcPts val="0"/>
              </a:spcAft>
              <a:buNone/>
            </a:pPr>
            <a:r>
              <a:rPr lang="ja"/>
              <a:t>2. 上半平面に距離空間の構造を導入し, 双曲幾何モデル/上半平面モデルを把握</a:t>
            </a:r>
            <a:endParaRPr/>
          </a:p>
          <a:p>
            <a:pPr indent="0" lvl="0" marL="0" rtl="0" algn="l">
              <a:spcBef>
                <a:spcPts val="1600"/>
              </a:spcBef>
              <a:spcAft>
                <a:spcPts val="0"/>
              </a:spcAft>
              <a:buNone/>
            </a:pPr>
            <a:r>
              <a:rPr lang="ja"/>
              <a:t>3. この二つのモデルが与える幾何学は実は同じ!?</a:t>
            </a:r>
            <a:endParaRPr/>
          </a:p>
          <a:p>
            <a:pPr indent="0" lvl="0" marL="0" rtl="0" algn="l">
              <a:spcBef>
                <a:spcPts val="1600"/>
              </a:spcBef>
              <a:spcAft>
                <a:spcPts val="1600"/>
              </a:spcAft>
              <a:buNone/>
            </a:pPr>
            <a:r>
              <a:rPr lang="ja"/>
              <a:t>4. 写像の共形成/双曲幾何と複素関数論の関係を最後に少しかじり次章へと備える</a:t>
            </a:r>
            <a:endParaRPr/>
          </a:p>
        </p:txBody>
      </p:sp>
      <p:sp>
        <p:nvSpPr>
          <p:cNvPr id="62" name="Google Shape;62;p14"/>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概要: Topics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等長変換</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Def 2.16</a:t>
            </a:r>
            <a:endParaRPr/>
          </a:p>
          <a:p>
            <a:pPr indent="0" lvl="0" marL="0" rtl="0" algn="l">
              <a:spcBef>
                <a:spcPts val="1600"/>
              </a:spcBef>
              <a:spcAft>
                <a:spcPts val="0"/>
              </a:spcAft>
              <a:buNone/>
            </a:pPr>
            <a:r>
              <a:rPr lang="ja"/>
              <a:t>(X, d)を</a:t>
            </a:r>
            <a:r>
              <a:rPr lang="ja"/>
              <a:t>距離空間, 写像ΦをΦ:X→Xと定義する.</a:t>
            </a:r>
            <a:endParaRPr/>
          </a:p>
          <a:p>
            <a:pPr indent="0" lvl="0" marL="0" rtl="0" algn="l">
              <a:spcBef>
                <a:spcPts val="1600"/>
              </a:spcBef>
              <a:spcAft>
                <a:spcPts val="0"/>
              </a:spcAft>
              <a:buNone/>
            </a:pPr>
            <a:r>
              <a:rPr lang="ja"/>
              <a:t>Φが等長変換とは,  d(Φ(P), Φ(Q)) = d(P, Q) が任意のP, Q in Xに対して成立すること</a:t>
            </a:r>
            <a:endParaRPr/>
          </a:p>
          <a:p>
            <a:pPr indent="0" lvl="0" marL="0" rtl="0" algn="l">
              <a:spcBef>
                <a:spcPts val="1600"/>
              </a:spcBef>
              <a:spcAft>
                <a:spcPts val="0"/>
              </a:spcAft>
              <a:buNone/>
            </a:pPr>
            <a:r>
              <a:rPr lang="ja"/>
              <a:t>等長変換全体をIsom(X, d)と書き, 等長変換群とよぶ.</a:t>
            </a:r>
            <a:endParaRPr/>
          </a:p>
          <a:p>
            <a:pPr indent="0" lvl="0" marL="0" rtl="0" algn="l">
              <a:spcBef>
                <a:spcPts val="1600"/>
              </a:spcBef>
              <a:spcAft>
                <a:spcPts val="0"/>
              </a:spcAft>
              <a:buNone/>
            </a:pPr>
            <a:r>
              <a:rPr lang="ja"/>
              <a:t>Q1. Isom(X, d)は写像の合成を積として群をなすことを示せ.</a:t>
            </a:r>
            <a:endParaRPr/>
          </a:p>
          <a:p>
            <a:pPr indent="0" lvl="0" marL="0" rtl="0" algn="l">
              <a:spcBef>
                <a:spcPts val="1600"/>
              </a:spcBef>
              <a:spcAft>
                <a:spcPts val="1600"/>
              </a:spcAft>
              <a:buClr>
                <a:schemeClr val="dk1"/>
              </a:buClr>
              <a:buSzPts val="1100"/>
              <a:buFont typeface="Arial"/>
              <a:buNone/>
            </a:pPr>
            <a:r>
              <a:rPr lang="ja"/>
              <a:t>PSL(2; ℝ)はIsom(h, d)って同じなんだろうか(本章のトピック</a:t>
            </a:r>
            <a:endParaRPr/>
          </a:p>
        </p:txBody>
      </p:sp>
      <p:sp>
        <p:nvSpPr>
          <p:cNvPr id="189" name="Google Shape;189;p32"/>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Isom(h, d)と</a:t>
            </a:r>
            <a:r>
              <a:rPr lang="ja"/>
              <a:t>PSL(2; ℝ)の関係</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Isom(h, d)にPSL(2; ℝ)は含まれるのはさっき確認(Th2.13)したし自明</a:t>
            </a:r>
            <a:endParaRPr/>
          </a:p>
          <a:p>
            <a:pPr indent="0" lvl="0" marL="0" rtl="0" algn="l">
              <a:spcBef>
                <a:spcPts val="1600"/>
              </a:spcBef>
              <a:spcAft>
                <a:spcPts val="0"/>
              </a:spcAft>
              <a:buNone/>
            </a:pPr>
            <a:r>
              <a:rPr lang="ja"/>
              <a:t>次の疑問としては, “hという空間で定義される距離d”の空間の等長変換って全部PSLなのでは(名推理🤔)というのが出てくる</a:t>
            </a:r>
            <a:endParaRPr/>
          </a:p>
          <a:p>
            <a:pPr indent="0" lvl="0" marL="0" rtl="0" algn="l">
              <a:spcBef>
                <a:spcPts val="1600"/>
              </a:spcBef>
              <a:spcAft>
                <a:spcPts val="0"/>
              </a:spcAft>
              <a:buNone/>
            </a:pPr>
            <a:r>
              <a:rPr lang="ja"/>
              <a:t>⇒結論としては違う, 違いとしては次の式で定義される写像Φ₀</a:t>
            </a:r>
            <a:endParaRPr/>
          </a:p>
          <a:p>
            <a:pPr indent="0" lvl="0" marL="0" rtl="0" algn="ctr">
              <a:spcBef>
                <a:spcPts val="1600"/>
              </a:spcBef>
              <a:spcAft>
                <a:spcPts val="0"/>
              </a:spcAft>
              <a:buNone/>
            </a:pPr>
            <a:r>
              <a:rPr lang="ja"/>
              <a:t>Φ₀(z) = - z̅</a:t>
            </a:r>
            <a:endParaRPr/>
          </a:p>
          <a:p>
            <a:pPr indent="0" lvl="0" marL="0" rtl="0" algn="l">
              <a:spcBef>
                <a:spcPts val="1600"/>
              </a:spcBef>
              <a:spcAft>
                <a:spcPts val="0"/>
              </a:spcAft>
              <a:buNone/>
            </a:pPr>
            <a:r>
              <a:rPr lang="ja"/>
              <a:t>Lemma 2.17: 任意の二点P, Q in hに対し, d(</a:t>
            </a:r>
            <a:r>
              <a:rPr lang="ja"/>
              <a:t>Φ₀(P), Φ₀(Q)</a:t>
            </a:r>
            <a:r>
              <a:rPr lang="ja"/>
              <a:t>) = d(P, Q)</a:t>
            </a:r>
            <a:endParaRPr/>
          </a:p>
          <a:p>
            <a:pPr indent="0" lvl="0" marL="0" rtl="0" algn="l">
              <a:spcBef>
                <a:spcPts val="1600"/>
              </a:spcBef>
              <a:spcAft>
                <a:spcPts val="1600"/>
              </a:spcAft>
              <a:buNone/>
            </a:pPr>
            <a:r>
              <a:t/>
            </a:r>
            <a:endParaRPr/>
          </a:p>
        </p:txBody>
      </p:sp>
      <p:sp>
        <p:nvSpPr>
          <p:cNvPr id="196" name="Google Shape;196;p33"/>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等長変換</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 2.18</a:t>
            </a:r>
            <a:endParaRPr/>
          </a:p>
          <a:p>
            <a:pPr indent="0" lvl="0" marL="0" rtl="0" algn="l">
              <a:spcBef>
                <a:spcPts val="1600"/>
              </a:spcBef>
              <a:spcAft>
                <a:spcPts val="0"/>
              </a:spcAft>
              <a:buNone/>
            </a:pPr>
            <a:r>
              <a:rPr lang="ja"/>
              <a:t>Ψ:h→hが等長変換の時, Ψ in PSL(2; ℝ)であるかまたは, Ψ∘Φ₀ inPSL(2; ℝ)</a:t>
            </a:r>
            <a:endParaRPr/>
          </a:p>
          <a:p>
            <a:pPr indent="0" lvl="0" marL="0" rtl="0" algn="l">
              <a:spcBef>
                <a:spcPts val="1600"/>
              </a:spcBef>
              <a:spcAft>
                <a:spcPts val="0"/>
              </a:spcAft>
              <a:buNone/>
            </a:pPr>
            <a:r>
              <a:rPr lang="ja"/>
              <a:t>証明は例によって”ツール”を紹介してから次章説明する.</a:t>
            </a:r>
            <a:endParaRPr/>
          </a:p>
          <a:p>
            <a:pPr indent="0" lvl="0" marL="0" rtl="0" algn="l">
              <a:spcBef>
                <a:spcPts val="1600"/>
              </a:spcBef>
              <a:spcAft>
                <a:spcPts val="0"/>
              </a:spcAft>
              <a:buClr>
                <a:schemeClr val="dk1"/>
              </a:buClr>
              <a:buSzPts val="1100"/>
              <a:buFont typeface="Arial"/>
              <a:buNone/>
            </a:pPr>
            <a:r>
              <a:rPr lang="ja"/>
              <a:t>とりあえず, </a:t>
            </a:r>
            <a:endParaRPr/>
          </a:p>
          <a:p>
            <a:pPr indent="0" lvl="0" marL="0" rtl="0" algn="l">
              <a:spcBef>
                <a:spcPts val="1600"/>
              </a:spcBef>
              <a:spcAft>
                <a:spcPts val="0"/>
              </a:spcAft>
              <a:buNone/>
            </a:pPr>
            <a:r>
              <a:rPr lang="ja"/>
              <a:t>Ψ in PSL(2; ℝ)であるかまたは, Ψ∘Φ₀ inPSL(2; ℝ), という写像をPSL⁺(2; ℝ)とする</a:t>
            </a:r>
            <a:endParaRPr/>
          </a:p>
          <a:p>
            <a:pPr indent="0" lvl="0" marL="0" rtl="0" algn="l">
              <a:spcBef>
                <a:spcPts val="1600"/>
              </a:spcBef>
              <a:spcAft>
                <a:spcPts val="0"/>
              </a:spcAft>
              <a:buNone/>
            </a:pPr>
            <a:r>
              <a:rPr lang="ja"/>
              <a:t>証明が終われば, PSL⁺(2; ℝ) = Isom(h, d)が示される.</a:t>
            </a:r>
            <a:endParaRPr/>
          </a:p>
          <a:p>
            <a:pPr indent="0" lvl="0" marL="0" rtl="0" algn="l">
              <a:spcBef>
                <a:spcPts val="1600"/>
              </a:spcBef>
              <a:spcAft>
                <a:spcPts val="1600"/>
              </a:spcAft>
              <a:buNone/>
            </a:pPr>
            <a:r>
              <a:rPr lang="ja"/>
              <a:t>Sup Q. PSL⁺(2; ℝ)は群をなす</a:t>
            </a:r>
            <a:endParaRPr/>
          </a:p>
        </p:txBody>
      </p:sp>
      <p:sp>
        <p:nvSpPr>
          <p:cNvPr id="203" name="Google Shape;203;p34"/>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PSL⁺(2; ℝ) = Isom(h, d)を示すための道</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群: </a:t>
            </a:r>
            <a:r>
              <a:rPr lang="ja"/>
              <a:t>推移的作用</a:t>
            </a:r>
            <a:r>
              <a:rPr lang="ja"/>
              <a:t> to</a:t>
            </a:r>
            <a:r>
              <a:rPr lang="ja"/>
              <a:t> 等質空間</a:t>
            </a:r>
            <a:endParaRPr/>
          </a:p>
          <a:p>
            <a:pPr indent="-342900" lvl="0" marL="457200" rtl="0" algn="l">
              <a:spcBef>
                <a:spcPts val="0"/>
              </a:spcBef>
              <a:spcAft>
                <a:spcPts val="0"/>
              </a:spcAft>
              <a:buSzPts val="1800"/>
              <a:buChar char="-"/>
            </a:pPr>
            <a:r>
              <a:rPr lang="ja"/>
              <a:t>円盤モデルD²の導入 (次章</a:t>
            </a:r>
            <a:endParaRPr/>
          </a:p>
          <a:p>
            <a:pPr indent="0" lvl="0" marL="0" rtl="0" algn="l">
              <a:spcBef>
                <a:spcPts val="1600"/>
              </a:spcBef>
              <a:spcAft>
                <a:spcPts val="1600"/>
              </a:spcAft>
              <a:buNone/>
            </a:pPr>
            <a:r>
              <a:rPr lang="ja"/>
              <a:t>この二つを理解しよう</a:t>
            </a:r>
            <a:endParaRPr/>
          </a:p>
        </p:txBody>
      </p:sp>
      <p:sp>
        <p:nvSpPr>
          <p:cNvPr id="210" name="Google Shape;210;p35"/>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推移的な</a:t>
            </a:r>
            <a:r>
              <a:rPr lang="ja"/>
              <a:t>群の</a:t>
            </a:r>
            <a:r>
              <a:rPr lang="ja"/>
              <a:t>作用</a:t>
            </a:r>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 2.19</a:t>
            </a:r>
            <a:endParaRPr/>
          </a:p>
          <a:p>
            <a:pPr indent="0" lvl="0" marL="0" rtl="0" algn="l">
              <a:spcBef>
                <a:spcPts val="1600"/>
              </a:spcBef>
              <a:spcAft>
                <a:spcPts val="0"/>
              </a:spcAft>
              <a:buNone/>
            </a:pPr>
            <a:r>
              <a:rPr lang="ja"/>
              <a:t>群Gが</a:t>
            </a:r>
            <a:r>
              <a:rPr lang="ja"/>
              <a:t>集合Xに作用するとき, この作用が推移的であるとは</a:t>
            </a:r>
            <a:endParaRPr/>
          </a:p>
          <a:p>
            <a:pPr indent="0" lvl="0" marL="0" rtl="0" algn="l">
              <a:spcBef>
                <a:spcPts val="1600"/>
              </a:spcBef>
              <a:spcAft>
                <a:spcPts val="0"/>
              </a:spcAft>
              <a:buNone/>
            </a:pPr>
            <a:r>
              <a:rPr lang="ja"/>
              <a:t>任意の二点P, Q in Xに対し, gP = Qなるg in Gが存在すること.</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イメージは後述, 群の推移的な作用が存在する空間Xを等質空間という.</a:t>
            </a:r>
            <a:endParaRPr/>
          </a:p>
          <a:p>
            <a:pPr indent="0" lvl="0" marL="0" rtl="0" algn="l">
              <a:spcBef>
                <a:spcPts val="1600"/>
              </a:spcBef>
              <a:spcAft>
                <a:spcPts val="1600"/>
              </a:spcAft>
              <a:buNone/>
            </a:pPr>
            <a:r>
              <a:rPr lang="ja"/>
              <a:t>もし推移的な作用が群に存在するなら, どのXの点も同じ性質を持っているということだから, 群の作用で普遍的な性質を調べるには計算のしやすい一点だけを調べれば十分なことになる.</a:t>
            </a:r>
            <a:endParaRPr/>
          </a:p>
        </p:txBody>
      </p:sp>
      <p:sp>
        <p:nvSpPr>
          <p:cNvPr id="217" name="Google Shape;217;p36"/>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PSL(2; R)のh</a:t>
            </a:r>
            <a:r>
              <a:rPr lang="ja"/>
              <a:t>への作用は推移的/?</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Th 2.2 PSL(2; R)のh</a:t>
            </a:r>
            <a:r>
              <a:rPr lang="ja"/>
              <a:t>への作用は推移的</a:t>
            </a:r>
            <a:endParaRPr/>
          </a:p>
          <a:p>
            <a:pPr indent="0" lvl="0" marL="0" rtl="0" algn="l">
              <a:spcBef>
                <a:spcPts val="1600"/>
              </a:spcBef>
              <a:spcAft>
                <a:spcPts val="1600"/>
              </a:spcAft>
              <a:buNone/>
            </a:pPr>
            <a:r>
              <a:rPr lang="ja"/>
              <a:t>proof and Q2. PSL(2; C)のC∞への作用は推移的</a:t>
            </a:r>
            <a:endParaRPr/>
          </a:p>
        </p:txBody>
      </p:sp>
      <p:sp>
        <p:nvSpPr>
          <p:cNvPr id="224" name="Google Shape;224;p37"/>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d) 等長変換群</a:t>
            </a:r>
            <a:endParaRPr sz="1400"/>
          </a:p>
          <a:p>
            <a:pPr indent="0" lvl="0" marL="0" rtl="0" algn="l">
              <a:spcBef>
                <a:spcPts val="0"/>
              </a:spcBef>
              <a:spcAft>
                <a:spcPts val="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§2.2 </a:t>
            </a:r>
            <a:r>
              <a:rPr lang="ja"/>
              <a:t>幾何学とそのモデル</a:t>
            </a:r>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この章の目標:</a:t>
            </a:r>
            <a:endParaRPr/>
          </a:p>
          <a:p>
            <a:pPr indent="0" lvl="0" marL="0" rtl="0" algn="l">
              <a:spcBef>
                <a:spcPts val="1600"/>
              </a:spcBef>
              <a:spcAft>
                <a:spcPts val="1600"/>
              </a:spcAft>
              <a:buNone/>
            </a:pPr>
            <a:r>
              <a:rPr lang="ja"/>
              <a:t>理解の順番:</a:t>
            </a:r>
            <a:endParaRPr/>
          </a:p>
        </p:txBody>
      </p:sp>
      <p:sp>
        <p:nvSpPr>
          <p:cNvPr id="231" name="Google Shape;231;p38"/>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§2.2: Overview</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§2.3 </a:t>
            </a:r>
            <a:r>
              <a:rPr lang="ja"/>
              <a:t>共形変換/等角写像</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この章の目標:</a:t>
            </a:r>
            <a:endParaRPr/>
          </a:p>
          <a:p>
            <a:pPr indent="0" lvl="0" marL="0" rtl="0" algn="l">
              <a:spcBef>
                <a:spcPts val="1600"/>
              </a:spcBef>
              <a:spcAft>
                <a:spcPts val="1600"/>
              </a:spcAft>
              <a:buNone/>
            </a:pPr>
            <a:r>
              <a:rPr lang="ja"/>
              <a:t>理解の順番:</a:t>
            </a:r>
            <a:endParaRPr/>
          </a:p>
        </p:txBody>
      </p:sp>
      <p:sp>
        <p:nvSpPr>
          <p:cNvPr id="238" name="Google Shape;238;p39"/>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§2.3: Overview</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ToC</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§2.1 </a:t>
            </a:r>
            <a:r>
              <a:rPr lang="ja" sz="1200"/>
              <a:t>ポアンカレ軽量</a:t>
            </a:r>
            <a:endParaRPr sz="1200"/>
          </a:p>
          <a:p>
            <a:pPr indent="-304800" lvl="0" marL="457200" rtl="0" algn="l">
              <a:spcBef>
                <a:spcPts val="1600"/>
              </a:spcBef>
              <a:spcAft>
                <a:spcPts val="0"/>
              </a:spcAft>
              <a:buSzPts val="1200"/>
              <a:buChar char="-"/>
            </a:pPr>
            <a:r>
              <a:rPr lang="ja" sz="1200"/>
              <a:t>a) 曲線の長さ</a:t>
            </a:r>
            <a:endParaRPr sz="1200"/>
          </a:p>
          <a:p>
            <a:pPr indent="-304800" lvl="0" marL="457200" rtl="0" algn="l">
              <a:spcBef>
                <a:spcPts val="0"/>
              </a:spcBef>
              <a:spcAft>
                <a:spcPts val="0"/>
              </a:spcAft>
              <a:buSzPts val="1200"/>
              <a:buChar char="-"/>
            </a:pPr>
            <a:r>
              <a:rPr lang="ja" sz="1200"/>
              <a:t>b) ポアンカレ計量</a:t>
            </a:r>
            <a:endParaRPr sz="1200"/>
          </a:p>
          <a:p>
            <a:pPr indent="-304800" lvl="0" marL="457200" rtl="0" algn="l">
              <a:spcBef>
                <a:spcPts val="0"/>
              </a:spcBef>
              <a:spcAft>
                <a:spcPts val="0"/>
              </a:spcAft>
              <a:buSzPts val="1200"/>
              <a:buChar char="-"/>
            </a:pPr>
            <a:r>
              <a:rPr lang="ja" sz="1200"/>
              <a:t>c) 距離空間の公理</a:t>
            </a:r>
            <a:endParaRPr sz="1200"/>
          </a:p>
          <a:p>
            <a:pPr indent="-304800" lvl="0" marL="457200" rtl="0" algn="l">
              <a:spcBef>
                <a:spcPts val="0"/>
              </a:spcBef>
              <a:spcAft>
                <a:spcPts val="0"/>
              </a:spcAft>
              <a:buSzPts val="1200"/>
              <a:buChar char="-"/>
            </a:pPr>
            <a:r>
              <a:rPr lang="ja" sz="1200"/>
              <a:t>d) 等長変換群</a:t>
            </a:r>
            <a:endParaRPr sz="1200"/>
          </a:p>
          <a:p>
            <a:pPr indent="0" lvl="0" marL="0" rtl="0" algn="l">
              <a:spcBef>
                <a:spcPts val="1600"/>
              </a:spcBef>
              <a:spcAft>
                <a:spcPts val="0"/>
              </a:spcAft>
              <a:buNone/>
            </a:pPr>
            <a:r>
              <a:rPr lang="ja" sz="1200"/>
              <a:t>§ 2.2 幾何学とそのモデル</a:t>
            </a:r>
            <a:endParaRPr sz="1200"/>
          </a:p>
          <a:p>
            <a:pPr indent="-304800" lvl="0" marL="457200" rtl="0" algn="l">
              <a:spcBef>
                <a:spcPts val="1600"/>
              </a:spcBef>
              <a:spcAft>
                <a:spcPts val="0"/>
              </a:spcAft>
              <a:buSzPts val="1200"/>
              <a:buChar char="-"/>
            </a:pPr>
            <a:r>
              <a:rPr lang="ja" sz="1200"/>
              <a:t>a) 円盤モデル</a:t>
            </a:r>
            <a:endParaRPr sz="1200"/>
          </a:p>
          <a:p>
            <a:pPr indent="-304800" lvl="0" marL="457200" rtl="0" algn="l">
              <a:spcBef>
                <a:spcPts val="0"/>
              </a:spcBef>
              <a:spcAft>
                <a:spcPts val="0"/>
              </a:spcAft>
              <a:buSzPts val="1200"/>
              <a:buChar char="-"/>
            </a:pPr>
            <a:r>
              <a:rPr lang="ja" sz="1200"/>
              <a:t>b) 測地線の一意性</a:t>
            </a:r>
            <a:endParaRPr sz="1200"/>
          </a:p>
          <a:p>
            <a:pPr indent="-304800" lvl="0" marL="457200" rtl="0" algn="l">
              <a:spcBef>
                <a:spcPts val="0"/>
              </a:spcBef>
              <a:spcAft>
                <a:spcPts val="0"/>
              </a:spcAft>
              <a:buSzPts val="1200"/>
              <a:buChar char="-"/>
            </a:pPr>
            <a:r>
              <a:rPr lang="ja" sz="1200"/>
              <a:t>c) 三角形の合同条件</a:t>
            </a:r>
            <a:endParaRPr sz="1200"/>
          </a:p>
          <a:p>
            <a:pPr indent="-304800" lvl="0" marL="457200" rtl="0" algn="l">
              <a:spcBef>
                <a:spcPts val="0"/>
              </a:spcBef>
              <a:spcAft>
                <a:spcPts val="0"/>
              </a:spcAft>
              <a:buSzPts val="1200"/>
              <a:buChar char="-"/>
            </a:pPr>
            <a:r>
              <a:rPr lang="ja" sz="1200"/>
              <a:t>d) 等長変換群</a:t>
            </a:r>
            <a:endParaRPr sz="1200"/>
          </a:p>
          <a:p>
            <a:pPr indent="-304800" lvl="0" marL="457200" rtl="0" algn="l">
              <a:spcBef>
                <a:spcPts val="0"/>
              </a:spcBef>
              <a:spcAft>
                <a:spcPts val="0"/>
              </a:spcAft>
              <a:buSzPts val="1200"/>
              <a:buChar char="-"/>
            </a:pPr>
            <a:r>
              <a:rPr lang="ja" sz="1200"/>
              <a:t>e) 幾何学が同じという事の意味</a:t>
            </a:r>
            <a:endParaRPr sz="1200"/>
          </a:p>
          <a:p>
            <a:pPr indent="-304800" lvl="0" marL="457200" rtl="0" algn="l">
              <a:spcBef>
                <a:spcPts val="0"/>
              </a:spcBef>
              <a:spcAft>
                <a:spcPts val="0"/>
              </a:spcAft>
              <a:buSzPts val="1200"/>
              <a:buChar char="-"/>
            </a:pPr>
            <a:r>
              <a:rPr lang="ja" sz="1200"/>
              <a:t>f) 得る欄限プログラム</a:t>
            </a:r>
            <a:endParaRPr sz="1200"/>
          </a:p>
        </p:txBody>
      </p:sp>
      <p:sp>
        <p:nvSpPr>
          <p:cNvPr id="69" name="Google Shape;69;p15"/>
          <p:cNvSpPr txBox="1"/>
          <p:nvPr>
            <p:ph idx="1" type="body"/>
          </p:nvPr>
        </p:nvSpPr>
        <p:spPr>
          <a:xfrm>
            <a:off x="469745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§2.3 共形変換/等角写像</a:t>
            </a:r>
            <a:endParaRPr sz="1200"/>
          </a:p>
          <a:p>
            <a:pPr indent="-304800" lvl="0" marL="457200" rtl="0" algn="l">
              <a:spcBef>
                <a:spcPts val="1600"/>
              </a:spcBef>
              <a:spcAft>
                <a:spcPts val="0"/>
              </a:spcAft>
              <a:buSzPts val="1200"/>
              <a:buChar char="-"/>
            </a:pPr>
            <a:r>
              <a:rPr lang="ja" sz="1200"/>
              <a:t>a) 一次分数変換の共形性</a:t>
            </a:r>
            <a:endParaRPr sz="1200"/>
          </a:p>
          <a:p>
            <a:pPr indent="-304800" lvl="0" marL="457200" rtl="0" algn="l">
              <a:spcBef>
                <a:spcPts val="0"/>
              </a:spcBef>
              <a:spcAft>
                <a:spcPts val="0"/>
              </a:spcAft>
              <a:buSzPts val="1200"/>
              <a:buChar char="-"/>
            </a:pPr>
            <a:r>
              <a:rPr lang="ja" sz="1200"/>
              <a:t>b) 複素関数論との関係</a:t>
            </a:r>
            <a:endParaRPr sz="1200"/>
          </a:p>
          <a:p>
            <a:pPr indent="-304800" lvl="0" marL="457200" rtl="0" algn="l">
              <a:spcBef>
                <a:spcPts val="0"/>
              </a:spcBef>
              <a:spcAft>
                <a:spcPts val="0"/>
              </a:spcAft>
              <a:buSzPts val="1200"/>
              <a:buChar char="-"/>
            </a:pPr>
            <a:r>
              <a:rPr lang="ja" sz="1200"/>
              <a:t>c) 測地線の決定</a:t>
            </a:r>
            <a:endParaRPr sz="1200"/>
          </a:p>
          <a:p>
            <a:pPr indent="0" lvl="0" marL="0" rtl="0" algn="l">
              <a:spcBef>
                <a:spcPts val="1600"/>
              </a:spcBef>
              <a:spcAft>
                <a:spcPts val="0"/>
              </a:spcAft>
              <a:buNone/>
            </a:pPr>
            <a:r>
              <a:rPr lang="ja" sz="1200"/>
              <a:t>§+α コラム</a:t>
            </a:r>
            <a:endParaRPr sz="1200"/>
          </a:p>
          <a:p>
            <a:pPr indent="-304800" lvl="0" marL="457200" rtl="0" algn="l">
              <a:spcBef>
                <a:spcPts val="1600"/>
              </a:spcBef>
              <a:spcAft>
                <a:spcPts val="0"/>
              </a:spcAft>
              <a:buSzPts val="1200"/>
              <a:buChar char="-"/>
            </a:pPr>
            <a:r>
              <a:rPr lang="ja" sz="1200"/>
              <a:t>Hyperbolic Neural Network?(Poincare embeddings</a:t>
            </a:r>
            <a:endParaRPr sz="1200"/>
          </a:p>
          <a:p>
            <a:pPr indent="-304800" lvl="0" marL="457200" rtl="0" algn="l">
              <a:spcBef>
                <a:spcPts val="0"/>
              </a:spcBef>
              <a:spcAft>
                <a:spcPts val="0"/>
              </a:spcAft>
              <a:buSzPts val="1200"/>
              <a:buChar char="-"/>
            </a:pPr>
            <a:r>
              <a:rPr lang="ja" sz="1200"/>
              <a:t>微分幾何/情報幾何とかの関連</a:t>
            </a:r>
            <a:endParaRPr sz="1200"/>
          </a:p>
          <a:p>
            <a:pPr indent="-304800" lvl="0" marL="457200" rtl="0" algn="l">
              <a:spcBef>
                <a:spcPts val="0"/>
              </a:spcBef>
              <a:spcAft>
                <a:spcPts val="0"/>
              </a:spcAft>
              <a:buSzPts val="1200"/>
              <a:buChar char="-"/>
            </a:pPr>
            <a:r>
              <a:rPr lang="ja" sz="1200"/>
              <a:t>複素力学, マンデルブロ集合とか</a:t>
            </a:r>
            <a:endParaRPr sz="1200"/>
          </a:p>
          <a:p>
            <a:pPr indent="-304800" lvl="0" marL="457200" rtl="0" algn="l">
              <a:spcBef>
                <a:spcPts val="0"/>
              </a:spcBef>
              <a:spcAft>
                <a:spcPts val="0"/>
              </a:spcAft>
              <a:buSzPts val="1200"/>
              <a:buChar char="-"/>
            </a:pPr>
            <a:r>
              <a:rPr lang="ja" sz="1200"/>
              <a:t>双曲幾何の応用方向とか</a:t>
            </a:r>
            <a:endParaRPr sz="1200"/>
          </a:p>
          <a:p>
            <a:pPr indent="-304800" lvl="0" marL="457200" rtl="0" algn="l">
              <a:spcBef>
                <a:spcPts val="0"/>
              </a:spcBef>
              <a:spcAft>
                <a:spcPts val="0"/>
              </a:spcAft>
              <a:buSzPts val="1200"/>
              <a:buChar char="-"/>
            </a:pPr>
            <a:r>
              <a:rPr lang="ja" sz="1200"/>
              <a:t>代数構造をプログラム(Haskell???</a:t>
            </a:r>
            <a:endParaRPr sz="1200"/>
          </a:p>
          <a:p>
            <a:pPr indent="0" lvl="0" marL="0" rtl="0" algn="l">
              <a:spcBef>
                <a:spcPts val="1600"/>
              </a:spcBef>
              <a:spcAft>
                <a:spcPts val="1600"/>
              </a:spcAft>
              <a:buNone/>
            </a:pPr>
            <a:r>
              <a:rPr lang="ja" sz="1200"/>
              <a:t>全三回(+1回コラム)でできたらいいな(⋈◍＞◡＜◍)。✧♡</a:t>
            </a:r>
            <a:endParaRPr sz="1200"/>
          </a:p>
        </p:txBody>
      </p:sp>
      <p:sp>
        <p:nvSpPr>
          <p:cNvPr id="70" name="Google Shape;70;p15"/>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概要: Table of Contents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§2.1 </a:t>
            </a:r>
            <a:r>
              <a:rPr lang="ja"/>
              <a:t>ポアンカレ計量</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この章の目標: 幾何における距離とは何か, 一次分数変換と距離の関係とは何かを知る</a:t>
            </a:r>
            <a:endParaRPr/>
          </a:p>
          <a:p>
            <a:pPr indent="0" lvl="0" marL="0" rtl="0" algn="l">
              <a:spcBef>
                <a:spcPts val="1600"/>
              </a:spcBef>
              <a:spcAft>
                <a:spcPts val="0"/>
              </a:spcAft>
              <a:buNone/>
            </a:pPr>
            <a:r>
              <a:rPr lang="ja"/>
              <a:t>理解の順番:</a:t>
            </a:r>
            <a:endParaRPr/>
          </a:p>
          <a:p>
            <a:pPr indent="-342900" lvl="0" marL="457200" rtl="0" algn="l">
              <a:spcBef>
                <a:spcPts val="1600"/>
              </a:spcBef>
              <a:spcAft>
                <a:spcPts val="0"/>
              </a:spcAft>
              <a:buSzPts val="1800"/>
              <a:buAutoNum type="arabicPeriod"/>
            </a:pPr>
            <a:r>
              <a:rPr lang="ja"/>
              <a:t>“普通の曲線”の長さを求めてみる</a:t>
            </a:r>
            <a:endParaRPr/>
          </a:p>
          <a:p>
            <a:pPr indent="-342900" lvl="0" marL="457200" rtl="0" algn="l">
              <a:spcBef>
                <a:spcPts val="0"/>
              </a:spcBef>
              <a:spcAft>
                <a:spcPts val="0"/>
              </a:spcAft>
              <a:buSzPts val="1800"/>
              <a:buAutoNum type="arabicPeriod"/>
            </a:pPr>
            <a:r>
              <a:rPr lang="ja"/>
              <a:t>計量について, 距離について調べてみる</a:t>
            </a:r>
            <a:endParaRPr/>
          </a:p>
          <a:p>
            <a:pPr indent="-342900" lvl="0" marL="457200" rtl="0" algn="l">
              <a:spcBef>
                <a:spcPts val="0"/>
              </a:spcBef>
              <a:spcAft>
                <a:spcPts val="0"/>
              </a:spcAft>
              <a:buSzPts val="1800"/>
              <a:buAutoNum type="arabicPeriod"/>
            </a:pPr>
            <a:r>
              <a:rPr lang="ja"/>
              <a:t>“ポアンカレの曲線”の長さを求めてみる</a:t>
            </a:r>
            <a:endParaRPr/>
          </a:p>
          <a:p>
            <a:pPr indent="-342900" lvl="0" marL="457200" rtl="0" algn="l">
              <a:spcBef>
                <a:spcPts val="0"/>
              </a:spcBef>
              <a:spcAft>
                <a:spcPts val="0"/>
              </a:spcAft>
              <a:buSzPts val="1800"/>
              <a:buAutoNum type="arabicPeriod"/>
            </a:pPr>
            <a:r>
              <a:rPr lang="ja"/>
              <a:t>一次分数変換と”普通じゃない曲線”の関係を調べてみる</a:t>
            </a:r>
            <a:endParaRPr/>
          </a:p>
        </p:txBody>
      </p:sp>
      <p:sp>
        <p:nvSpPr>
          <p:cNvPr id="77" name="Google Shape;77;p16"/>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Overview</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ja"/>
              <a:t>“普通の曲線”の長さを求めてみよう!!</a:t>
            </a:r>
            <a:endParaRPr/>
          </a:p>
        </p:txBody>
      </p:sp>
      <p:sp>
        <p:nvSpPr>
          <p:cNvPr id="83" name="Google Shape;83;p1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そもそも曲線ってどう表せばいいの? </a:t>
            </a:r>
            <a:r>
              <a:rPr lang="ja" sz="1000"/>
              <a:t>2次以上の関数なのはわかる...</a:t>
            </a:r>
            <a:endParaRPr sz="1000"/>
          </a:p>
          <a:p>
            <a:pPr indent="0" lvl="0" marL="0" rtl="0" algn="l">
              <a:spcBef>
                <a:spcPts val="1600"/>
              </a:spcBef>
              <a:spcAft>
                <a:spcPts val="0"/>
              </a:spcAft>
              <a:buNone/>
            </a:pPr>
            <a:r>
              <a:rPr lang="ja"/>
              <a:t>方法</a:t>
            </a:r>
            <a:r>
              <a:rPr lang="ja"/>
              <a:t>1) 多項式:  x² + y² = 1 … </a:t>
            </a:r>
            <a:r>
              <a:rPr lang="ja" sz="1000"/>
              <a:t>3次以上になっても変数3つになっても陽関数表示にしてくれますか? 先輩</a:t>
            </a:r>
            <a:endParaRPr sz="1000"/>
          </a:p>
          <a:p>
            <a:pPr indent="0" lvl="0" marL="0" rtl="0" algn="l">
              <a:spcBef>
                <a:spcPts val="1600"/>
              </a:spcBef>
              <a:spcAft>
                <a:spcPts val="0"/>
              </a:spcAft>
              <a:buNone/>
            </a:pPr>
            <a:r>
              <a:rPr lang="ja"/>
              <a:t>方法2) F(x,y) = 0 … </a:t>
            </a:r>
            <a:r>
              <a:rPr lang="ja" sz="1000"/>
              <a:t>空集合含むんだよこれ(x² + y² + 1 = 0) ℂから意味がある, 構造推定, そしてそれはもう代数幾何</a:t>
            </a:r>
            <a:endParaRPr sz="1000"/>
          </a:p>
          <a:p>
            <a:pPr indent="0" lvl="0" marL="0" rtl="0" algn="l">
              <a:spcBef>
                <a:spcPts val="1600"/>
              </a:spcBef>
              <a:spcAft>
                <a:spcPts val="0"/>
              </a:spcAft>
              <a:buNone/>
            </a:pPr>
            <a:r>
              <a:rPr lang="ja"/>
              <a:t>方法3) パラメータ表示...</a:t>
            </a:r>
            <a:r>
              <a:rPr b="1" lang="ja" sz="1400"/>
              <a:t>今回使う, 微分幾何的表現方法, tに対するC²~C³級連続関数として表現</a:t>
            </a:r>
            <a:endParaRPr/>
          </a:p>
          <a:p>
            <a:pPr indent="0" lvl="0" marL="0" rtl="0" algn="ctr">
              <a:spcBef>
                <a:spcPts val="1600"/>
              </a:spcBef>
              <a:spcAft>
                <a:spcPts val="0"/>
              </a:spcAft>
              <a:buNone/>
            </a:pPr>
            <a:r>
              <a:rPr lang="ja"/>
              <a:t>曲線を </a:t>
            </a:r>
            <a:r>
              <a:rPr b="1" i="1" lang="ja"/>
              <a:t>ℓ:[a,b] → ℝ²,  ℓ(t) = (x(t), y(t)) </a:t>
            </a:r>
            <a:r>
              <a:rPr lang="ja"/>
              <a:t>と定義すると, </a:t>
            </a:r>
            <a:endParaRPr/>
          </a:p>
          <a:p>
            <a:pPr indent="0" lvl="0" marL="0" rtl="0" algn="ctr">
              <a:spcBef>
                <a:spcPts val="1600"/>
              </a:spcBef>
              <a:spcAft>
                <a:spcPts val="0"/>
              </a:spcAft>
              <a:buNone/>
            </a:pPr>
            <a:r>
              <a:rPr lang="ja"/>
              <a:t>ある曲線を描く点列Lは,</a:t>
            </a:r>
            <a:r>
              <a:rPr b="1" lang="ja"/>
              <a:t> </a:t>
            </a:r>
            <a:r>
              <a:rPr b="1" i="1" lang="ja"/>
              <a:t>L = { ℓ(t) | t ∈ [a,b] }</a:t>
            </a:r>
            <a:r>
              <a:rPr lang="ja"/>
              <a:t> と表現できる.</a:t>
            </a:r>
            <a:endParaRPr/>
          </a:p>
          <a:p>
            <a:pPr indent="0" lvl="0" marL="0" rtl="0" algn="l">
              <a:spcBef>
                <a:spcPts val="1600"/>
              </a:spcBef>
              <a:spcAft>
                <a:spcPts val="1600"/>
              </a:spcAft>
              <a:buNone/>
            </a:pPr>
            <a:r>
              <a:rPr lang="ja"/>
              <a:t>Note: 本書での曲線は全て区分的になめらか(連続, 一部除いて無限回微分可能)</a:t>
            </a:r>
            <a:endParaRPr/>
          </a:p>
        </p:txBody>
      </p:sp>
      <p:sp>
        <p:nvSpPr>
          <p:cNvPr id="84" name="Google Shape;84;p17"/>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a) </a:t>
            </a:r>
            <a:r>
              <a:rPr lang="ja" sz="1400"/>
              <a:t>曲線の長さ</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曲線ℓの長さLeg(ℓ)の定義</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曲線の長さ</a:t>
            </a:r>
            <a:r>
              <a:rPr lang="ja"/>
              <a:t>Leg(ℓ)</a:t>
            </a:r>
            <a:r>
              <a:rPr lang="ja"/>
              <a:t>は以下の通りに定義される</a:t>
            </a:r>
            <a:endParaRPr/>
          </a:p>
          <a:p>
            <a:pPr indent="0" lvl="0" marL="0" rtl="0" algn="ctr">
              <a:spcBef>
                <a:spcPts val="1600"/>
              </a:spcBef>
              <a:spcAft>
                <a:spcPts val="0"/>
              </a:spcAft>
              <a:buNone/>
            </a:pPr>
            <a:r>
              <a:rPr lang="ja"/>
              <a:t>Leg(ℓ) = ∫ₐᵇ |dℓ / dt| dt  </a:t>
            </a:r>
            <a:r>
              <a:rPr lang="ja" sz="1400"/>
              <a:t>ただし, |dℓ/dt| = √ (dℓ₁/dt)² + (dℓ₂/</a:t>
            </a:r>
            <a:r>
              <a:rPr lang="ja" sz="1400"/>
              <a:t>dt)² </a:t>
            </a:r>
            <a:endParaRPr sz="1400"/>
          </a:p>
          <a:p>
            <a:pPr indent="0" lvl="0" marL="0" rtl="0" algn="l">
              <a:spcBef>
                <a:spcPts val="1600"/>
              </a:spcBef>
              <a:spcAft>
                <a:spcPts val="0"/>
              </a:spcAft>
              <a:buNone/>
            </a:pPr>
            <a:r>
              <a:rPr lang="ja"/>
              <a:t>曲線の”長さ”なのであれば, (直線)”距離”よりも長いはず. 確認をしてみよう. </a:t>
            </a:r>
            <a:endParaRPr/>
          </a:p>
          <a:p>
            <a:pPr indent="0" lvl="0" marL="0" rtl="0" algn="l">
              <a:spcBef>
                <a:spcPts val="1600"/>
              </a:spcBef>
              <a:spcAft>
                <a:spcPts val="0"/>
              </a:spcAft>
              <a:buNone/>
            </a:pPr>
            <a:r>
              <a:rPr lang="ja" sz="1400"/>
              <a:t>Note. 平面上の二点, P=(P₁, P₂), Q=(Q₁, Q₂), を結ぶ距離は</a:t>
            </a:r>
            <a:endParaRPr sz="1400"/>
          </a:p>
          <a:p>
            <a:pPr indent="0" lvl="0" marL="0" rtl="0" algn="ctr">
              <a:spcBef>
                <a:spcPts val="1600"/>
              </a:spcBef>
              <a:spcAft>
                <a:spcPts val="0"/>
              </a:spcAft>
              <a:buNone/>
            </a:pPr>
            <a:r>
              <a:rPr lang="ja" sz="1400"/>
              <a:t>d(P, Q) = √ (P₁-Q₁)² + (P₂-Q₂)² とする.</a:t>
            </a:r>
            <a:endParaRPr sz="1400"/>
          </a:p>
          <a:p>
            <a:pPr indent="0" lvl="0" marL="0" rtl="0" algn="l">
              <a:spcBef>
                <a:spcPts val="1600"/>
              </a:spcBef>
              <a:spcAft>
                <a:spcPts val="0"/>
              </a:spcAft>
              <a:buNone/>
            </a:pPr>
            <a:r>
              <a:rPr lang="ja" sz="1400"/>
              <a:t>特にd(P, Q)はピタゴラスの定理より線分PQの長さと等しい. 長さと距離が違うことを意識しておこう.</a:t>
            </a:r>
            <a:endParaRPr sz="1400"/>
          </a:p>
          <a:p>
            <a:pPr indent="0" lvl="0" marL="0" rtl="0" algn="l">
              <a:spcBef>
                <a:spcPts val="1600"/>
              </a:spcBef>
              <a:spcAft>
                <a:spcPts val="1600"/>
              </a:spcAft>
              <a:buNone/>
            </a:pPr>
            <a:r>
              <a:rPr lang="ja" sz="1400"/>
              <a:t>この場合長さは曲線の軌道, 距離は二点間を結ぶ直線の長さ</a:t>
            </a:r>
            <a:endParaRPr sz="1400"/>
          </a:p>
        </p:txBody>
      </p:sp>
      <p:sp>
        <p:nvSpPr>
          <p:cNvPr id="91" name="Google Shape;91;p18"/>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a) 曲線の長さ</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曲線の長さ ≥ 距離</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Lemma 2.3</a:t>
            </a:r>
            <a:endParaRPr/>
          </a:p>
          <a:p>
            <a:pPr indent="0" lvl="0" marL="0" rtl="0" algn="l">
              <a:spcBef>
                <a:spcPts val="1600"/>
              </a:spcBef>
              <a:spcAft>
                <a:spcPts val="0"/>
              </a:spcAft>
              <a:buNone/>
            </a:pPr>
            <a:r>
              <a:rPr lang="ja"/>
              <a:t>ℓ: [a, b] → ℝ²を, ℓ(a) = P, ℓ(b) = Q</a:t>
            </a:r>
            <a:r>
              <a:rPr lang="ja"/>
              <a:t>であるような曲線とすると</a:t>
            </a:r>
            <a:endParaRPr/>
          </a:p>
          <a:p>
            <a:pPr indent="0" lvl="0" marL="0" rtl="0" algn="ctr">
              <a:spcBef>
                <a:spcPts val="1600"/>
              </a:spcBef>
              <a:spcAft>
                <a:spcPts val="0"/>
              </a:spcAft>
              <a:buNone/>
            </a:pPr>
            <a:r>
              <a:rPr lang="ja"/>
              <a:t>Leg(ℓ) ≥ d(P, Q) が成立する</a:t>
            </a:r>
            <a:endParaRPr/>
          </a:p>
          <a:p>
            <a:pPr indent="0" lvl="0" marL="0" rtl="0" algn="l">
              <a:spcBef>
                <a:spcPts val="1600"/>
              </a:spcBef>
              <a:spcAft>
                <a:spcPts val="0"/>
              </a:spcAft>
              <a:buNone/>
            </a:pPr>
            <a:r>
              <a:rPr lang="ja"/>
              <a:t>proof</a:t>
            </a:r>
            <a:endParaRPr/>
          </a:p>
          <a:p>
            <a:pPr indent="0" lvl="0" marL="0" rtl="0" algn="l">
              <a:spcBef>
                <a:spcPts val="1600"/>
              </a:spcBef>
              <a:spcAft>
                <a:spcPts val="0"/>
              </a:spcAft>
              <a:buNone/>
            </a:pPr>
            <a:r>
              <a:rPr lang="ja"/>
              <a:t>(P₁, P₂)をPの座標とすると</a:t>
            </a:r>
            <a:endParaRPr/>
          </a:p>
          <a:p>
            <a:pPr indent="0" lvl="0" marL="0" rtl="0" algn="l">
              <a:spcBef>
                <a:spcPts val="1600"/>
              </a:spcBef>
              <a:spcAft>
                <a:spcPts val="0"/>
              </a:spcAft>
              <a:buNone/>
            </a:pPr>
            <a:r>
              <a:rPr lang="ja"/>
              <a:t>f(t) = √ (ℓ₁(t)-P₁)² + (ℓ₂(t)-P₂)²</a:t>
            </a:r>
            <a:endParaRPr/>
          </a:p>
          <a:p>
            <a:pPr indent="0" lvl="0" marL="0" rtl="0" algn="l">
              <a:spcBef>
                <a:spcPts val="1600"/>
              </a:spcBef>
              <a:spcAft>
                <a:spcPts val="1600"/>
              </a:spcAft>
              <a:buNone/>
            </a:pPr>
            <a:r>
              <a:rPr lang="ja"/>
              <a:t>シュワルツの証明</a:t>
            </a:r>
            <a:endParaRPr/>
          </a:p>
        </p:txBody>
      </p:sp>
      <p:sp>
        <p:nvSpPr>
          <p:cNvPr id="98" name="Google Shape;98;p19"/>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a) 曲線の長さ</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つまり, 曲線の長さの下限が距離?</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それはそうと思える事象がちゃんと数学で確認できるか確認しよう</a:t>
            </a:r>
            <a:endParaRPr/>
          </a:p>
          <a:p>
            <a:pPr indent="0" lvl="0" marL="0" rtl="0" algn="l">
              <a:spcBef>
                <a:spcPts val="1600"/>
              </a:spcBef>
              <a:spcAft>
                <a:spcPts val="0"/>
              </a:spcAft>
              <a:buNone/>
            </a:pPr>
            <a:r>
              <a:rPr lang="ja"/>
              <a:t>corollary 2.4</a:t>
            </a:r>
            <a:endParaRPr/>
          </a:p>
          <a:p>
            <a:pPr indent="0" lvl="0" marL="0" rtl="0" algn="l">
              <a:spcBef>
                <a:spcPts val="1600"/>
              </a:spcBef>
              <a:spcAft>
                <a:spcPts val="0"/>
              </a:spcAft>
              <a:buNone/>
            </a:pPr>
            <a:r>
              <a:rPr lang="ja"/>
              <a:t>d(P,Q)はP, Qを結ぶ曲線ℓ全体をわたる, 長さLeg(ℓ)の下限に等しい</a:t>
            </a:r>
            <a:endParaRPr/>
          </a:p>
          <a:p>
            <a:pPr indent="0" lvl="0" marL="0" rtl="0" algn="l">
              <a:spcBef>
                <a:spcPts val="1600"/>
              </a:spcBef>
              <a:spcAft>
                <a:spcPts val="1600"/>
              </a:spcAft>
              <a:buNone/>
            </a:pPr>
            <a:r>
              <a:rPr lang="ja"/>
              <a:t>⇔ d(P, Q) = inf{Leg(ℓ) | </a:t>
            </a:r>
            <a:r>
              <a:rPr lang="ja"/>
              <a:t>ℓ: [a, b] → ℝ², ℓ(a) = P, ℓ(b) = Q</a:t>
            </a:r>
            <a:r>
              <a:rPr lang="ja"/>
              <a:t>}</a:t>
            </a:r>
            <a:endParaRPr/>
          </a:p>
        </p:txBody>
      </p:sp>
      <p:sp>
        <p:nvSpPr>
          <p:cNvPr id="105" name="Google Shape;105;p20"/>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a) 曲線の長さ</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その曲線, 別の世界でも長さは同じ?</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基本的に座標を決めただけでは長さとかは決まらない(あくまで順序</a:t>
            </a:r>
            <a:r>
              <a:rPr lang="ja"/>
              <a:t>付の直積</a:t>
            </a:r>
            <a:r>
              <a:rPr lang="ja"/>
              <a:t>)</a:t>
            </a:r>
            <a:endParaRPr/>
          </a:p>
          <a:p>
            <a:pPr indent="0" lvl="0" marL="0" rtl="0" algn="l">
              <a:spcBef>
                <a:spcPts val="1600"/>
              </a:spcBef>
              <a:spcAft>
                <a:spcPts val="0"/>
              </a:spcAft>
              <a:buNone/>
            </a:pPr>
            <a:r>
              <a:rPr lang="ja"/>
              <a:t>そ</a:t>
            </a:r>
            <a:r>
              <a:rPr lang="ja"/>
              <a:t>こで計量という概念を"空間"に導入</a:t>
            </a:r>
            <a:endParaRPr/>
          </a:p>
          <a:p>
            <a:pPr indent="0" lvl="0" marL="0" rtl="0" algn="l">
              <a:spcBef>
                <a:spcPts val="1600"/>
              </a:spcBef>
              <a:spcAft>
                <a:spcPts val="0"/>
              </a:spcAft>
              <a:buNone/>
            </a:pPr>
            <a:r>
              <a:rPr lang="ja"/>
              <a:t>計量とは</a:t>
            </a:r>
            <a:endParaRPr/>
          </a:p>
          <a:p>
            <a:pPr indent="0" lvl="0" marL="0" rtl="0" algn="l">
              <a:spcBef>
                <a:spcPts val="1600"/>
              </a:spcBef>
              <a:spcAft>
                <a:spcPts val="0"/>
              </a:spcAft>
              <a:buNone/>
            </a:pPr>
            <a:r>
              <a:rPr lang="ja"/>
              <a:t>ある空間での長さを定めるもの(</a:t>
            </a:r>
            <a:r>
              <a:rPr lang="ja"/>
              <a:t>面積, 角度を定めることにもつながる</a:t>
            </a:r>
            <a:r>
              <a:rPr lang="ja"/>
              <a:t>).</a:t>
            </a:r>
            <a:endParaRPr/>
          </a:p>
          <a:p>
            <a:pPr indent="0" lvl="0" marL="0" rtl="0" algn="l">
              <a:spcBef>
                <a:spcPts val="1600"/>
              </a:spcBef>
              <a:spcAft>
                <a:spcPts val="0"/>
              </a:spcAft>
              <a:buNone/>
            </a:pPr>
            <a:r>
              <a:rPr lang="ja"/>
              <a:t>要するに距離函数のことだけど, 幾何構造を構築する概念っていう意味を含む</a:t>
            </a:r>
            <a:endParaRPr/>
          </a:p>
          <a:p>
            <a:pPr indent="0" lvl="0" marL="0" rtl="0" algn="l">
              <a:spcBef>
                <a:spcPts val="1600"/>
              </a:spcBef>
              <a:spcAft>
                <a:spcPts val="1600"/>
              </a:spcAft>
              <a:buNone/>
            </a:pPr>
            <a:r>
              <a:rPr lang="ja"/>
              <a:t>計量をうまく使ってあげることで曲線の長さをもとめることができる.</a:t>
            </a:r>
            <a:endParaRPr/>
          </a:p>
        </p:txBody>
      </p:sp>
      <p:sp>
        <p:nvSpPr>
          <p:cNvPr id="112" name="Google Shape;112;p21"/>
          <p:cNvSpPr txBox="1"/>
          <p:nvPr>
            <p:ph type="title"/>
          </p:nvPr>
        </p:nvSpPr>
        <p:spPr>
          <a:xfrm>
            <a:off x="6916625" y="45750"/>
            <a:ext cx="2144400" cy="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§2.1: b) </a:t>
            </a:r>
            <a:r>
              <a:rPr lang="ja" sz="1400"/>
              <a:t>ポアンカレ計量</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