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9" r:id="rId5"/>
    <p:sldId id="268" r:id="rId6"/>
    <p:sldId id="261" r:id="rId7"/>
    <p:sldId id="260" r:id="rId8"/>
    <p:sldId id="298" r:id="rId9"/>
    <p:sldId id="266" r:id="rId10"/>
    <p:sldId id="299" r:id="rId11"/>
    <p:sldId id="262" r:id="rId12"/>
    <p:sldId id="263" r:id="rId13"/>
    <p:sldId id="293" r:id="rId14"/>
    <p:sldId id="29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C3C0A-4735-8642-9600-C77F3AC271A6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631D1-B60D-8B42-827D-93EFDA4DE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13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f85c4895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f85c4895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2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f765d7e0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f765d7e0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24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6CBE7-7DB3-C941-92F6-26D9A200E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E69F8F-2E05-9043-B7FE-07902E6A2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C9290-1349-9842-9352-6435FEC6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84F2F5-F76A-F54D-A8B6-41D00A71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08B7C-F74D-9B48-BF01-1660B59C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22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925A07-B039-724F-903C-F8C79124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740B0B-6FF4-CC42-98EB-751DEDA9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95F88-F535-6547-85A7-069357A0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42ACC-D085-1C41-8AF5-1ABA1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9A8FE4-9E72-EF45-8039-7BEDD1BC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40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04A8F3-8D9D-A04E-8425-8D66F3B80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FB5837-3EE3-004B-8EC0-C412C1B62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18CDF0-3729-FC4D-9C2B-1902BCD7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31BAD-949C-7244-80C5-A6140C26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60AA6-2EF3-914D-803C-BFFD3196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77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59614-704F-5C45-BD12-0B97DC34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4B078-03C7-B043-A8D5-6C566FC4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930A7-AB2D-274B-9BA9-639F570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0AAD98-F343-F24E-BB72-BB53ACD9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77BE3C-DBC5-1541-9991-8D6B5347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4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40A1B-2365-1D43-9CC7-CC6C4428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4841C8-31D8-2E4D-8D8B-69433D73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A7F048-AE52-7E48-B445-4E5B7654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C8C8F-5E8F-3F44-B896-748F5746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A4A09-81E5-BC42-875B-B6845862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47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C933F-9797-9B4A-AD8D-0FE0064B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65DD56-0368-4B41-BA3F-DB96578A1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38D7E0-2DC3-4A42-8596-72D01D08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0982B2-7224-2743-BBE8-993E8081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F5444-6AF9-A046-8995-41AADF79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50036-8D99-E947-8AF6-E6F22D50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86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785B0-998C-F942-A7E3-8E732F06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70EA5E-9866-5944-8DD9-FB50D3C7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967E5-5904-8B4D-A751-474CAF3A6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9ED9F0-22D4-1244-85FB-87879620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00F902-9F0F-6542-BE29-ABF861630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F6518F-527E-D54B-9021-D778C7A5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B9FCB1-F76B-5845-8C4C-064DA868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00B4F0-34CE-DE49-B15D-8885C315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5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3AA57-6442-AA40-A012-6F4E35D3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54F38E-70AC-0244-99ED-18D12BBC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19CD51-3138-EE4C-AA49-2A8E0F1F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A4BFC0-BD30-D441-8E0A-641A06B3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50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015F60-C01C-1B48-AE76-CEF6AAC7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1EACD9-A655-284E-BB20-BCB9C37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8BF107-C009-A048-BBEE-C556FDE2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19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A9EC1-2567-D34A-84D0-FAA2E581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A7D04-3605-274D-93F5-6A99463C7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96ADE-EF94-0640-8668-E4ACD65D9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9F4BF9-7338-754E-B515-54F8A458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3A959C-BFF1-A14C-A757-437DE677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45E3B4-7434-234B-A847-A6614407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20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D864B-322D-8B4A-B60E-0F8B6922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8D6F99-A5B3-554F-B263-77BEAD6FC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3A09F0-AF89-F441-A268-21249440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169BAD-C5D8-E946-95F7-0B1DE905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F963D2-513D-4047-92FE-9A34D466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8D72EE-D21B-1942-9519-A48BE89B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22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9DC23F-508F-D04D-BEA8-9B7F4834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24640E-BA40-0347-9837-1D05E2D0D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04D738-7D1C-9B43-94E5-C42A978C8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C84CC2-73A9-0649-AF73-8329E10B6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0A0BB-49EC-804F-9A28-FDE87386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0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B3BAA-A143-CF44-A5C9-BB252C258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群論</a:t>
            </a:r>
            <a:r>
              <a:rPr lang="ja-JP" altLang="en-US"/>
              <a:t>の気持ち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CC8142-7B49-884C-A144-2A5F040A7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Group theory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60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B3020-F4CD-5E4A-A772-CCD193FF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群の定義を見ていく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409C43E-6ED9-F742-9D17-57ABED493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群の定義</a:t>
                </a:r>
                <a:endParaRPr kumimoji="1" lang="en-US" altLang="ja-JP" dirty="0"/>
              </a:p>
              <a:p>
                <a:r>
                  <a:rPr lang="ja-JP" altLang="en-US"/>
                  <a:t>群の派生</a:t>
                </a:r>
                <a:endParaRPr lang="en-US" altLang="ja-JP" dirty="0"/>
              </a:p>
              <a:p>
                <a:r>
                  <a:rPr kumimoji="1" lang="ja-JP" altLang="en-US"/>
                  <a:t>群の例１：</a:t>
                </a:r>
                <a:r>
                  <a:rPr lang="fr-CA" altLang="ja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kumimoji="1" lang="ja-JP" altLang="en-US"/>
                  <a:t>群の例２：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409C43E-6ED9-F742-9D17-57ABED493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71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80DD3-7B55-5E4C-BC50-93BA664A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群の定義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DC394E8-B340-1042-958B-08B9A4280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2663"/>
                <a:ext cx="10515600" cy="5031069"/>
              </a:xfrm>
            </p:spPr>
            <p:txBody>
              <a:bodyPr>
                <a:normAutofit/>
              </a:bodyPr>
              <a:lstStyle/>
              <a:p>
                <a:pPr lvl="0">
                  <a:buAutoNum type="arabicPeriod"/>
                </a:pPr>
                <a:r>
                  <a:rPr lang="ja-JP" altLang="en-US"/>
                  <a:t>閉包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</a:t>
                </a:r>
                <a:br>
                  <a:rPr lang="ja-JP" altLang="en-US"/>
                </a:b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lang="en-US" altLang="ja-JP" dirty="0"/>
                </a:br>
                <a:endParaRPr lang="ja-JP" altLang="en-US" dirty="0"/>
              </a:p>
              <a:p>
                <a:pPr>
                  <a:buFont typeface="Arial"/>
                  <a:buAutoNum type="arabicPeriod"/>
                </a:pPr>
                <a:r>
                  <a:rPr lang="ja-JP" altLang="en-US"/>
                  <a:t>結合法則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associativity</a:t>
                </a:r>
                <a:br>
                  <a:rPr lang="ja-JP" altLang="en-US" dirty="0"/>
                </a:b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ja-JP" dirty="0">
                    <a:ea typeface="Cambria Math" panose="02040503050406030204" pitchFamily="18" charset="0"/>
                  </a:rPr>
                </a:br>
                <a:endParaRPr lang="en-US" altLang="ja-JP" dirty="0">
                  <a:ea typeface="Cambria Math" panose="02040503050406030204" pitchFamily="18" charset="0"/>
                </a:endParaRPr>
              </a:p>
              <a:p>
                <a:pPr>
                  <a:buFont typeface="Arial"/>
                  <a:buAutoNum type="arabicPeriod"/>
                </a:pPr>
                <a:r>
                  <a:rPr lang="ja-JP" altLang="en-US" dirty="0"/>
                  <a:t>単位元</a:t>
                </a:r>
                <a:r>
                  <a:rPr lang="ja-JP" altLang="en-US"/>
                  <a:t>の存在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identity element</a:t>
                </a:r>
                <a:br>
                  <a:rPr lang="en-US" altLang="ja-JP" dirty="0"/>
                </a:b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br>
                  <a:rPr lang="ja-JP" altLang="en-US"/>
                </a:br>
                <a:endParaRPr lang="fr-CA" altLang="ja-JP" dirty="0"/>
              </a:p>
              <a:p>
                <a:pPr>
                  <a:spcBef>
                    <a:spcPts val="0"/>
                  </a:spcBef>
                  <a:buFont typeface="Arial"/>
                  <a:buAutoNum type="arabicPeriod"/>
                </a:pPr>
                <a:r>
                  <a:rPr lang="ja-JP" altLang="en-US" dirty="0"/>
                  <a:t>逆元</a:t>
                </a:r>
                <a:r>
                  <a:rPr lang="ja-JP" altLang="en-US"/>
                  <a:t>の存在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element</a:t>
                </a:r>
                <a:br>
                  <a:rPr lang="en-US" altLang="ja-JP" dirty="0"/>
                </a:b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,∃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altLang="ja-JP" dirty="0">
                    <a:ea typeface="Cambria Math" panose="02040503050406030204" pitchFamily="18" charset="0"/>
                  </a:rPr>
                </a:br>
                <a:endParaRPr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DC394E8-B340-1042-958B-08B9A4280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2663"/>
                <a:ext cx="10515600" cy="5031069"/>
              </a:xfrm>
              <a:blipFill>
                <a:blip r:embed="rId2"/>
                <a:stretch>
                  <a:fillRect l="-1206" t="-2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0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A5FD9-9B4F-4D47-9C0F-FF8B36B5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群の派生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1F3F6B-8243-714A-8D67-7B135CA5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（閉包・結合則）半群</a:t>
            </a:r>
            <a:endParaRPr lang="en-US" altLang="ja-JP" dirty="0"/>
          </a:p>
          <a:p>
            <a:r>
              <a:rPr kumimoji="1" lang="ja-JP" altLang="en-US"/>
              <a:t>（＋単位元）モノイド</a:t>
            </a:r>
            <a:endParaRPr kumimoji="1" lang="en-US" altLang="ja-JP" dirty="0"/>
          </a:p>
          <a:p>
            <a:r>
              <a:rPr lang="ja-JP" altLang="en-US"/>
              <a:t>（＋逆元）群</a:t>
            </a:r>
            <a:endParaRPr lang="en-US" altLang="ja-JP" dirty="0"/>
          </a:p>
          <a:p>
            <a:r>
              <a:rPr kumimoji="1" lang="ja-JP" altLang="en-US"/>
              <a:t>（＋可換）アーベル群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72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Google Shape;352;p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 sz="2400" smtClean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ja" altLang="fr-CA" sz="2400" dirty="0"/>
                  <a:t>： </a:t>
                </a:r>
                <a:r>
                  <a:rPr lang="fr-CA" altLang="ja" sz="2400" dirty="0"/>
                  <a:t>n</a:t>
                </a:r>
                <a:r>
                  <a:rPr lang="ja-JP" altLang="en-US" sz="2400"/>
                  <a:t>次複素正則行列</a:t>
                </a:r>
                <a:r>
                  <a:rPr lang="ja-JP" altLang="en-US" sz="2400" dirty="0"/>
                  <a:t>全体</a:t>
                </a:r>
                <a:r>
                  <a:rPr lang="ja-JP" altLang="en-US" sz="2400"/>
                  <a:t>の集合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fr-CA" sz="2400" dirty="0"/>
              </a:p>
              <a:p>
                <a:pPr marL="0" indent="0">
                  <a:buNone/>
                </a:pP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" sz="2400" dirty="0"/>
                  <a:t>  </a:t>
                </a:r>
                <a14:m>
                  <m:oMath xmlns:m="http://schemas.openxmlformats.org/officeDocument/2006/math">
                    <m:r>
                      <a:rPr lang="ja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CA" altLang="ja" sz="2400" i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 i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ja-JP" altLang="en-US" sz="2400"/>
                  <a:t>．この時，組</a:t>
                </a:r>
                <a14:m>
                  <m:oMath xmlns:m="http://schemas.openxmlformats.org/officeDocument/2006/math">
                    <m:r>
                      <a:rPr lang="en-US" altLang="ja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sz="2400" dirty="0"/>
                  <a:t>は</a:t>
                </a:r>
                <a:r>
                  <a:rPr lang="ja-JP" altLang="en-US" sz="2400"/>
                  <a:t>群をなす．</a:t>
                </a:r>
                <a:endParaRPr lang="ja-JP" altLang="en-US" sz="2400" dirty="0"/>
              </a:p>
            </p:txBody>
          </p:sp>
        </mc:Choice>
        <mc:Fallback>
          <p:sp>
            <p:nvSpPr>
              <p:cNvPr id="352" name="Google Shape;352;p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3" name="Google Shape;353;p6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ja" dirty="0"/>
                  <a:t>群の例１</a:t>
                </a:r>
                <a:r>
                  <a:rPr lang="en-US" altLang="ja" sz="2800" dirty="0"/>
                  <a:t>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 sz="28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8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8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sz="2800" dirty="0"/>
                  <a:t>~</a:t>
                </a:r>
                <a:endParaRPr sz="2800" dirty="0"/>
              </a:p>
            </p:txBody>
          </p:sp>
        </mc:Choice>
        <mc:Fallback>
          <p:sp>
            <p:nvSpPr>
              <p:cNvPr id="353" name="Google Shape;353;p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4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64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Google Shape;376;p6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ja-JP" altLang="en-US"/>
                  <a:t>群の例２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j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group</a:t>
                </a:r>
                <a:endParaRPr sz="586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6" name="Google Shape;376;p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Google Shape;377;p6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 sz="240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ar-AE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CA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fr-CA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CA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ja" altLang="en-US" sz="2400" dirty="0">
                    <a:ea typeface="Cambria Math" panose="02040503050406030204" pitchFamily="18" charset="0"/>
                  </a:rPr>
                  <a:t>：</a:t>
                </a:r>
                <a:r>
                  <a:rPr lang="en-US" altLang="ja" sz="2400" dirty="0">
                    <a:ea typeface="MS PGothic" panose="020B0600070205080204" pitchFamily="34" charset="-128"/>
                  </a:rPr>
                  <a:t>n</a:t>
                </a:r>
                <a:r>
                  <a:rPr lang="ja-JP" altLang="en-US" sz="2400">
                    <a:ea typeface="MS PGothic" panose="020B0600070205080204" pitchFamily="34" charset="-128"/>
                  </a:rPr>
                  <a:t>次複素直交行列全体の集合</a:t>
                </a:r>
                <a:endParaRPr lang="en-US" altLang="ja-JP" sz="2400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" sz="2400" dirty="0"/>
                  <a:t>  </a:t>
                </a:r>
                <a14:m>
                  <m:oMath xmlns:m="http://schemas.openxmlformats.org/officeDocument/2006/math">
                    <m:r>
                      <a:rPr lang="ja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ja-JP" altLang="en-US" sz="2400"/>
                  <a:t>．この時，組</a:t>
                </a:r>
                <a14:m>
                  <m:oMath xmlns:m="http://schemas.openxmlformats.org/officeDocument/2006/math">
                    <m:r>
                      <a:rPr lang="en-US" altLang="ja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sz="2400" dirty="0"/>
                  <a:t>は</a:t>
                </a:r>
                <a:r>
                  <a:rPr lang="ja-JP" altLang="en-US" sz="2400"/>
                  <a:t>群をなす．</a:t>
                </a:r>
                <a:endParaRPr lang="en-US" altLang="ja" sz="2400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ja-JP" altLang="en-US" dirty="0"/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fr-CA" altLang="ja" dirty="0"/>
                  <a:t>O(n)</a:t>
                </a:r>
                <a:r>
                  <a:rPr lang="ja-JP" altLang="en-US" dirty="0"/>
                  <a:t>が</a:t>
                </a:r>
                <a:r>
                  <a:rPr lang="fr-CA" altLang="ja" dirty="0"/>
                  <a:t>GL(n;R)</a:t>
                </a:r>
                <a:r>
                  <a:rPr lang="ja-JP" altLang="en-US" dirty="0"/>
                  <a:t>の部分群であるためには</a:t>
                </a:r>
              </a:p>
              <a:p>
                <a:pPr marL="609585" indent="-423323">
                  <a:spcBef>
                    <a:spcPts val="1067"/>
                  </a:spcBef>
                  <a:buSzPts val="1400"/>
                  <a:buChar char="-"/>
                </a:pPr>
                <a:r>
                  <a:rPr lang="ja-JP" altLang="en-US" dirty="0"/>
                  <a:t>２つの直交行列の積は直交行列である</a:t>
                </a:r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/>
                  <a:t>単位行列は直交行列である</a:t>
                </a:r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/>
                  <a:t>直交行列の逆行列は直交行列である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 dirty="0"/>
                  <a:t>の３つを満たす必要がある</a:t>
                </a:r>
                <a:endParaRPr dirty="0"/>
              </a:p>
            </p:txBody>
          </p:sp>
        </mc:Choice>
        <mc:Fallback>
          <p:sp>
            <p:nvSpPr>
              <p:cNvPr id="377" name="Google Shape;377;p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4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88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296A9-FEA3-C347-9C29-4D1D9D40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一般的な人の数学に対するイメージ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93A0D-7CA2-AC47-BB59-CC850492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足し算とか掛け算とかの計算で数字をいじるんでしょう？</a:t>
            </a:r>
            <a:endParaRPr kumimoji="1" lang="en-US" altLang="ja-JP" dirty="0"/>
          </a:p>
          <a:p>
            <a:r>
              <a:rPr kumimoji="1" lang="ja-JP" altLang="en-US"/>
              <a:t>とりあえず微分・積分してイイ気分になるんでしょう？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これらは「対象（数）自体に着目して計算」しているだけ．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012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F0E3F-DB91-034F-8CAB-1C1E6838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新しい方向</a:t>
            </a:r>
            <a:r>
              <a:rPr kumimoji="1" lang="ja-JP" altLang="en-US"/>
              <a:t>から</a:t>
            </a:r>
            <a:r>
              <a:rPr lang="ja-JP" altLang="en-US"/>
              <a:t>考える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437B64-F072-9D4D-98A5-1CF929DC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「対象に着目して計算」する方針から「対象に対する計算自体に着目」する方針に転換してみよう．</a:t>
            </a:r>
            <a:endParaRPr lang="en-US" altLang="ja-JP" dirty="0"/>
          </a:p>
          <a:p>
            <a:r>
              <a:rPr kumimoji="1" lang="ja-JP" altLang="en-US"/>
              <a:t>計算自体の関係を考えるので，対象物は数である必要はなくな</a:t>
            </a:r>
            <a:r>
              <a:rPr lang="ja-JP" altLang="en-US"/>
              <a:t>る．</a:t>
            </a:r>
            <a:br>
              <a:rPr lang="en-US" altLang="ja-JP" dirty="0"/>
            </a:br>
            <a:r>
              <a:rPr lang="en-US" altLang="ja-JP" dirty="0"/>
              <a:t>	→</a:t>
            </a:r>
            <a:r>
              <a:rPr lang="ja-JP" altLang="en-US"/>
              <a:t>さらに</a:t>
            </a:r>
            <a:r>
              <a:rPr kumimoji="1" lang="ja-JP" altLang="en-US"/>
              <a:t>抽象的な思考ができる．</a:t>
            </a:r>
            <a:endParaRPr kumimoji="1" lang="en-US" altLang="ja-JP" dirty="0"/>
          </a:p>
          <a:p>
            <a:r>
              <a:rPr lang="ja-JP" altLang="en-US"/>
              <a:t>計算自体の関係とはなんぞや？</a:t>
            </a:r>
            <a:br>
              <a:rPr lang="en-US" altLang="ja-JP" dirty="0"/>
            </a:br>
            <a:r>
              <a:rPr lang="en-US" altLang="ja-JP" dirty="0"/>
              <a:t>	→</a:t>
            </a:r>
            <a:r>
              <a:rPr lang="ja-JP" altLang="en-US"/>
              <a:t>計算（演算，写像）がどのような構造をしているか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演算の</a:t>
            </a:r>
            <a:r>
              <a:rPr lang="en-US" altLang="ja-JP" dirty="0"/>
              <a:t>(</a:t>
            </a:r>
            <a:r>
              <a:rPr lang="ja-JP" altLang="en-US"/>
              <a:t>代数的</a:t>
            </a:r>
            <a:r>
              <a:rPr kumimoji="1" lang="en-US" altLang="ja-JP" dirty="0"/>
              <a:t>)</a:t>
            </a:r>
            <a:r>
              <a:rPr kumimoji="1" lang="ja-JP" altLang="en-US"/>
              <a:t>構造を「群（もしくは抽象群）」という</a:t>
            </a:r>
            <a:br>
              <a:rPr kumimoji="1" lang="en-US" altLang="ja-JP" dirty="0"/>
            </a:br>
            <a:r>
              <a:rPr kumimoji="1" lang="ja-JP" altLang="en-US"/>
              <a:t>群は写像の集合</a:t>
            </a:r>
          </a:p>
        </p:txBody>
      </p:sp>
    </p:spTree>
    <p:extLst>
      <p:ext uri="{BB962C8B-B14F-4D97-AF65-F5344CB8AC3E}">
        <p14:creationId xmlns:p14="http://schemas.microsoft.com/office/powerpoint/2010/main" val="30426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C6993-1234-7848-B600-AC0454A2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計算</a:t>
            </a:r>
            <a:r>
              <a:rPr kumimoji="1" lang="ja-JP" altLang="en-US"/>
              <a:t>に着目するとは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161B91-3540-F34A-83DA-68E85402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実数の和とベクトルの和を考えてみよう．</a:t>
            </a:r>
            <a:endParaRPr lang="en-US" altLang="ja-JP" dirty="0"/>
          </a:p>
          <a:p>
            <a:r>
              <a:rPr kumimoji="1" lang="ja-JP" altLang="en-US"/>
              <a:t>対象物に着目</a:t>
            </a:r>
            <a:br>
              <a:rPr kumimoji="1" lang="en-US" altLang="ja-JP" dirty="0"/>
            </a:br>
            <a:r>
              <a:rPr kumimoji="1" lang="en-US" altLang="ja-JP" dirty="0"/>
              <a:t>→</a:t>
            </a:r>
            <a:r>
              <a:rPr kumimoji="1" lang="ja-JP" altLang="en-US"/>
              <a:t>実数とベクトルは全くの別物である</a:t>
            </a:r>
            <a:endParaRPr lang="en-US" altLang="ja-JP" dirty="0"/>
          </a:p>
          <a:p>
            <a:r>
              <a:rPr kumimoji="1" lang="ja-JP" altLang="en-US"/>
              <a:t>演算に着目</a:t>
            </a:r>
            <a:br>
              <a:rPr kumimoji="1" lang="en-US" altLang="ja-JP" dirty="0"/>
            </a:br>
            <a:r>
              <a:rPr kumimoji="1" lang="en-US" altLang="ja-JP" dirty="0"/>
              <a:t>→</a:t>
            </a:r>
            <a:r>
              <a:rPr kumimoji="1" lang="ja-JP" altLang="en-US"/>
              <a:t>同じ</a:t>
            </a:r>
            <a:r>
              <a:rPr kumimoji="1" lang="en-US" altLang="ja-JP" dirty="0"/>
              <a:t>”+”</a:t>
            </a:r>
            <a:r>
              <a:rPr kumimoji="1" lang="ja-JP" altLang="en-US"/>
              <a:t>という演算（写像）を考えた場合，実数であれベクトルであれ，この</a:t>
            </a:r>
            <a:r>
              <a:rPr kumimoji="1" lang="en-US" altLang="ja-JP" dirty="0"/>
              <a:t>”+”</a:t>
            </a:r>
            <a:r>
              <a:rPr kumimoji="1" lang="ja-JP" altLang="en-US"/>
              <a:t>という演算（＝写像）で包括することができる．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4626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5BD28-3D2C-5249-8CD5-5E16197E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群を考えるにあたって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DFFAC3-1268-3441-AD89-EE3FCFC0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２つのものを用意する</a:t>
            </a:r>
            <a:endParaRPr lang="en-US" altLang="ja-JP" dirty="0"/>
          </a:p>
          <a:p>
            <a:pPr lvl="1"/>
            <a:r>
              <a:rPr kumimoji="1" lang="ja-JP" altLang="en-US"/>
              <a:t>空間（集合）</a:t>
            </a:r>
            <a:endParaRPr kumimoji="1" lang="en-US" altLang="ja-JP" dirty="0"/>
          </a:p>
          <a:p>
            <a:pPr lvl="1"/>
            <a:r>
              <a:rPr lang="ja-JP" altLang="en-US"/>
              <a:t>演算（写像）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19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09AC4-AB0D-1A4D-BB86-33333490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空間？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C3D8E3-5F95-9044-BB58-105CB2FC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空間とは？</a:t>
            </a:r>
            <a:endParaRPr kumimoji="1" lang="en-US" altLang="ja-JP" dirty="0"/>
          </a:p>
          <a:p>
            <a:pPr lvl="1"/>
            <a:r>
              <a:rPr lang="ja-JP" altLang="en-US"/>
              <a:t>演算する（写像で飛ばす）集合のこと</a:t>
            </a:r>
            <a:endParaRPr lang="en-US" altLang="ja-JP" dirty="0"/>
          </a:p>
          <a:p>
            <a:pPr lvl="1"/>
            <a:r>
              <a:rPr lang="ja-JP" altLang="en-US"/>
              <a:t>共通の性質を持てる元が定義できる集合であればなんでもいい．</a:t>
            </a:r>
            <a:endParaRPr lang="en-US" altLang="ja-JP" dirty="0"/>
          </a:p>
          <a:p>
            <a:pPr lvl="1"/>
            <a:r>
              <a:rPr kumimoji="1" lang="ja-JP" altLang="en-US"/>
              <a:t>（例）二次元平面（</a:t>
            </a:r>
            <a:r>
              <a:rPr kumimoji="1" lang="en-US" altLang="ja-JP" dirty="0"/>
              <a:t>2</a:t>
            </a:r>
            <a:r>
              <a:rPr kumimoji="1" lang="ja-JP" altLang="en-US"/>
              <a:t>次元ユークリッド空間という）</a:t>
            </a:r>
            <a:endParaRPr kumimoji="1" lang="en-US" altLang="ja-JP" dirty="0"/>
          </a:p>
          <a:p>
            <a:pPr lvl="1"/>
            <a:r>
              <a:rPr lang="ja-JP" altLang="en-US"/>
              <a:t>（例）</a:t>
            </a:r>
            <a:r>
              <a:rPr lang="en-US" altLang="ja-JP" dirty="0"/>
              <a:t>2</a:t>
            </a:r>
            <a:r>
              <a:rPr lang="ja-JP" altLang="en-US"/>
              <a:t>次平方行列全体の集合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633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E68C2-D2F1-A54B-B2FC-6CB1D301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演算？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436F57-96C2-564D-AD77-F66D03B05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演算とは？</a:t>
            </a:r>
            <a:endParaRPr lang="en-US" altLang="ja-JP" dirty="0"/>
          </a:p>
          <a:p>
            <a:pPr lvl="1"/>
            <a:r>
              <a:rPr lang="ja-JP" altLang="en-US"/>
              <a:t>前後で性質が変わらないように写すこと．写像．</a:t>
            </a:r>
            <a:endParaRPr kumimoji="1" lang="en-US" altLang="ja-JP" dirty="0"/>
          </a:p>
          <a:p>
            <a:pPr lvl="1"/>
            <a:r>
              <a:rPr kumimoji="1" lang="ja-JP" altLang="en-US"/>
              <a:t>（例）</a:t>
            </a:r>
            <a:r>
              <a:rPr kumimoji="1" lang="en-US" altLang="ja-JP" dirty="0"/>
              <a:t>π/4</a:t>
            </a:r>
            <a:r>
              <a:rPr lang="ja-JP" altLang="en-US"/>
              <a:t>回転しても</a:t>
            </a:r>
            <a:r>
              <a:rPr lang="en-US" altLang="ja-JP" dirty="0"/>
              <a:t>4</a:t>
            </a:r>
            <a:r>
              <a:rPr lang="ja-JP" altLang="en-US"/>
              <a:t>辺の長さや頂点数は不変</a:t>
            </a:r>
            <a:endParaRPr lang="en-US" altLang="ja-JP" dirty="0"/>
          </a:p>
          <a:p>
            <a:pPr lvl="1"/>
            <a:r>
              <a:rPr kumimoji="1" lang="ja-JP" altLang="en-US"/>
              <a:t>（例）</a:t>
            </a:r>
            <a:r>
              <a:rPr kumimoji="1" lang="en-US" altLang="ja-JP" dirty="0"/>
              <a:t>2</a:t>
            </a:r>
            <a:r>
              <a:rPr kumimoji="1" lang="ja-JP" altLang="en-US"/>
              <a:t>次行列の</a:t>
            </a:r>
            <a:r>
              <a:rPr lang="en-US" altLang="ja-JP" dirty="0"/>
              <a:t>{</a:t>
            </a:r>
            <a:r>
              <a:rPr kumimoji="1" lang="ja-JP" altLang="en-US"/>
              <a:t>和</a:t>
            </a:r>
            <a:r>
              <a:rPr kumimoji="1" lang="en-US" altLang="ja-JP" dirty="0"/>
              <a:t>,</a:t>
            </a:r>
            <a:r>
              <a:rPr kumimoji="1" lang="ja-JP" altLang="en-US"/>
              <a:t>積</a:t>
            </a:r>
            <a:r>
              <a:rPr kumimoji="1" lang="en-US" altLang="ja-JP" dirty="0"/>
              <a:t>}</a:t>
            </a:r>
            <a:r>
              <a:rPr kumimoji="1" lang="ja-JP" altLang="en-US"/>
              <a:t>は</a:t>
            </a:r>
            <a:r>
              <a:rPr kumimoji="1" lang="en-US" altLang="ja-JP" dirty="0"/>
              <a:t>2</a:t>
            </a:r>
            <a:r>
              <a:rPr lang="ja-JP" altLang="en-US"/>
              <a:t>次</a:t>
            </a:r>
            <a:r>
              <a:rPr kumimoji="1" lang="ja-JP" altLang="en-US"/>
              <a:t>行列になる．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8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69A30-AF95-324B-A5E3-8B825D4C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群の種類（クラス）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F413E1-9001-8A49-A818-51A435D1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238"/>
            <a:ext cx="10515600" cy="48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構造で分けた際に群の元（＝写像）の性質で分けることができる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置換群：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任意の集合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から集合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への全単射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ja-JP" altLang="en-US"/>
              <a:t>行列群：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正則行列を集めた群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/>
              <a:t>変換群</a:t>
            </a:r>
            <a:r>
              <a:rPr lang="ja-JP" altLang="en-US"/>
              <a:t>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から集合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への構造を保つ写像全体の集合．</a:t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置換群と行列群は変換群の特別な場合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/>
              <a:t>位相群・代数群</a:t>
            </a:r>
            <a:r>
              <a:rPr lang="ja-JP" altLang="en-US"/>
              <a:t>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変換群の構造に連続性を加えたもの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/>
              <a:t>実は「作用」というもので群を分類している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525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DE1B3-2A00-6944-8C45-6FCF6E23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群の作用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1A807-CA15-154A-B850-00A7C062A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群</a:t>
            </a:r>
            <a:r>
              <a:rPr kumimoji="1" lang="en-US" altLang="ja-JP" dirty="0"/>
              <a:t>G</a:t>
            </a:r>
            <a:r>
              <a:rPr kumimoji="1" lang="ja-JP" altLang="en-US"/>
              <a:t>の元が集合</a:t>
            </a:r>
            <a:r>
              <a:rPr kumimoji="1" lang="en-US" altLang="ja-JP" dirty="0"/>
              <a:t>A</a:t>
            </a:r>
            <a:r>
              <a:rPr kumimoji="1" lang="ja-JP" altLang="en-US"/>
              <a:t>から集合</a:t>
            </a:r>
            <a:r>
              <a:rPr kumimoji="1" lang="en-US" altLang="ja-JP" dirty="0"/>
              <a:t>A</a:t>
            </a:r>
            <a:r>
              <a:rPr lang="ja-JP" altLang="en-US"/>
              <a:t>へと</a:t>
            </a:r>
            <a:r>
              <a:rPr kumimoji="1" lang="ja-JP" altLang="en-US"/>
              <a:t>写す写像となる時</a:t>
            </a:r>
            <a:br>
              <a:rPr kumimoji="1" lang="en-US" altLang="ja-JP" dirty="0"/>
            </a:br>
            <a:r>
              <a:rPr kumimoji="1" lang="ja-JP" altLang="en-US"/>
              <a:t>「群</a:t>
            </a:r>
            <a:r>
              <a:rPr kumimoji="1" lang="en-US" altLang="ja-JP" dirty="0"/>
              <a:t>G</a:t>
            </a:r>
            <a:r>
              <a:rPr kumimoji="1" lang="ja-JP" altLang="en-US"/>
              <a:t>の集合</a:t>
            </a:r>
            <a:r>
              <a:rPr kumimoji="1" lang="en-US" altLang="ja-JP" dirty="0"/>
              <a:t>A</a:t>
            </a:r>
            <a:r>
              <a:rPr kumimoji="1" lang="ja-JP" altLang="en-US"/>
              <a:t>への作用」という．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lang="ja-JP" altLang="en-US"/>
              <a:t>集合に対して群の性質を適用させている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（例）二次元ユークリッド平面</a:t>
            </a:r>
            <a:endParaRPr lang="en-US" altLang="ja-JP" dirty="0"/>
          </a:p>
          <a:p>
            <a:pPr lvl="1"/>
            <a:r>
              <a:rPr lang="ja-JP" altLang="en-US"/>
              <a:t>平行移動，回転，拡大，反転</a:t>
            </a:r>
            <a:endParaRPr lang="en-US" altLang="ja-JP" dirty="0"/>
          </a:p>
          <a:p>
            <a:pPr lvl="1"/>
            <a:r>
              <a:rPr lang="ja-JP" altLang="en-US"/>
              <a:t>上記</a:t>
            </a:r>
            <a:r>
              <a:rPr lang="en-US" altLang="ja-JP" dirty="0"/>
              <a:t>4</a:t>
            </a:r>
            <a:r>
              <a:rPr lang="ja-JP" altLang="en-US"/>
              <a:t>つの変換（写像）は平面から平面に，性質を保ちながら写している．</a:t>
            </a:r>
            <a:endParaRPr lang="en-US" altLang="ja-JP" dirty="0"/>
          </a:p>
          <a:p>
            <a:pPr lvl="1"/>
            <a:r>
              <a:rPr lang="ja-JP" altLang="en-US"/>
              <a:t>正方形は回転させても正方形だよね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477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544</Words>
  <Application>Microsoft Macintosh PowerPoint</Application>
  <PresentationFormat>ワイド画面</PresentationFormat>
  <Paragraphs>77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群論の気持ち</vt:lpstr>
      <vt:lpstr>一般的な人の数学に対するイメージ</vt:lpstr>
      <vt:lpstr>新しい方向から考える</vt:lpstr>
      <vt:lpstr>計算に着目するとは</vt:lpstr>
      <vt:lpstr>群を考えるにあたって</vt:lpstr>
      <vt:lpstr>空間？</vt:lpstr>
      <vt:lpstr>演算？</vt:lpstr>
      <vt:lpstr>群の種類（クラス）</vt:lpstr>
      <vt:lpstr>群の作用</vt:lpstr>
      <vt:lpstr>群の定義を見ていく</vt:lpstr>
      <vt:lpstr>群の定義</vt:lpstr>
      <vt:lpstr>群の派生</vt:lpstr>
      <vt:lpstr>群の例１~GL(n;C)~</vt:lpstr>
      <vt:lpstr>群の例２O(n)  orthogonal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群論の気持ち</dc:title>
  <dc:creator>高原 照太郎</dc:creator>
  <cp:lastModifiedBy>高原 照太郎</cp:lastModifiedBy>
  <cp:revision>91</cp:revision>
  <dcterms:created xsi:type="dcterms:W3CDTF">2019-09-10T16:10:43Z</dcterms:created>
  <dcterms:modified xsi:type="dcterms:W3CDTF">2019-09-11T19:07:43Z</dcterms:modified>
</cp:coreProperties>
</file>