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61" r:id="rId4"/>
    <p:sldId id="258"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5C3B8084-DD6F-4465-AB80-1D8A143F036F}">
          <p14:sldIdLst>
            <p14:sldId id="256"/>
            <p14:sldId id="257"/>
          </p14:sldIdLst>
        </p14:section>
        <p14:section name="part1" id="{F29D5DD5-8273-4653-89A1-232814721B65}">
          <p14:sldIdLst>
            <p14:sldId id="261"/>
            <p14:sldId id="258"/>
            <p14:sldId id="259"/>
            <p14:sldId id="262"/>
            <p14:sldId id="263"/>
            <p14:sldId id="264"/>
            <p14:sldId id="265"/>
          </p14:sldIdLst>
        </p14:section>
        <p14:section name="part2" id="{CE0794AC-E473-4F5E-A588-4E6B1E5DE2D3}">
          <p14:sldIdLst>
            <p14:sldId id="266"/>
            <p14:sldId id="267"/>
            <p14:sldId id="268"/>
            <p14:sldId id="269"/>
            <p14:sldId id="270"/>
            <p14:sldId id="271"/>
            <p14:sldId id="272"/>
            <p14:sldId id="273"/>
          </p14:sldIdLst>
        </p14:section>
        <p14:section name="part3" id="{C9356E8A-8089-477A-BD5A-F9DCC04446B5}">
          <p14:sldIdLst>
            <p14:sldId id="274"/>
            <p14:sldId id="275"/>
            <p14:sldId id="276"/>
            <p14:sldId id="277"/>
            <p14:sldId id="27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EEEEEE"/>
    <a:srgbClr val="000000"/>
    <a:srgbClr val="FFF5EB"/>
    <a:srgbClr val="FFEDD9"/>
    <a:srgbClr val="FFE9D1"/>
    <a:srgbClr val="FFF4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74" d="100"/>
          <a:sy n="174" d="100"/>
        </p:scale>
        <p:origin x="123" y="56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371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683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663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004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591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158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790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067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4581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3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409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2427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851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5737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729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285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759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203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00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83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extLst>
      <p:ext uri="{BB962C8B-B14F-4D97-AF65-F5344CB8AC3E}">
        <p14:creationId xmlns:p14="http://schemas.microsoft.com/office/powerpoint/2010/main" val="356982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6" r:id="rId5"/>
    <p:sldLayoutId id="2147483657" r:id="rId6"/>
    <p:sldLayoutId id="2147483658"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ja-JP"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a:t>
            </a:r>
            <a:r>
              <a:rPr lang="ja"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2</a:t>
            </a:r>
            <a:r>
              <a:rPr lang="en-US" altLang="ja"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 </a:t>
            </a:r>
            <a:r>
              <a:rPr lang="ja-JP" altLang="en-US"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上半平面とポアンカレ計量</a:t>
            </a:r>
            <a:endParaRPr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endParaRPr>
          </a:p>
          <a:p>
            <a:pPr marL="0" lvl="0" indent="0" algn="ctr" rtl="0">
              <a:spcBef>
                <a:spcPts val="0"/>
              </a:spcBef>
              <a:spcAft>
                <a:spcPts val="0"/>
              </a:spcAft>
              <a:buNone/>
            </a:pPr>
            <a:r>
              <a:rPr lang="en-US" altLang="ja-JP"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1-</a:t>
            </a:r>
            <a:r>
              <a:rPr lang="ja-JP" altLang="en-US"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endParaRPr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dirty="0">
                <a:latin typeface="M+ 1p light" panose="020B0402020203020204" pitchFamily="50" charset="-128"/>
                <a:ea typeface="M+ 1p light" panose="020B0402020203020204" pitchFamily="50" charset="-128"/>
                <a:cs typeface="M+ 1p light" panose="020B0402020203020204" pitchFamily="50" charset="-128"/>
              </a:rPr>
              <a:t>take.sei </a:t>
            </a:r>
            <a:endParaRPr dirty="0">
              <a:latin typeface="M+ 1p light" panose="020B0402020203020204" pitchFamily="50" charset="-128"/>
              <a:ea typeface="M+ 1p light" panose="020B0402020203020204" pitchFamily="50" charset="-128"/>
              <a:cs typeface="M+ 1p light" panose="020B0402020203020204" pitchFamily="50" charset="-128"/>
            </a:endParaRPr>
          </a:p>
        </p:txBody>
      </p:sp>
      <p:grpSp>
        <p:nvGrpSpPr>
          <p:cNvPr id="16" name="グループ化 15">
            <a:extLst>
              <a:ext uri="{FF2B5EF4-FFF2-40B4-BE49-F238E27FC236}">
                <a16:creationId xmlns:a16="http://schemas.microsoft.com/office/drawing/2014/main" id="{506E200A-E318-4267-B7F4-BF0AC0AA2D58}"/>
              </a:ext>
            </a:extLst>
          </p:cNvPr>
          <p:cNvGrpSpPr/>
          <p:nvPr/>
        </p:nvGrpSpPr>
        <p:grpSpPr>
          <a:xfrm>
            <a:off x="0" y="0"/>
            <a:ext cx="9144002" cy="5141575"/>
            <a:chOff x="0" y="0"/>
            <a:chExt cx="9144002" cy="5141575"/>
          </a:xfrm>
        </p:grpSpPr>
        <p:sp>
          <p:nvSpPr>
            <p:cNvPr id="17" name="二等辺三角形 16">
              <a:extLst>
                <a:ext uri="{FF2B5EF4-FFF2-40B4-BE49-F238E27FC236}">
                  <a16:creationId xmlns:a16="http://schemas.microsoft.com/office/drawing/2014/main" id="{B25D0B48-5531-4D10-9EFD-71D8EB9CA607}"/>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0F14F3DD-95C6-4B71-B1BA-D2F7B9CA92EA}"/>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ja-JP"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2.</a:t>
            </a:r>
            <a:r>
              <a:rPr lang="ja-JP" altLang="en-US"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ユークリッド幾何をモデルで表す</a:t>
            </a:r>
            <a:endParaRPr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nvGrpSpPr>
          <p:cNvPr id="16" name="グループ化 15">
            <a:extLst>
              <a:ext uri="{FF2B5EF4-FFF2-40B4-BE49-F238E27FC236}">
                <a16:creationId xmlns:a16="http://schemas.microsoft.com/office/drawing/2014/main" id="{506E200A-E318-4267-B7F4-BF0AC0AA2D58}"/>
              </a:ext>
            </a:extLst>
          </p:cNvPr>
          <p:cNvGrpSpPr/>
          <p:nvPr/>
        </p:nvGrpSpPr>
        <p:grpSpPr>
          <a:xfrm>
            <a:off x="0" y="0"/>
            <a:ext cx="9144002" cy="5141575"/>
            <a:chOff x="0" y="0"/>
            <a:chExt cx="9144002" cy="5141575"/>
          </a:xfrm>
        </p:grpSpPr>
        <p:sp>
          <p:nvSpPr>
            <p:cNvPr id="17" name="二等辺三角形 16">
              <a:extLst>
                <a:ext uri="{FF2B5EF4-FFF2-40B4-BE49-F238E27FC236}">
                  <a16:creationId xmlns:a16="http://schemas.microsoft.com/office/drawing/2014/main" id="{B25D0B48-5531-4D10-9EFD-71D8EB9CA607}"/>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0F14F3DD-95C6-4B71-B1BA-D2F7B9CA92EA}"/>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 name="字幕 2">
            <a:extLst>
              <a:ext uri="{FF2B5EF4-FFF2-40B4-BE49-F238E27FC236}">
                <a16:creationId xmlns:a16="http://schemas.microsoft.com/office/drawing/2014/main" id="{54E11065-5433-4DA0-AF46-FD1DE20FF342}"/>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3801165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ユークリッド幾何は直感的操作の作図を厳密にした感じだけど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現代数学は</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どの場に</a:t>
              </a:r>
              <a:endPar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存在する何に対して</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何を行うのか</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ってのが大事になるから</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場の話から始まるよ</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モデルを組み立てる</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モデル</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集合</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群の組</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を作るとなると</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必要なのは集合と群</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ユークリッドモデルにおける集合</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空間</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と群</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操作</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について考えないとならない</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あらかじめわかっていることとして</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空間は距離の存在する空間</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ユークリッド距離</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操作は合同を保持する変換</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合同な二図形は</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片方が片方に移動したと考えられるから</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285750" lvl="0" indent="-285750">
              <a:buFontTx/>
              <a:buChar char="-"/>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それぞれ定義していこう</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115670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ちなみに</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距離関数の定義の内</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1)</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は他条件から導出が可能なので</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厳密には</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3</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条件</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距離空間</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始めに</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モデルの集合の定義をするために</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距離空間</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距離関数について定義する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dirty="0">
                    <a:latin typeface="M+ 1p light" panose="020B0402020203020204" pitchFamily="50" charset="-128"/>
                    <a:ea typeface="M+ 1p light" panose="020B0402020203020204" pitchFamily="50" charset="-128"/>
                    <a:cs typeface="M+ 1p light" panose="020B0402020203020204" pitchFamily="50" charset="-128"/>
                  </a:rPr>
                  <a:t>Def2.1 </a:t>
                </a:r>
                <a:r>
                  <a:rPr lang="ja-JP" altLang="en-US" dirty="0">
                    <a:latin typeface="M+ 1p light" panose="020B0402020203020204" pitchFamily="50" charset="-128"/>
                    <a:ea typeface="M+ 1p light" panose="020B0402020203020204" pitchFamily="50" charset="-128"/>
                    <a:cs typeface="M+ 1p light" panose="020B0402020203020204" pitchFamily="50" charset="-128"/>
                  </a:rPr>
                  <a:t>距離空間</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集合</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に対して写像</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が次の条件を満たすとき</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を</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といい</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を</m:t>
                    </m:r>
                  </m:oMath>
                </a14:m>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距離関数</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組</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を</m:t>
                    </m:r>
                  </m:oMath>
                </a14:m>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距離空間</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任意の</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≥0</m:t>
                    </m:r>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=0</m:t>
                    </m:r>
                  </m:oMath>
                </a14:m>
                <a:endParaRPr lang="en-US" altLang="ja-JP" sz="1600" b="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endParaRPr lang="en-US" altLang="ja-JP" sz="1600" b="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𝑐</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𝑐</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572"/>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3038884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あれ</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距離だけでいいの</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って思うかもしれないけれど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実は距離さえ定まれば幾何で使う</a:t>
              </a:r>
              <a:endPar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空間の変数</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角度とか</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は全部求まるんだよね</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最小単位の定義は距離だけで実は十分</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ユークリッド距離</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距離空間</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の中でも</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特に</a:t>
                </a:r>
                <a14:m>
                  <m:oMath xmlns:m="http://schemas.openxmlformats.org/officeDocument/2006/math">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二点</a:t>
                </a:r>
                <a14:m>
                  <m:oMath xmlns:m="http://schemas.openxmlformats.org/officeDocument/2006/math">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𝕩</m:t>
                    </m:r>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m:t>
                    </m:r>
                    <m:d>
                      <m:dPr>
                        <m:ctrlP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ctrlPr>
                      </m:dPr>
                      <m:e>
                        <m:sSub>
                          <m:sSubPr>
                            <m:ctrlP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𝑥</m:t>
                            </m:r>
                          </m:e>
                          <m: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1</m:t>
                            </m:r>
                          </m:sub>
                        </m:s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𝑥</m:t>
                            </m:r>
                          </m:e>
                          <m: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2</m:t>
                            </m:r>
                          </m:sub>
                        </m:sSub>
                      </m:e>
                    </m:d>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𝕪</m:t>
                    </m:r>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𝑦</m:t>
                        </m:r>
                      </m:e>
                      <m: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1</m:t>
                        </m:r>
                      </m:sub>
                    </m:s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𝑦</m:t>
                        </m:r>
                      </m:e>
                      <m: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2</m:t>
                        </m:r>
                      </m:sub>
                    </m:sSub>
                    <m:r>
                      <a:rPr lang="en-US" altLang="ja-JP" sz="1600" b="0" i="1" dirty="0" smtClean="0">
                        <a:latin typeface="Cambria Math" panose="02040503050406030204" pitchFamily="18" charset="0"/>
                        <a:ea typeface="M+ 1p light" panose="020B0402020203020204" pitchFamily="50" charset="-128"/>
                        <a:cs typeface="M+ 1p light" panose="020B0402020203020204" pitchFamily="50" charset="-128"/>
                      </a:rPr>
                      <m:t>)</m:t>
                    </m:r>
                    <m:r>
                      <a:rPr lang="ja-JP" altLang="en-US" sz="1600" i="1" dirty="0">
                        <a:latin typeface="Cambria Math" panose="02040503050406030204" pitchFamily="18" charset="0"/>
                        <a:ea typeface="M+ 1p light" panose="020B0402020203020204" pitchFamily="50" charset="-128"/>
                        <a:cs typeface="M+ 1p light" panose="020B0402020203020204" pitchFamily="50" charset="-128"/>
                      </a:rPr>
                      <m:t>に</m:t>
                    </m:r>
                    <m:r>
                      <a:rPr lang="ja-JP" altLang="en-US" sz="1600" i="1" dirty="0" smtClean="0">
                        <a:latin typeface="Cambria Math" panose="02040503050406030204" pitchFamily="18" charset="0"/>
                        <a:ea typeface="M+ 1p light" panose="020B0402020203020204" pitchFamily="50" charset="-128"/>
                        <a:cs typeface="M+ 1p light" panose="020B0402020203020204" pitchFamily="50" charset="-128"/>
                      </a:rPr>
                      <m:t>対</m:t>
                    </m:r>
                    <m:r>
                      <a:rPr lang="ja-JP" altLang="en-US" sz="1600" i="1" dirty="0" smtClean="0">
                        <a:latin typeface="Cambria Math" panose="02040503050406030204" pitchFamily="18" charset="0"/>
                        <a:ea typeface="M+ 1p light" panose="020B0402020203020204" pitchFamily="50" charset="-128"/>
                        <a:cs typeface="M+ 1p light" panose="020B0402020203020204" pitchFamily="50" charset="-128"/>
                      </a:rPr>
                      <m:t>して</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定義される値</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𝕩</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𝕪</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ad>
                        <m:radPr>
                          <m:degHide m:val="on"/>
                          <m:ctrlP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ctrlPr>
                        </m:radPr>
                        <m:deg/>
                        <m:e>
                          <m:sSup>
                            <m:sSupPr>
                              <m:ctrlP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ctrlPr>
                            </m:sSupPr>
                            <m:e>
                              <m:d>
                                <m:dPr>
                                  <m:ctrlP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ctrlPr>
                                </m:dPr>
                                <m:e>
                                  <m:sSub>
                                    <m:sSubPr>
                                      <m:ctrlP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ctrlPr>
                                    </m:sSubPr>
                                    <m:e>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𝑦</m:t>
                                      </m:r>
                                    </m:e>
                                    <m:sub>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1</m:t>
                                      </m:r>
                                    </m:sub>
                                  </m:sSub>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m:t>
                                  </m:r>
                                  <m:sSub>
                                    <m:sSubPr>
                                      <m:ctrlP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ctrlPr>
                                    </m:sSubPr>
                                    <m:e>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𝑥</m:t>
                                      </m:r>
                                    </m:e>
                                    <m:sub>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1</m:t>
                                      </m:r>
                                    </m:sub>
                                  </m:sSub>
                                </m:e>
                              </m:d>
                            </m:e>
                            <m:sup>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2</m:t>
                              </m:r>
                            </m:sup>
                          </m:sSup>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m:t>
                          </m:r>
                          <m:sSup>
                            <m:sSupPr>
                              <m:ctrlPr>
                                <a:rPr lang="en-US" altLang="ja-JP" sz="1600" i="1">
                                  <a:latin typeface="Cambria Math" panose="02040503050406030204" pitchFamily="18" charset="0"/>
                                  <a:ea typeface="Cambria Math" panose="02040503050406030204" pitchFamily="18" charset="0"/>
                                  <a:cs typeface="M+ 1p light" panose="020B0402020203020204" pitchFamily="50" charset="-128"/>
                                </a:rPr>
                              </m:ctrlPr>
                            </m:sSupPr>
                            <m:e>
                              <m:d>
                                <m:dPr>
                                  <m:ctrlPr>
                                    <a:rPr lang="en-US" altLang="ja-JP" sz="1600" i="1">
                                      <a:latin typeface="Cambria Math" panose="02040503050406030204" pitchFamily="18" charset="0"/>
                                      <a:ea typeface="Cambria Math" panose="02040503050406030204" pitchFamily="18" charset="0"/>
                                      <a:cs typeface="M+ 1p light" panose="020B0402020203020204" pitchFamily="50" charset="-128"/>
                                    </a:rPr>
                                  </m:ctrlPr>
                                </m:dPr>
                                <m:e>
                                  <m:sSub>
                                    <m:sSubPr>
                                      <m:ctrlPr>
                                        <a:rPr lang="en-US" altLang="ja-JP" sz="1600" i="1">
                                          <a:latin typeface="Cambria Math" panose="02040503050406030204" pitchFamily="18" charset="0"/>
                                          <a:ea typeface="Cambria Math" panose="02040503050406030204" pitchFamily="18" charset="0"/>
                                          <a:cs typeface="M+ 1p light" panose="020B0402020203020204" pitchFamily="50" charset="-128"/>
                                        </a:rPr>
                                      </m:ctrlPr>
                                    </m:sSubPr>
                                    <m:e>
                                      <m:r>
                                        <a:rPr lang="en-US" altLang="ja-JP" sz="1600" i="1">
                                          <a:latin typeface="Cambria Math" panose="02040503050406030204" pitchFamily="18" charset="0"/>
                                          <a:ea typeface="Cambria Math" panose="02040503050406030204" pitchFamily="18" charset="0"/>
                                          <a:cs typeface="M+ 1p light" panose="020B0402020203020204" pitchFamily="50" charset="-128"/>
                                        </a:rPr>
                                        <m:t>𝑦</m:t>
                                      </m:r>
                                    </m:e>
                                    <m:sub>
                                      <m:r>
                                        <a:rPr lang="en-US" altLang="ja-JP" sz="1600" i="1">
                                          <a:latin typeface="Cambria Math" panose="02040503050406030204" pitchFamily="18" charset="0"/>
                                          <a:ea typeface="Cambria Math" panose="02040503050406030204" pitchFamily="18" charset="0"/>
                                          <a:cs typeface="M+ 1p light" panose="020B0402020203020204" pitchFamily="50" charset="-128"/>
                                        </a:rPr>
                                        <m:t>2</m:t>
                                      </m:r>
                                    </m:sub>
                                  </m:sSub>
                                  <m:r>
                                    <a:rPr lang="en-US" altLang="ja-JP" sz="1600" i="1">
                                      <a:latin typeface="Cambria Math" panose="02040503050406030204" pitchFamily="18" charset="0"/>
                                      <a:ea typeface="Cambria Math" panose="02040503050406030204" pitchFamily="18" charset="0"/>
                                      <a:cs typeface="M+ 1p light" panose="020B0402020203020204" pitchFamily="50" charset="-128"/>
                                    </a:rPr>
                                    <m:t>−</m:t>
                                  </m:r>
                                  <m:sSub>
                                    <m:sSubPr>
                                      <m:ctrlPr>
                                        <a:rPr lang="en-US" altLang="ja-JP" sz="1600" i="1">
                                          <a:latin typeface="Cambria Math" panose="02040503050406030204" pitchFamily="18" charset="0"/>
                                          <a:ea typeface="Cambria Math" panose="02040503050406030204" pitchFamily="18" charset="0"/>
                                          <a:cs typeface="M+ 1p light" panose="020B0402020203020204" pitchFamily="50" charset="-128"/>
                                        </a:rPr>
                                      </m:ctrlPr>
                                    </m:sSubPr>
                                    <m:e>
                                      <m:r>
                                        <a:rPr lang="en-US" altLang="ja-JP" sz="1600" i="1">
                                          <a:latin typeface="Cambria Math" panose="02040503050406030204" pitchFamily="18" charset="0"/>
                                          <a:ea typeface="Cambria Math" panose="02040503050406030204" pitchFamily="18" charset="0"/>
                                          <a:cs typeface="M+ 1p light" panose="020B0402020203020204" pitchFamily="50" charset="-128"/>
                                        </a:rPr>
                                        <m:t>𝑥</m:t>
                                      </m:r>
                                    </m:e>
                                    <m:sub>
                                      <m:r>
                                        <a:rPr lang="en-US" altLang="ja-JP" sz="1600" i="1">
                                          <a:latin typeface="Cambria Math" panose="02040503050406030204" pitchFamily="18" charset="0"/>
                                          <a:ea typeface="Cambria Math" panose="02040503050406030204" pitchFamily="18" charset="0"/>
                                          <a:cs typeface="M+ 1p light" panose="020B0402020203020204" pitchFamily="50" charset="-128"/>
                                        </a:rPr>
                                        <m:t>2</m:t>
                                      </m:r>
                                    </m:sub>
                                  </m:sSub>
                                </m:e>
                              </m:d>
                            </m:e>
                            <m:sup>
                              <m:r>
                                <a:rPr lang="en-US" altLang="ja-JP" sz="1600" i="1">
                                  <a:latin typeface="Cambria Math" panose="02040503050406030204" pitchFamily="18" charset="0"/>
                                  <a:ea typeface="Cambria Math" panose="02040503050406030204" pitchFamily="18" charset="0"/>
                                  <a:cs typeface="M+ 1p light" panose="020B0402020203020204" pitchFamily="50" charset="-128"/>
                                </a:rPr>
                                <m:t>2</m:t>
                              </m:r>
                            </m:sup>
                          </m:sSup>
                        </m:e>
                      </m:rad>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m:t>
                      </m:r>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𝕩</m:t>
                      </m:r>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m:t>
                      </m:r>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𝕪</m:t>
                      </m:r>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m:t>
                      </m:r>
                    </m:oMath>
                  </m:oMathPara>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距離関数</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であり</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ユークリッド距離</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この距離を持った</a:t>
                </a:r>
                <a14:m>
                  <m:oMath xmlns:m="http://schemas.openxmlformats.org/officeDocument/2006/math">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を</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𝔼</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等とかき</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これを</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ユークリッド平面</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と呼ぶ</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これでモデルの集合の方は定義完了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426690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等長変換は今後何回も出てくるから要チェック</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やや</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結果ありき</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の示し方になるけど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許してね</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endPar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等長変換</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次はモデルのうちの群の方の定義をしてみよう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Def 2.2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等長変換</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距離空間</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と</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その上の全単射</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が任意の</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𝕩</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𝕪</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に対して</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𝕩</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𝕪</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𝕩</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𝕪</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m:oMathPara>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を満たすとき</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これを</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等長変換</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Lem2.3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等長変換は合成に対して群をなす</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等長変換群</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Isometry, Isom(E(2)))</a:t>
                </a: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4100377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え</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これだけ</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合同</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って思うかもしれないけれど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あくまでユークリッド平面自体が</a:t>
              </a:r>
              <a:endPar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距離だけを定義しているので</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それを保持する関数としてユークリッド変換なのだ</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ユークリッド変換</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特に</a:t>
                </a:r>
                <a14:m>
                  <m:oMath xmlns:m="http://schemas.openxmlformats.org/officeDocument/2006/math">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時</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なので</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等長変換</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であるとは</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lgn="ctr">
                  <a:buNone/>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d>
                      <m:dPr>
                        <m:begChr m:val="|"/>
                        <m:endChr m:val="|"/>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が成立することである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この時</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等長変換群</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ユークリッド群</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といい</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と書く</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次元</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の元を</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ユークリッド変換</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1472807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ちなみに平行移動も行列で書けたりするよ</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後述</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ユークリッド変換の例</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演習 </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2.4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以下は全てユークリッド変換である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それを示し</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行列やベクトルを用いて表せ</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ベクトル</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𝑣</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をとる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𝑣</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だけ</m:t>
                    </m:r>
                    <m:r>
                      <a:rPr lang="ja-JP" altLang="en-US" sz="1600" i="1" smtClean="0">
                        <a:solidFill>
                          <a:schemeClr val="accent5"/>
                        </a:solidFill>
                        <a:latin typeface="Cambria Math" panose="02040503050406030204" pitchFamily="18" charset="0"/>
                        <a:ea typeface="M+ 1p light" panose="020B0402020203020204" pitchFamily="50" charset="-128"/>
                        <a:cs typeface="M+ 1p light" panose="020B0402020203020204" pitchFamily="50" charset="-128"/>
                      </a:rPr>
                      <m:t>平</m:t>
                    </m:r>
                    <m:r>
                      <a:rPr lang="ja-JP" altLang="en-US" sz="1600" i="1">
                        <a:solidFill>
                          <a:schemeClr val="accent5"/>
                        </a:solidFill>
                        <a:latin typeface="Cambria Math" panose="02040503050406030204" pitchFamily="18" charset="0"/>
                        <a:ea typeface="M+ 1p light" panose="020B0402020203020204" pitchFamily="50" charset="-128"/>
                        <a:cs typeface="M+ 1p light" panose="020B0402020203020204" pitchFamily="50" charset="-128"/>
                      </a:rPr>
                      <m:t>行移動</m:t>
                    </m:r>
                    <m:r>
                      <a:rPr lang="ja-JP" altLang="en-US" sz="1600" i="1" smtClean="0">
                        <a:latin typeface="Cambria Math" panose="02040503050406030204" pitchFamily="18" charset="0"/>
                        <a:ea typeface="M+ 1p light" panose="020B0402020203020204" pitchFamily="50" charset="-128"/>
                        <a:cs typeface="M+ 1p light" panose="020B0402020203020204" pitchFamily="50" charset="-128"/>
                      </a:rPr>
                      <m:t>を</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する</m:t>
                    </m:r>
                    <m:r>
                      <a:rPr lang="ja-JP" altLang="en-US" sz="1600" i="1" smtClean="0">
                        <a:latin typeface="Cambria Math" panose="02040503050406030204" pitchFamily="18" charset="0"/>
                        <a:ea typeface="M+ 1p light" panose="020B0402020203020204" pitchFamily="50" charset="-128"/>
                        <a:cs typeface="M+ 1p light" panose="020B0402020203020204" pitchFamily="50" charset="-128"/>
                      </a:rPr>
                      <m:t>写像</m:t>
                    </m:r>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𝑝</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𝑣</m:t>
                        </m:r>
                      </m:sub>
                    </m:sSub>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実数</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𝜃</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を</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原点中心に</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𝜃</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だけ</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回転</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を行う写像</a:t>
                </a:r>
                <a14:m>
                  <m:oMath xmlns:m="http://schemas.openxmlformats.org/officeDocument/2006/math">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𝑝</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𝜃</m:t>
                        </m:r>
                      </m:sub>
                    </m:sSub>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原点を通る直線</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ℓ:</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=0</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をとる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ℓ</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に</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関する</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鏡映</a:t>
                </a:r>
                <a14:m>
                  <m:oMath xmlns:m="http://schemas.openxmlformats.org/officeDocument/2006/math">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𝑟</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ℓ</m:t>
                        </m:r>
                      </m:sub>
                    </m:sSub>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原点を通る直線</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ℓ</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ℓ</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に平行なベクトル</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𝑣</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𝑝</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𝑣</m:t>
                        </m:r>
                      </m:sub>
                    </m:s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𝑟</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ℓ</m:t>
                        </m:r>
                      </m:sub>
                    </m:sSub>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映進</a:t>
                </a:r>
                <a:endParaRPr lang="en-US" altLang="ja-JP"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arenR"/>
                </a:pPr>
                <a:endParaRPr lang="en-US" altLang="ja-JP"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14:m>
                  <m:oMath xmlns:m="http://schemas.openxmlformats.org/officeDocument/2006/math">
                    <m:d>
                      <m:dPr>
                        <m:ctrlPr>
                          <a:rPr lang="en-US" altLang="ja-JP" sz="1600" i="1" smtClean="0">
                            <a:latin typeface="Cambria Math" panose="02040503050406030204" pitchFamily="18" charset="0"/>
                            <a:ea typeface="M+ 1p light" panose="020B0402020203020204" pitchFamily="50" charset="-128"/>
                            <a:cs typeface="M+ 1p light" panose="020B0402020203020204" pitchFamily="50" charset="-128"/>
                          </a:rPr>
                        </m:ctrlPr>
                      </m:dPr>
                      <m:e>
                        <m:sSup>
                          <m:sSupPr>
                            <m:ctrlPr>
                              <a:rPr lang="en-US" altLang="ja-JP" sz="1600" i="1">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i="1">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i="1">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i="1">
                            <a:latin typeface="Cambria Math" panose="02040503050406030204" pitchFamily="18" charset="0"/>
                            <a:ea typeface="M+ 1p light" panose="020B0402020203020204" pitchFamily="50" charset="-128"/>
                            <a:cs typeface="M+ 1p light" panose="020B0402020203020204" pitchFamily="50" charset="-128"/>
                          </a:rPr>
                          <m:t>,</m:t>
                        </m:r>
                        <m:r>
                          <a:rPr lang="en-US" altLang="ja-JP" sz="1600" i="1">
                            <a:latin typeface="Cambria Math" panose="02040503050406030204" pitchFamily="18" charset="0"/>
                            <a:ea typeface="M+ 1p light" panose="020B0402020203020204" pitchFamily="50" charset="-128"/>
                            <a:cs typeface="M+ 1p light" panose="020B0402020203020204" pitchFamily="50" charset="-128"/>
                          </a:rPr>
                          <m:t>𝑑</m:t>
                        </m:r>
                      </m:e>
                    </m:d>
                    <m:r>
                      <a:rPr lang="ja-JP" altLang="en-US" sz="1600" i="1" smtClean="0">
                        <a:latin typeface="Cambria Math" panose="02040503050406030204" pitchFamily="18" charset="0"/>
                        <a:ea typeface="M+ 1p light" panose="020B0402020203020204" pitchFamily="50" charset="-128"/>
                        <a:cs typeface="M+ 1p light" panose="020B0402020203020204" pitchFamily="50" charset="-128"/>
                      </a:rPr>
                      <m:t>と</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と</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の組を</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という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この作用で変わらない性質を調べてみよう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8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357484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1400" b="0" i="0" u="none" strike="noStrike" kern="0" cap="none" spc="0" normalizeH="0" baseline="0" noProof="0" dirty="0">
                <a:ln>
                  <a:noFill/>
                </a:ln>
                <a:solidFill>
                  <a:srgbClr val="FFFFFF"/>
                </a:solidFill>
                <a:effectLst/>
                <a:uLnTx/>
                <a:uFillTx/>
                <a:latin typeface="Arial"/>
                <a:ea typeface="ＭＳ Ｐゴシック" panose="020B0600070205080204" pitchFamily="50" charset="-128"/>
                <a:cs typeface="+mn-cs"/>
                <a:sym typeface="Arial"/>
              </a:endParaRPr>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1400" b="0" i="0" u="none" strike="noStrike" kern="0" cap="none" spc="0" normalizeH="0" baseline="0" noProof="0" dirty="0">
                <a:ln>
                  <a:noFill/>
                </a:ln>
                <a:solidFill>
                  <a:srgbClr val="FFFFFF"/>
                </a:solidFill>
                <a:effectLst/>
                <a:uLnTx/>
                <a:uFillTx/>
                <a:latin typeface="Arial"/>
                <a:ea typeface="ＭＳ Ｐゴシック" panose="020B0600070205080204" pitchFamily="50" charset="-128"/>
                <a:cs typeface="+mn-cs"/>
                <a:sym typeface="Arial"/>
              </a:endParaRPr>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en-US" altLang="ja-JP"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c.f. </a:t>
              </a:r>
              <a:r>
                <a:rPr kumimoji="1" lang="ja-JP" altLang="en-US"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群作用における推移的</a:t>
              </a:r>
              <a:r>
                <a:rPr kumimoji="1" lang="en-US" altLang="ja-JP"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 f</a:t>
              </a:r>
              <a:r>
                <a:rPr kumimoji="1" lang="ja-JP" altLang="en-US"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の</a:t>
              </a:r>
              <a:r>
                <a:rPr kumimoji="1" lang="en-US" altLang="ja-JP"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x</a:t>
              </a:r>
              <a:r>
                <a:rPr kumimoji="1" lang="ja-JP" altLang="en-US"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への作用</a:t>
              </a:r>
              <a:r>
                <a:rPr kumimoji="1" lang="en-US" altLang="ja-JP" dirty="0">
                  <a:solidFill>
                    <a:srgbClr val="FFFFFF">
                      <a:lumMod val="50000"/>
                    </a:srgbClr>
                  </a:solidFill>
                  <a:latin typeface="M+ 1p light" panose="020B0402020203020204" pitchFamily="50" charset="-128"/>
                  <a:ea typeface="M+ 1p light" panose="020B0402020203020204" pitchFamily="50" charset="-128"/>
                  <a:cs typeface="M+ 1p light" panose="020B0402020203020204" pitchFamily="50" charset="-128"/>
                </a:rPr>
                <a:t>f(x)</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dirty="0">
                  <a:ln>
                    <a:noFill/>
                  </a:ln>
                  <a:solidFill>
                    <a:srgbClr val="FFFFFF">
                      <a:lumMod val="50000"/>
                    </a:srgbClr>
                  </a:solidFill>
                  <a:effectLst/>
                  <a:uLnTx/>
                  <a:uFillTx/>
                  <a:latin typeface="M+ 1p light" panose="020B0402020203020204" pitchFamily="50" charset="-128"/>
                  <a:ea typeface="M+ 1p light" panose="020B0402020203020204" pitchFamily="50" charset="-128"/>
                  <a:cs typeface="M+ 1p light" panose="020B0402020203020204" pitchFamily="50" charset="-128"/>
                  <a:sym typeface="Arial"/>
                </a:rPr>
                <a:t>推移的の説明がこれまた難解なんですよね</a:t>
              </a:r>
              <a:r>
                <a:rPr kumimoji="1" lang="en-US" altLang="ja-JP" sz="1400" b="0" i="0" u="none" strike="noStrike" kern="0" cap="none" spc="0" normalizeH="0" baseline="0" noProof="0" dirty="0">
                  <a:ln>
                    <a:noFill/>
                  </a:ln>
                  <a:solidFill>
                    <a:srgbClr val="FFFFFF">
                      <a:lumMod val="50000"/>
                    </a:srgbClr>
                  </a:solidFill>
                  <a:effectLst/>
                  <a:uLnTx/>
                  <a:uFillTx/>
                  <a:latin typeface="M+ 1p light" panose="020B0402020203020204" pitchFamily="50" charset="-128"/>
                  <a:ea typeface="M+ 1p light" panose="020B0402020203020204" pitchFamily="50" charset="-128"/>
                  <a:cs typeface="M+ 1p light" panose="020B0402020203020204" pitchFamily="50" charset="-128"/>
                  <a:sym typeface="Arial"/>
                </a:rPr>
                <a:t>()</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ユークリッド変換は推移的</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基本的に</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距離空間</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等長変換群</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推移的</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ではないが</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ユークリッド空間</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では</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推移的</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になる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示してみよう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Lem2.7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に対して集合</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𝐵</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d>
                        <m:dPr>
                          <m:begChr m:val="{"/>
                          <m:endChr m:val="|"/>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𝑝</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𝑝</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𝑑</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𝑝</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m:oMathPara>
                </a14:m>
                <a:endParaRPr lang="en-US" altLang="ja-JP" sz="1600" b="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は直線であり</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垂直二等分線</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B</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に関する</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対称移動</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を</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に移す</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これで任意の</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に対して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𝑔𝑥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が成立しているため</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作用</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Sup>
                      <m:sSupPr>
                        <m:ctrlP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ctrlPr>
                      </m:sSupPr>
                      <m:e>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ℝ</m:t>
                        </m:r>
                      </m:e>
                      <m:sup>
                        <m:r>
                          <a:rPr lang="en-US" altLang="ja-JP" sz="1600" b="0" i="1" smtClean="0">
                            <a:latin typeface="Cambria Math" panose="02040503050406030204" pitchFamily="18" charset="0"/>
                            <a:ea typeface="Cambria Math" panose="02040503050406030204" pitchFamily="18" charset="0"/>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a:t>
                </a:r>
                <a:r>
                  <a:rPr lang="ja-JP" altLang="en-US" sz="1600"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推移的</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である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今後は一つの元における作用の挙動を示せれば</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他全ての元の挙動も示せることになる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ユークリッドモデル</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1119314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ja-JP"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2.</a:t>
            </a:r>
            <a:r>
              <a:rPr lang="ja-JP" altLang="en-US"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性質が保存されてるか確認しよう</a:t>
            </a:r>
            <a:endParaRPr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nvGrpSpPr>
          <p:cNvPr id="16" name="グループ化 15">
            <a:extLst>
              <a:ext uri="{FF2B5EF4-FFF2-40B4-BE49-F238E27FC236}">
                <a16:creationId xmlns:a16="http://schemas.microsoft.com/office/drawing/2014/main" id="{506E200A-E318-4267-B7F4-BF0AC0AA2D58}"/>
              </a:ext>
            </a:extLst>
          </p:cNvPr>
          <p:cNvGrpSpPr/>
          <p:nvPr/>
        </p:nvGrpSpPr>
        <p:grpSpPr>
          <a:xfrm>
            <a:off x="0" y="0"/>
            <a:ext cx="9144002" cy="5141575"/>
            <a:chOff x="0" y="0"/>
            <a:chExt cx="9144002" cy="5141575"/>
          </a:xfrm>
        </p:grpSpPr>
        <p:sp>
          <p:nvSpPr>
            <p:cNvPr id="17" name="二等辺三角形 16">
              <a:extLst>
                <a:ext uri="{FF2B5EF4-FFF2-40B4-BE49-F238E27FC236}">
                  <a16:creationId xmlns:a16="http://schemas.microsoft.com/office/drawing/2014/main" id="{B25D0B48-5531-4D10-9EFD-71D8EB9CA607}"/>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0F14F3DD-95C6-4B71-B1BA-D2F7B9CA92EA}"/>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 name="字幕 2">
            <a:extLst>
              <a:ext uri="{FF2B5EF4-FFF2-40B4-BE49-F238E27FC236}">
                <a16:creationId xmlns:a16="http://schemas.microsoft.com/office/drawing/2014/main" id="{54E11065-5433-4DA0-AF46-FD1DE20FF342}"/>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488731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2521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内積が群のこと</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時間があったら示してみてね</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endPar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ユークリッド幾何で保存されてる物</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buFontTx/>
                  <a:buChar char="-"/>
                </a:pPr>
                <a:r>
                  <a:rPr lang="ja-JP" altLang="en-US"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ja-JP" altLang="en-US" dirty="0">
                    <a:latin typeface="M+ 1p light" panose="020B0402020203020204" pitchFamily="50" charset="-128"/>
                    <a:ea typeface="M+ 1p light" panose="020B0402020203020204" pitchFamily="50" charset="-128"/>
                    <a:cs typeface="M+ 1p light" panose="020B0402020203020204" pitchFamily="50" charset="-128"/>
                  </a:rPr>
                  <a:t>の</a:t>
                </a:r>
                <a:r>
                  <a:rPr lang="ja-JP" altLang="en-US"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合同</a:t>
                </a:r>
                <a:r>
                  <a:rPr lang="ja-JP" altLang="en-US" dirty="0">
                    <a:latin typeface="M+ 1p light" panose="020B0402020203020204" pitchFamily="50" charset="-128"/>
                    <a:ea typeface="M+ 1p light" panose="020B0402020203020204" pitchFamily="50" charset="-128"/>
                    <a:cs typeface="M+ 1p light" panose="020B0402020203020204" pitchFamily="50" charset="-128"/>
                  </a:rPr>
                  <a:t>では</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長さ</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角度</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内積が保存されていた</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285750" lvl="0" indent="-285750">
                  <a:buFontTx/>
                  <a:buChar char="-"/>
                </a:pPr>
                <a:r>
                  <a:rPr lang="ja-JP" altLang="en-US"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ユークリッド変換群</a:t>
                </a:r>
                <a:r>
                  <a:rPr lang="ja-JP" altLang="en-US" dirty="0">
                    <a:latin typeface="M+ 1p light" panose="020B0402020203020204" pitchFamily="50" charset="-128"/>
                    <a:ea typeface="M+ 1p light" panose="020B0402020203020204" pitchFamily="50" charset="-128"/>
                    <a:cs typeface="M+ 1p light" panose="020B0402020203020204" pitchFamily="50" charset="-128"/>
                  </a:rPr>
                  <a:t>ではどうだろう</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長さは定義より自明</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ユークリッド空間</a:t>
                </a:r>
                <a:r>
                  <a:rPr lang="ja-JP" altLang="en-US" dirty="0">
                    <a:latin typeface="M+ 1p light" panose="020B0402020203020204" pitchFamily="50" charset="-128"/>
                    <a:ea typeface="M+ 1p light" panose="020B0402020203020204" pitchFamily="50" charset="-128"/>
                    <a:cs typeface="M+ 1p light" panose="020B0402020203020204" pitchFamily="50" charset="-128"/>
                  </a:rPr>
                  <a:t>には</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距離</a:t>
                </a:r>
                <a:r>
                  <a:rPr lang="ja-JP" altLang="en-US" dirty="0">
                    <a:latin typeface="M+ 1p light" panose="020B0402020203020204" pitchFamily="50" charset="-128"/>
                    <a:ea typeface="M+ 1p light" panose="020B0402020203020204" pitchFamily="50" charset="-128"/>
                    <a:cs typeface="M+ 1p light" panose="020B0402020203020204" pitchFamily="50" charset="-128"/>
                  </a:rPr>
                  <a:t>以外にも</a:t>
                </a:r>
                <a:r>
                  <a:rPr lang="ja-JP" altLang="en-US"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内積</a:t>
                </a:r>
                <a:r>
                  <a:rPr lang="ja-JP" altLang="en-US" dirty="0">
                    <a:latin typeface="M+ 1p light" panose="020B0402020203020204" pitchFamily="50" charset="-128"/>
                    <a:ea typeface="M+ 1p light" panose="020B0402020203020204" pitchFamily="50" charset="-128"/>
                    <a:cs typeface="M+ 1p light" panose="020B0402020203020204" pitchFamily="50" charset="-128"/>
                  </a:rPr>
                  <a:t>という構造がある</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まずはこれを定義</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dirty="0">
                    <a:latin typeface="M+ 1p light" panose="020B0402020203020204" pitchFamily="50" charset="-128"/>
                    <a:ea typeface="M+ 1p light" panose="020B0402020203020204" pitchFamily="50" charset="-128"/>
                    <a:cs typeface="M+ 1p light" panose="020B0402020203020204" pitchFamily="50" charset="-128"/>
                  </a:rPr>
                  <a:t>Def </a:t>
                </a:r>
                <a:r>
                  <a:rPr lang="ja-JP" altLang="en-US" dirty="0">
                    <a:latin typeface="M+ 1p light" panose="020B0402020203020204" pitchFamily="50" charset="-128"/>
                    <a:ea typeface="M+ 1p light" panose="020B0402020203020204" pitchFamily="50" charset="-128"/>
                    <a:cs typeface="M+ 1p light" panose="020B0402020203020204" pitchFamily="50" charset="-128"/>
                  </a:rPr>
                  <a:t>内積と角度</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14:m>
                  <m:oMath xmlns:m="http://schemas.openxmlformats.org/officeDocument/2006/math">
                    <m:sSup>
                      <m:sSupPr>
                        <m:ctrlPr>
                          <a:rPr lang="en-US" altLang="ja-JP"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𝑅</m:t>
                        </m:r>
                      </m:e>
                      <m:sup>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内積</a:t>
                </a:r>
                <a:r>
                  <a:rPr lang="ja-JP" altLang="en-US" dirty="0">
                    <a:latin typeface="M+ 1p light" panose="020B0402020203020204" pitchFamily="50" charset="-128"/>
                    <a:ea typeface="M+ 1p light" panose="020B0402020203020204" pitchFamily="50" charset="-128"/>
                    <a:cs typeface="M+ 1p light" panose="020B0402020203020204" pitchFamily="50" charset="-128"/>
                  </a:rPr>
                  <a:t>を</a:t>
                </a:r>
                <a14:m>
                  <m:oMath xmlns:m="http://schemas.openxmlformats.org/officeDocument/2006/math">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dirty="0">
                    <a:latin typeface="M+ 1p light" panose="020B0402020203020204" pitchFamily="50" charset="-128"/>
                    <a:ea typeface="M+ 1p light" panose="020B0402020203020204" pitchFamily="50" charset="-128"/>
                    <a:cs typeface="M+ 1p light" panose="020B0402020203020204" pitchFamily="50" charset="-128"/>
                  </a:rPr>
                  <a:t>に対して</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lgn="ctr">
                  <a:buNone/>
                </a:pPr>
                <a14:m>
                  <m:oMath xmlns:m="http://schemas.openxmlformats.org/officeDocument/2006/math">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𝑥</m:t>
                        </m:r>
                      </m:e>
                      <m:sup>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𝑡</m:t>
                        </m:r>
                      </m:sup>
                    </m:sSup>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b="0" i="1" smtClean="0">
                        <a:latin typeface="Cambria Math" panose="02040503050406030204" pitchFamily="18" charset="0"/>
                        <a:ea typeface="M+ 1p light" panose="020B0402020203020204" pitchFamily="50" charset="-128"/>
                        <a:cs typeface="M+ 1p light" panose="020B0402020203020204" pitchFamily="50" charset="-128"/>
                      </a:rPr>
                      <m:t>ℝ</m:t>
                    </m:r>
                  </m:oMath>
                </a14:m>
                <a:r>
                  <a:rPr lang="ja-JP" altLang="en-US" dirty="0">
                    <a:latin typeface="M+ 1p light" panose="020B0402020203020204" pitchFamily="50" charset="-128"/>
                    <a:ea typeface="M+ 1p light" panose="020B0402020203020204" pitchFamily="50" charset="-128"/>
                    <a:cs typeface="M+ 1p light" panose="020B0402020203020204" pitchFamily="50" charset="-128"/>
                  </a:rPr>
                  <a:t>　と定義する</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群を構成する演算</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lgn="ctr">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Q. </a:t>
                </a:r>
                <a14:m>
                  <m:oMath xmlns:m="http://schemas.openxmlformats.org/officeDocument/2006/math">
                    <m:r>
                      <a:rPr lang="ja-JP" altLang="en-US" sz="1600" b="0" i="1" dirty="0">
                        <a:latin typeface="Cambria Math" panose="02040503050406030204" pitchFamily="18" charset="0"/>
                        <a:ea typeface="M+ 1p light" panose="020B0402020203020204" pitchFamily="50" charset="-128"/>
                        <a:cs typeface="M+ 1p light" panose="020B0402020203020204" pitchFamily="50" charset="-128"/>
                      </a:rPr>
                      <m:t>内積は</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e>
                        </m:d>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を満たす</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コーシーシュワルツの定理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角度の定義</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858" t="-179"/>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性質の保存</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233574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なんとなくノリで用意しました</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コメントがあったらここで説明するかも</a:t>
            </a:r>
          </a:p>
        </p:txBody>
      </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今日の目標</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全体の目標の一つ目</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panose="020B0503020203020204" pitchFamily="50" charset="-128"/>
                <a:ea typeface="M+ 1p" panose="020B0503020203020204" pitchFamily="50" charset="-128"/>
                <a:cs typeface="M+ 1p" panose="020B0503020203020204" pitchFamily="50" charset="-128"/>
              </a:rPr>
              <a:t> </a:t>
            </a:r>
            <a:r>
              <a:rPr lang="en-US" altLang="ja-JP" dirty="0">
                <a:latin typeface="M+ 1p" panose="020B0503020203020204" pitchFamily="50" charset="-128"/>
                <a:ea typeface="M+ 1p" panose="020B0503020203020204" pitchFamily="50" charset="-128"/>
                <a:cs typeface="M+ 1p" panose="020B0503020203020204" pitchFamily="50" charset="-128"/>
              </a:rPr>
              <a:t>“</a:t>
            </a:r>
            <a:r>
              <a:rPr lang="ja-JP" altLang="en-US" dirty="0">
                <a:latin typeface="M+ 1p" panose="020B0503020203020204" pitchFamily="50" charset="-128"/>
                <a:ea typeface="M+ 1p" panose="020B0503020203020204" pitchFamily="50" charset="-128"/>
                <a:cs typeface="M+ 1p" panose="020B0503020203020204" pitchFamily="50" charset="-128"/>
              </a:rPr>
              <a:t>エルランゲンプログラムの視点から集合と群の組としてユークリッド幾何を見てみよう</a:t>
            </a:r>
            <a:r>
              <a:rPr lang="en-US" altLang="ja-JP" dirty="0">
                <a:latin typeface="M+ 1p" panose="020B0503020203020204" pitchFamily="50" charset="-128"/>
                <a:ea typeface="M+ 1p" panose="020B0503020203020204" pitchFamily="50" charset="-128"/>
                <a:cs typeface="M+ 1p" panose="020B0503020203020204" pitchFamily="50" charset="-128"/>
              </a:rPr>
              <a:t>” + “</a:t>
            </a:r>
            <a:r>
              <a:rPr lang="ja-JP" altLang="en-US" dirty="0">
                <a:latin typeface="M+ 1p" panose="020B0503020203020204" pitchFamily="50" charset="-128"/>
                <a:ea typeface="M+ 1p" panose="020B0503020203020204" pitchFamily="50" charset="-128"/>
                <a:cs typeface="M+ 1p" panose="020B0503020203020204" pitchFamily="50" charset="-128"/>
              </a:rPr>
              <a:t>保存される性質</a:t>
            </a:r>
            <a:r>
              <a:rPr lang="en-US" altLang="ja-JP" dirty="0">
                <a:latin typeface="M+ 1p" panose="020B0503020203020204" pitchFamily="50" charset="-128"/>
                <a:ea typeface="M+ 1p" panose="020B0503020203020204" pitchFamily="50" charset="-128"/>
                <a:cs typeface="M+ 1p" panose="020B0503020203020204" pitchFamily="50" charset="-128"/>
              </a:rPr>
              <a:t>”</a:t>
            </a:r>
            <a:r>
              <a:rPr lang="ja-JP" altLang="en-US" dirty="0">
                <a:latin typeface="M+ 1p" panose="020B0503020203020204" pitchFamily="50" charset="-128"/>
                <a:ea typeface="M+ 1p" panose="020B0503020203020204" pitchFamily="50" charset="-128"/>
                <a:cs typeface="M+ 1p" panose="020B0503020203020204" pitchFamily="50" charset="-128"/>
              </a:rPr>
              <a:t>について確認してみよう</a:t>
            </a:r>
            <a:endParaRPr lang="en-US" altLang="ja-JP" dirty="0">
              <a:latin typeface="M+ 1p" panose="020B0503020203020204" pitchFamily="50" charset="-128"/>
              <a:ea typeface="M+ 1p" panose="020B0503020203020204" pitchFamily="50" charset="-128"/>
              <a:cs typeface="M+ 1p" panose="020B0503020203020204" pitchFamily="50" charset="-128"/>
            </a:endParaRPr>
          </a:p>
          <a:p>
            <a:pPr marL="0" lvl="0" indent="0">
              <a:buNone/>
            </a:pPr>
            <a:endParaRPr lang="en-US" altLang="ja-JP" sz="2400" b="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そのためにも以下を確認しよう</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b="0" dirty="0">
                <a:latin typeface="M+ 1p light" panose="020B0402020203020204" pitchFamily="50" charset="-128"/>
                <a:ea typeface="M+ 1p light" panose="020B0402020203020204" pitchFamily="50" charset="-128"/>
                <a:cs typeface="M+ 1p light" panose="020B0402020203020204" pitchFamily="50" charset="-128"/>
              </a:rPr>
              <a:t>ユークリッド幾何ってなんだっけ</a:t>
            </a:r>
            <a:r>
              <a:rPr lang="en-US" altLang="ja-JP" b="0" dirty="0">
                <a:latin typeface="M+ 1p light" panose="020B0402020203020204" pitchFamily="50" charset="-128"/>
                <a:ea typeface="M+ 1p light" panose="020B0402020203020204" pitchFamily="50" charset="-128"/>
                <a:cs typeface="M+ 1p light" panose="020B0402020203020204" pitchFamily="50" charset="-128"/>
              </a:rPr>
              <a:t>(</a:t>
            </a:r>
            <a:r>
              <a:rPr lang="ja-JP" altLang="en-US" b="0" dirty="0">
                <a:latin typeface="M+ 1p light" panose="020B0402020203020204" pitchFamily="50" charset="-128"/>
                <a:ea typeface="M+ 1p light" panose="020B0402020203020204" pitchFamily="50" charset="-128"/>
                <a:cs typeface="M+ 1p light" panose="020B0402020203020204" pitchFamily="50" charset="-128"/>
              </a:rPr>
              <a:t>定義他</a:t>
            </a:r>
            <a:r>
              <a:rPr lang="en-US" altLang="ja-JP" b="0" dirty="0">
                <a:latin typeface="M+ 1p light" panose="020B0402020203020204" pitchFamily="50" charset="-128"/>
                <a:ea typeface="M+ 1p light" panose="020B0402020203020204" pitchFamily="50" charset="-128"/>
                <a:cs typeface="M+ 1p light" panose="020B0402020203020204" pitchFamily="50" charset="-128"/>
              </a:rPr>
              <a:t>)</a:t>
            </a:r>
          </a:p>
          <a:p>
            <a:pPr marL="342900" lvl="0">
              <a:buAutoNum type="arabicPeriod"/>
            </a:pPr>
            <a:r>
              <a:rPr lang="ja-JP" altLang="en-US" dirty="0">
                <a:latin typeface="M+ 1p light" panose="020B0402020203020204" pitchFamily="50" charset="-128"/>
                <a:ea typeface="M+ 1p light" panose="020B0402020203020204" pitchFamily="50" charset="-128"/>
                <a:cs typeface="M+ 1p light" panose="020B0402020203020204" pitchFamily="50" charset="-128"/>
              </a:rPr>
              <a:t>どの集合に対して</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どの群を当てはめるの</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エルランゲンプログラム</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342900" lvl="0">
              <a:buAutoNum type="arabicPeriod"/>
            </a:pPr>
            <a:r>
              <a:rPr lang="ja-JP" altLang="en-US" dirty="0">
                <a:latin typeface="M+ 1p light" panose="020B0402020203020204" pitchFamily="50" charset="-128"/>
                <a:ea typeface="M+ 1p light" panose="020B0402020203020204" pitchFamily="50" charset="-128"/>
                <a:cs typeface="M+ 1p light" panose="020B0402020203020204" pitchFamily="50" charset="-128"/>
              </a:rPr>
              <a:t>本当に</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保存される性質</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は幾何モデル</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集合と群の組</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でも保存されてる</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概要</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Milestone</a:t>
            </a:r>
            <a:endParaRPr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50"/>
                                        <p:tgtEl>
                                          <p:spTgt spid="1026"/>
                                        </p:tgtEl>
                                      </p:cBhvr>
                                    </p:animEffect>
                                    <p:anim calcmode="lin" valueType="num">
                                      <p:cBhvr>
                                        <p:cTn id="8" dur="250" fill="hold"/>
                                        <p:tgtEl>
                                          <p:spTgt spid="1026"/>
                                        </p:tgtEl>
                                        <p:attrNameLst>
                                          <p:attrName>ppt_x</p:attrName>
                                        </p:attrNameLst>
                                      </p:cBhvr>
                                      <p:tavLst>
                                        <p:tav tm="0">
                                          <p:val>
                                            <p:strVal val="#ppt_x"/>
                                          </p:val>
                                        </p:tav>
                                        <p:tav tm="100000">
                                          <p:val>
                                            <p:strVal val="#ppt_x"/>
                                          </p:val>
                                        </p:tav>
                                      </p:tavLst>
                                    </p:anim>
                                    <p:anim calcmode="lin" valueType="num">
                                      <p:cBhvr>
                                        <p:cTn id="9" dur="25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anim calcmode="lin" valueType="num">
                                      <p:cBhvr>
                                        <p:cTn id="13" dur="250" fill="hold"/>
                                        <p:tgtEl>
                                          <p:spTgt spid="4"/>
                                        </p:tgtEl>
                                        <p:attrNameLst>
                                          <p:attrName>ppt_x</p:attrName>
                                        </p:attrNameLst>
                                      </p:cBhvr>
                                      <p:tavLst>
                                        <p:tav tm="0">
                                          <p:val>
                                            <p:strVal val="#ppt_x"/>
                                          </p:val>
                                        </p:tav>
                                        <p:tav tm="100000">
                                          <p:val>
                                            <p:strVal val="#ppt_x"/>
                                          </p:val>
                                        </p:tav>
                                      </p:tavLst>
                                    </p:anim>
                                    <p:anim calcmode="lin" valueType="num">
                                      <p:cBhvr>
                                        <p:cTn id="14"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55864"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だんだん深谷先生双曲幾何の本に近づいてきたね</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ユークリッド変換群の詳細</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改めて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角度と内積が定義できたところで</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ユークリッド群が一体何によってそもそも構成されているのかを確認していこう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Th 2.8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の元は回転</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対称移動</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平行移動を合成したものである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Lemma 2.9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前提知識</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1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内積は保存される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原点を固定する写像</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が</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等長変換であるための必要十分条件は</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lgn="ctr">
                  <a:buNone/>
                </a:pP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𝑥</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𝑦</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が成立することである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Lemma 2.10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前提知識</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 </a:t>
                </a: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原点を固定する写像は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回転か対称変換だけである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3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性質の保存</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4237899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2" y="192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クライマックス</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等長変換は四つしか存在しないのだ</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熱い</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endPar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更なる話</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元が以上の合成という事はわかったが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実はさらに強い制約が存在する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Th 2.11</a:t>
                </a:r>
              </a:p>
              <a:p>
                <a:pPr marL="0" lvl="0" indent="0">
                  <a:buNone/>
                </a:pPr>
                <a14:m>
                  <m:oMath xmlns:m="http://schemas.openxmlformats.org/officeDocument/2006/math">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等長変換は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平行移動</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回転</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対称移動</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映進の四つだけである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この時</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ja-JP" altLang="en-US" sz="1600" b="0" i="1" dirty="0">
                        <a:latin typeface="Cambria Math" panose="02040503050406030204" pitchFamily="18" charset="0"/>
                        <a:ea typeface="M+ 1p light" panose="020B0402020203020204" pitchFamily="50" charset="-128"/>
                        <a:cs typeface="M+ 1p light" panose="020B0402020203020204" pitchFamily="50" charset="-128"/>
                      </a:rPr>
                      <m:t>ユークリッド変換群</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自己同型写像を</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𝐴𝑢𝑡</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endParaRPr lang="en-US" altLang="ja-JP" sz="1600" b="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準同型写像</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𝐺</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𝐴𝑢𝑡</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oMath>
                </a14:m>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を考えた時</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14:m>
                  <m:oMath xmlns:m="http://schemas.openxmlformats.org/officeDocument/2006/math">
                    <m:r>
                      <a:rPr lang="ja-JP" altLang="en-US" sz="1600" b="0" i="1" dirty="0">
                        <a:latin typeface="Cambria Math" panose="02040503050406030204" pitchFamily="18" charset="0"/>
                        <a:ea typeface="M+ 1p light" panose="020B0402020203020204" pitchFamily="50" charset="-128"/>
                        <a:cs typeface="M+ 1p light" panose="020B0402020203020204" pitchFamily="50" charset="-128"/>
                      </a:rPr>
                      <m:t>直積</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𝐺</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に</m:t>
                    </m:r>
                    <m:r>
                      <a:rPr lang="ja-JP" altLang="en-US" sz="1600" i="1" smtClean="0">
                        <a:latin typeface="Cambria Math" panose="02040503050406030204" pitchFamily="18" charset="0"/>
                        <a:ea typeface="M+ 1p light" panose="020B0402020203020204" pitchFamily="50" charset="-128"/>
                        <a:cs typeface="M+ 1p light" panose="020B0402020203020204" pitchFamily="50" charset="-128"/>
                      </a:rPr>
                      <m:t>積</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sub>
                        </m:s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𝑔</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sub>
                        </m:sSub>
                      </m:e>
                    </m:d>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b>
                        </m:s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𝑔</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b>
                        </m:sSub>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sub>
                        </m:s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𝑓</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𝑔</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sub>
                            </m:sSub>
                          </m:e>
                        </m:d>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b>
                            </m:sSub>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𝑔</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1</m:t>
                            </m:r>
                          </m:sub>
                        </m:sSub>
                        <m:sSub>
                          <m:sSub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b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𝑔</m:t>
                            </m:r>
                          </m:e>
                          <m:sub>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b>
                        </m:sSub>
                      </m:e>
                    </m:d>
                    <m:r>
                      <a:rPr lang="ja-JP" altLang="en-US" sz="1600" i="1">
                        <a:latin typeface="Cambria Math" panose="02040503050406030204" pitchFamily="18" charset="0"/>
                        <a:ea typeface="M+ 1p light" panose="020B0402020203020204" pitchFamily="50" charset="-128"/>
                        <a:cs typeface="M+ 1p light" panose="020B0402020203020204" pitchFamily="50" charset="-128"/>
                      </a:rPr>
                      <m:t>を定めると</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𝐴</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𝐺</m:t>
                    </m:r>
                    <m:r>
                      <a:rPr lang="ja-JP" altLang="en-US" sz="1600" i="1">
                        <a:latin typeface="Cambria Math" panose="02040503050406030204" pitchFamily="18" charset="0"/>
                        <a:ea typeface="M+ 1p light" panose="020B0402020203020204" pitchFamily="50" charset="-128"/>
                        <a:cs typeface="M+ 1p light" panose="020B0402020203020204" pitchFamily="50" charset="-128"/>
                      </a:rPr>
                      <m:t>は</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群</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14:m>
                  <m:oMath xmlns:m="http://schemas.openxmlformats.org/officeDocument/2006/math">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𝐸𝑢𝑐</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ℝ</m:t>
                        </m:r>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en-US" altLang="ja-JP" sz="1600" i="1">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𝑂</m:t>
                    </m:r>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e>
                    </m:d>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 </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で表せられる半直積群になる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ユークリッド合同変換群</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85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性質の保存</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118291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1925"/>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開発者用ですく</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今後の話</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三角形の話</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定義</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内角の和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平行公理</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円周角の定理 →正弦定理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余弦定理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ピタゴラス</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合同の定義 →三辺相当</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二辺夾角相当</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二角夾辺相当</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相似幾何</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アフィン幾何 </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射影幾何</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p>
          <a:p>
            <a:pPr marL="285750" lvl="0" indent="-285750">
              <a:buFontTx/>
              <a:buChar char="-"/>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2: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性質の保存</a:t>
            </a:r>
            <a:endPar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195547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ja-JP"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1.</a:t>
            </a:r>
            <a:r>
              <a:rPr lang="ja-JP" altLang="en-US" sz="40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ゆーくりっど幾何ってなんだっけ</a:t>
            </a:r>
            <a:endParaRPr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nvGrpSpPr>
          <p:cNvPr id="16" name="グループ化 15">
            <a:extLst>
              <a:ext uri="{FF2B5EF4-FFF2-40B4-BE49-F238E27FC236}">
                <a16:creationId xmlns:a16="http://schemas.microsoft.com/office/drawing/2014/main" id="{506E200A-E318-4267-B7F4-BF0AC0AA2D58}"/>
              </a:ext>
            </a:extLst>
          </p:cNvPr>
          <p:cNvGrpSpPr/>
          <p:nvPr/>
        </p:nvGrpSpPr>
        <p:grpSpPr>
          <a:xfrm>
            <a:off x="0" y="0"/>
            <a:ext cx="9144002" cy="5141575"/>
            <a:chOff x="0" y="0"/>
            <a:chExt cx="9144002" cy="5141575"/>
          </a:xfrm>
        </p:grpSpPr>
        <p:sp>
          <p:nvSpPr>
            <p:cNvPr id="17" name="二等辺三角形 16">
              <a:extLst>
                <a:ext uri="{FF2B5EF4-FFF2-40B4-BE49-F238E27FC236}">
                  <a16:creationId xmlns:a16="http://schemas.microsoft.com/office/drawing/2014/main" id="{B25D0B48-5531-4D10-9EFD-71D8EB9CA607}"/>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0F14F3DD-95C6-4B71-B1BA-D2F7B9CA92EA}"/>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 name="字幕 2">
            <a:extLst>
              <a:ext uri="{FF2B5EF4-FFF2-40B4-BE49-F238E27FC236}">
                <a16:creationId xmlns:a16="http://schemas.microsoft.com/office/drawing/2014/main" id="{54E11065-5433-4DA0-AF46-FD1DE20FF342}"/>
              </a:ext>
            </a:extLst>
          </p:cNvPr>
          <p:cNvSpPr>
            <a:spLocks noGrp="1"/>
          </p:cNvSpPr>
          <p:nvPr>
            <p:ph type="subTitle" idx="1"/>
          </p:nvPr>
        </p:nvSpPr>
        <p:spPr>
          <a:xfrm>
            <a:off x="311700" y="2632066"/>
            <a:ext cx="8520600" cy="1826918"/>
          </a:xfrm>
        </p:spPr>
        <p:txBody>
          <a:bodyPr/>
          <a:lstStyle/>
          <a:p>
            <a:pPr algn="l"/>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やること</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1.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ユークリッド幾何の定義の確認</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2.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ユークリッド幾何の命題例を確認</a:t>
            </a:r>
            <a:endParaRPr lang="en-US" altLang="ja-JP" sz="2000" dirty="0">
              <a:latin typeface="M+ 1p light" panose="020B0402020203020204" pitchFamily="50" charset="-128"/>
              <a:ea typeface="M+ 1p light" panose="020B0402020203020204" pitchFamily="50" charset="-128"/>
              <a:cs typeface="M+ 1p light" panose="020B0402020203020204" pitchFamily="50" charset="-128"/>
            </a:endParaRPr>
          </a:p>
          <a:p>
            <a:pPr algn="l"/>
            <a:r>
              <a:rPr lang="en-US" altLang="ja-JP" sz="2000" dirty="0">
                <a:latin typeface="M+ 1p light" panose="020B0402020203020204" pitchFamily="50" charset="-128"/>
                <a:ea typeface="M+ 1p light" panose="020B0402020203020204" pitchFamily="50" charset="-128"/>
                <a:cs typeface="M+ 1p light" panose="020B0402020203020204" pitchFamily="50" charset="-128"/>
              </a:rPr>
              <a:t>3. </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エルランゲンプログラムに合わせるために命題を解く時に使われる</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保存される性質</a:t>
            </a:r>
            <a:r>
              <a:rPr lang="en-US" altLang="ja-JP" sz="20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2000" dirty="0">
                <a:latin typeface="M+ 1p light" panose="020B0402020203020204" pitchFamily="50" charset="-128"/>
                <a:ea typeface="M+ 1p light" panose="020B0402020203020204" pitchFamily="50" charset="-128"/>
                <a:cs typeface="M+ 1p light" panose="020B0402020203020204" pitchFamily="50" charset="-128"/>
              </a:rPr>
              <a:t>を確認する</a:t>
            </a:r>
          </a:p>
        </p:txBody>
      </p:sp>
    </p:spTree>
    <p:extLst>
      <p:ext uri="{BB962C8B-B14F-4D97-AF65-F5344CB8AC3E}">
        <p14:creationId xmlns:p14="http://schemas.microsoft.com/office/powerpoint/2010/main" val="373795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19753E-6 L 0 -0.27408 " pathEditMode="relative" rAng="0" ptsTypes="AA">
                                      <p:cBhvr>
                                        <p:cTn id="6" dur="750" fill="hold"/>
                                        <p:tgtEl>
                                          <p:spTgt spid="54"/>
                                        </p:tgtEl>
                                        <p:attrNameLst>
                                          <p:attrName>ppt_x</p:attrName>
                                          <p:attrName>ppt_y</p:attrName>
                                        </p:attrNameLst>
                                      </p:cBhvr>
                                      <p:rCtr x="0" y="-13704"/>
                                    </p:animMotion>
                                  </p:childTnLst>
                                </p:cTn>
                              </p:par>
                            </p:childTnLst>
                          </p:cTn>
                        </p:par>
                        <p:par>
                          <p:cTn id="7" fill="hold">
                            <p:stCondLst>
                              <p:cond delay="750"/>
                            </p:stCondLst>
                            <p:childTnLst>
                              <p:par>
                                <p:cTn id="8" presetID="10"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ユークリッド幾何は図形の切り貼りとコンパスだけと思われがちだけど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三平方の定理もユークリッド幾何の大事な概念の一つだったりするよ</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endPar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ユークリッド幾何</a:t>
            </a:r>
            <a:r>
              <a:rPr lang="en-US" altLang="ja-JP"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 </a:t>
            </a: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完全に理解してる</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それ本当ですか</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ユークリッド幾何の目的が</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同値条件の合同</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相似</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によって性質が不変なことを考えながら</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ある図形の長さ</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角度を求める </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示したい関係を解く</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証明する</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285750" lvl="0" indent="-285750">
              <a:buFontTx/>
              <a:buChar char="-"/>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というのは</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やってきてるからわかるけど</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実際何がユークリッド幾何か</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といわれたら困るよね</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a:t>
            </a:r>
            <a:r>
              <a:rPr lang="en-US" altLang="ja-JP" dirty="0">
                <a:latin typeface="M+ 1p light" panose="020B0402020203020204" pitchFamily="50" charset="-128"/>
                <a:ea typeface="M+ 1p light" panose="020B0402020203020204" pitchFamily="50" charset="-128"/>
                <a:cs typeface="M+ 1p light" panose="020B0402020203020204" pitchFamily="50" charset="-128"/>
              </a:rPr>
              <a:t>ω</a:t>
            </a:r>
            <a:r>
              <a:rPr lang="ja-JP" altLang="en-US" dirty="0">
                <a:latin typeface="M+ 1p light" panose="020B0402020203020204" pitchFamily="50" charset="-128"/>
                <a:ea typeface="M+ 1p light" panose="020B0402020203020204" pitchFamily="50" charset="-128"/>
                <a:cs typeface="M+ 1p light" panose="020B0402020203020204" pitchFamily="50" charset="-128"/>
              </a:rPr>
              <a:t>・</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保存される性質っていう観点からユークリッド幾何を把握してみよう</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1: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spTree>
    <p:extLst>
      <p:ext uri="{BB962C8B-B14F-4D97-AF65-F5344CB8AC3E}">
        <p14:creationId xmlns:p14="http://schemas.microsoft.com/office/powerpoint/2010/main" val="57138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ちなみにユークリッドの</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原論</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前書きも動機も導入も何も書かれてないらしくて</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ただただ</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定義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公理</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定理</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証明</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の怒涛のラッシュらしい</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読みたくない</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ユークリッド幾何のメタ情報</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原論という本に書かれてる</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全十三巻</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著者 </a:t>
            </a:r>
            <a:r>
              <a:rPr lang="en-US" altLang="ja-JP" dirty="0">
                <a:latin typeface="M+ 1p light" panose="020B0402020203020204" pitchFamily="50" charset="-128"/>
                <a:ea typeface="M+ 1p light" panose="020B0402020203020204" pitchFamily="50" charset="-128"/>
                <a:cs typeface="M+ 1p light" panose="020B0402020203020204" pitchFamily="50" charset="-128"/>
              </a:rPr>
              <a:t>Euclid</a:t>
            </a:r>
          </a:p>
          <a:p>
            <a:pPr marL="285750" lvl="0" indent="-285750">
              <a:buFontTx/>
              <a:buChar char="-"/>
            </a:pPr>
            <a:r>
              <a:rPr lang="en-US" altLang="ja-JP" dirty="0">
                <a:latin typeface="M+ 1p light" panose="020B0402020203020204" pitchFamily="50" charset="-128"/>
                <a:ea typeface="M+ 1p light" panose="020B0402020203020204" pitchFamily="50" charset="-128"/>
                <a:cs typeface="M+ 1p light" panose="020B0402020203020204" pitchFamily="50" charset="-128"/>
              </a:rPr>
              <a:t>1</a:t>
            </a:r>
            <a:r>
              <a:rPr lang="ja-JP" altLang="en-US" dirty="0">
                <a:latin typeface="M+ 1p light" panose="020B0402020203020204" pitchFamily="50" charset="-128"/>
                <a:ea typeface="M+ 1p light" panose="020B0402020203020204" pitchFamily="50" charset="-128"/>
                <a:cs typeface="M+ 1p light" panose="020B0402020203020204" pitchFamily="50" charset="-128"/>
              </a:rPr>
              <a:t>巻</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定義</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合同</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ピタゴラス</a:t>
            </a:r>
            <a:r>
              <a:rPr lang="en-US" altLang="ja-JP" dirty="0">
                <a:latin typeface="M+ 1p light" panose="020B0402020203020204" pitchFamily="50" charset="-128"/>
                <a:ea typeface="M+ 1p light" panose="020B0402020203020204" pitchFamily="50" charset="-128"/>
                <a:cs typeface="M+ 1p light" panose="020B0402020203020204" pitchFamily="50" charset="-128"/>
              </a:rPr>
              <a:t>, 2</a:t>
            </a:r>
            <a:r>
              <a:rPr lang="ja-JP" altLang="en-US" dirty="0">
                <a:latin typeface="M+ 1p light" panose="020B0402020203020204" pitchFamily="50" charset="-128"/>
                <a:ea typeface="M+ 1p light" panose="020B0402020203020204" pitchFamily="50" charset="-128"/>
                <a:cs typeface="M+ 1p light" panose="020B0402020203020204" pitchFamily="50" charset="-128"/>
              </a:rPr>
              <a:t>巻</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幾何算術</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図形的代数</a:t>
            </a:r>
            <a:r>
              <a:rPr lang="en-US" altLang="ja-JP" dirty="0">
                <a:latin typeface="M+ 1p light" panose="020B0402020203020204" pitchFamily="50" charset="-128"/>
                <a:ea typeface="M+ 1p light" panose="020B0402020203020204" pitchFamily="50" charset="-128"/>
                <a:cs typeface="M+ 1p light" panose="020B0402020203020204" pitchFamily="50" charset="-128"/>
              </a:rPr>
              <a:t>) 3</a:t>
            </a:r>
            <a:r>
              <a:rPr lang="ja-JP" altLang="en-US" dirty="0">
                <a:latin typeface="M+ 1p light" panose="020B0402020203020204" pitchFamily="50" charset="-128"/>
                <a:ea typeface="M+ 1p light" panose="020B0402020203020204" pitchFamily="50" charset="-128"/>
                <a:cs typeface="M+ 1p light" panose="020B0402020203020204" pitchFamily="50" charset="-128"/>
              </a:rPr>
              <a:t>巻</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円</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最終巻では正多面体が</a:t>
            </a:r>
            <a:r>
              <a:rPr lang="en-US" altLang="ja-JP" dirty="0">
                <a:latin typeface="M+ 1p light" panose="020B0402020203020204" pitchFamily="50" charset="-128"/>
                <a:ea typeface="M+ 1p light" panose="020B0402020203020204" pitchFamily="50" charset="-128"/>
                <a:cs typeface="M+ 1p light" panose="020B0402020203020204" pitchFamily="50" charset="-128"/>
              </a:rPr>
              <a:t>, 4,6,8,12,20</a:t>
            </a:r>
            <a:r>
              <a:rPr lang="ja-JP" altLang="en-US" dirty="0">
                <a:latin typeface="M+ 1p light" panose="020B0402020203020204" pitchFamily="50" charset="-128"/>
                <a:ea typeface="M+ 1p light" panose="020B0402020203020204" pitchFamily="50" charset="-128"/>
                <a:cs typeface="M+ 1p light" panose="020B0402020203020204" pitchFamily="50" charset="-128"/>
              </a:rPr>
              <a:t>しかないこと示してる</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個人的に幾何算術すごいなぁと思います</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小並感</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理論建ては</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定義</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 公理 → 公準の順で最初に導入してる</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公理</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定義から自明に求められる性質</a:t>
            </a:r>
            <a:r>
              <a:rPr lang="en-US" altLang="ja-JP" dirty="0">
                <a:latin typeface="M+ 1p light" panose="020B0402020203020204" pitchFamily="50" charset="-128"/>
                <a:ea typeface="M+ 1p light" panose="020B0402020203020204" pitchFamily="50" charset="-128"/>
                <a:cs typeface="M+ 1p light" panose="020B0402020203020204" pitchFamily="50" charset="-128"/>
              </a:rPr>
              <a:t> / </a:t>
            </a:r>
            <a:r>
              <a:rPr lang="ja-JP" altLang="en-US" dirty="0">
                <a:latin typeface="M+ 1p light" panose="020B0402020203020204" pitchFamily="50" charset="-128"/>
                <a:ea typeface="M+ 1p light" panose="020B0402020203020204" pitchFamily="50" charset="-128"/>
                <a:cs typeface="M+ 1p light" panose="020B0402020203020204" pitchFamily="50" charset="-128"/>
              </a:rPr>
              <a:t>公準</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自明じゃないけどあってほしい性質</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定義</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公理</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公準から</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定理を求めさらにその定理を使った別定理を求めてく</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dirty="0">
                <a:latin typeface="M+ 1p light" panose="020B0402020203020204" pitchFamily="50" charset="-128"/>
                <a:ea typeface="M+ 1p light" panose="020B0402020203020204" pitchFamily="50" charset="-128"/>
                <a:cs typeface="M+ 1p light" panose="020B0402020203020204" pitchFamily="50" charset="-128"/>
              </a:rPr>
              <a:t>各理論の定理を組み合わせて実際に値を求めたり</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一致することを証明する</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1: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spTree>
    <p:extLst>
      <p:ext uri="{BB962C8B-B14F-4D97-AF65-F5344CB8AC3E}">
        <p14:creationId xmlns:p14="http://schemas.microsoft.com/office/powerpoint/2010/main" val="179023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公理がこれ代数なんだけど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互いに重なり合うものは等しい</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とか</a:t>
              </a:r>
              <a:endPar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全体は部分より大きいとか</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だいぶ面白い</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自明</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を採用してるよね</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ユークリッド幾何の導入</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3961476" cy="3416400"/>
          </a:xfrm>
          <a:prstGeom prst="rect">
            <a:avLst/>
          </a:prstGeom>
        </p:spPr>
        <p:txBody>
          <a:bodyPr spcFirstLastPara="1" wrap="square" lIns="91425" tIns="91425" rIns="91425" bIns="91425" anchor="t" anchorCtr="0">
            <a:noAutofit/>
          </a:bodyPr>
          <a:lstStyle/>
          <a:p>
            <a:pPr marL="0" lvl="0" indent="0">
              <a:buNone/>
            </a:pPr>
            <a:r>
              <a:rPr lang="ja-JP" altLang="en-US" b="1" dirty="0">
                <a:latin typeface="M+ 1p light" panose="020B0402020203020204" pitchFamily="50" charset="-128"/>
                <a:ea typeface="M+ 1p light" panose="020B0402020203020204" pitchFamily="50" charset="-128"/>
                <a:cs typeface="M+ 1p light" panose="020B0402020203020204" pitchFamily="50" charset="-128"/>
              </a:rPr>
              <a:t>定義</a:t>
            </a:r>
            <a:endParaRPr lang="en-US" altLang="ja-JP" sz="1600" b="1"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点は部分をもたない</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線とは幅のない長さ</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線の端は点</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直線とはその上にある点について一様な線</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面は長さと幅のみをもつもの</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1: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sp>
        <p:nvSpPr>
          <p:cNvPr id="12" name="Google Shape;61;p14">
            <a:extLst>
              <a:ext uri="{FF2B5EF4-FFF2-40B4-BE49-F238E27FC236}">
                <a16:creationId xmlns:a16="http://schemas.microsoft.com/office/drawing/2014/main" id="{F6EEAA0C-CA05-4980-8340-1245CC5582E8}"/>
              </a:ext>
            </a:extLst>
          </p:cNvPr>
          <p:cNvSpPr txBox="1">
            <a:spLocks/>
          </p:cNvSpPr>
          <p:nvPr/>
        </p:nvSpPr>
        <p:spPr>
          <a:xfrm>
            <a:off x="4407648" y="1152475"/>
            <a:ext cx="4736352"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Font typeface="Arial"/>
              <a:buNone/>
            </a:pPr>
            <a:r>
              <a:rPr lang="ja-JP" altLang="en-US" b="1" dirty="0">
                <a:latin typeface="M+ 1p light" panose="020B0402020203020204" pitchFamily="50" charset="-128"/>
                <a:ea typeface="M+ 1p light" panose="020B0402020203020204" pitchFamily="50" charset="-128"/>
                <a:cs typeface="M+ 1p light" panose="020B0402020203020204" pitchFamily="50" charset="-128"/>
              </a:rPr>
              <a:t>公理</a:t>
            </a:r>
            <a:endParaRPr lang="en-US" altLang="ja-JP" b="1" dirty="0">
              <a:latin typeface="M+ 1p light" panose="020B0402020203020204" pitchFamily="50" charset="-128"/>
              <a:ea typeface="M+ 1p light" panose="020B0402020203020204" pitchFamily="50" charset="-128"/>
              <a:cs typeface="M+ 1p light" panose="020B0402020203020204" pitchFamily="50" charset="-128"/>
            </a:endParaRPr>
          </a:p>
          <a:p>
            <a:pPr marL="342900">
              <a:buFont typeface="Arial"/>
              <a:buAutoNum type="arabicPeriod"/>
            </a:pPr>
            <a:r>
              <a:rPr lang="ja-JP" altLang="en-US"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同じものに等しいものは互いに等しい</a:t>
            </a:r>
            <a:endParaRPr lang="en-US" altLang="ja-JP"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endParaRPr>
          </a:p>
          <a:p>
            <a:pPr marL="342900">
              <a:buFont typeface="Arial"/>
              <a:buAutoNum type="arabicPeriod"/>
            </a:pPr>
            <a:r>
              <a:rPr lang="ja-JP" altLang="en-US"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等しいものに等しいものを加えれば</a:t>
            </a:r>
            <a:r>
              <a:rPr lang="en-US" altLang="ja-JP"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 </a:t>
            </a:r>
            <a:r>
              <a:rPr lang="ja-JP" altLang="en-US"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また等しい</a:t>
            </a:r>
            <a:endParaRPr lang="en-US" altLang="ja-JP"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endParaRPr>
          </a:p>
          <a:p>
            <a:pPr marL="342900">
              <a:buFont typeface="Arial"/>
              <a:buAutoNum type="arabicPeriod"/>
            </a:pPr>
            <a:r>
              <a:rPr lang="ja-JP" altLang="en-US"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等しいものから，等しいものを引けば</a:t>
            </a:r>
            <a:r>
              <a:rPr lang="en-US" altLang="ja-JP"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 </a:t>
            </a:r>
            <a:r>
              <a:rPr lang="ja-JP" altLang="en-US"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rPr>
              <a:t>残りは等しい</a:t>
            </a:r>
            <a:endParaRPr lang="en-US" altLang="ja-JP" sz="1400" b="1" dirty="0">
              <a:solidFill>
                <a:schemeClr val="accent5"/>
              </a:solidFill>
              <a:latin typeface="M+ 1p light" panose="020B0402020203020204" pitchFamily="50" charset="-128"/>
              <a:ea typeface="M+ 1p light" panose="020B0402020203020204" pitchFamily="50" charset="-128"/>
              <a:cs typeface="M+ 1p light" panose="020B0402020203020204" pitchFamily="50" charset="-128"/>
            </a:endParaRPr>
          </a:p>
          <a:p>
            <a:pPr marL="342900">
              <a:buFont typeface="Arial"/>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互いに重なり合うものは互いに等しい</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a:p>
            <a:pPr marL="342900">
              <a:buFont typeface="Arial"/>
              <a:buAutoNum type="arabicPeriod"/>
            </a:pPr>
            <a:r>
              <a:rPr lang="ja-JP" altLang="en-US" sz="1400" dirty="0">
                <a:latin typeface="M+ 1p light" panose="020B0402020203020204" pitchFamily="50" charset="-128"/>
                <a:ea typeface="M+ 1p light" panose="020B0402020203020204" pitchFamily="50" charset="-128"/>
                <a:cs typeface="M+ 1p light" panose="020B0402020203020204" pitchFamily="50" charset="-128"/>
              </a:rPr>
              <a:t>全体は部分より大きい</a:t>
            </a:r>
            <a:endParaRPr lang="en-US" altLang="ja-JP" sz="1400" dirty="0">
              <a:latin typeface="M+ 1p light" panose="020B0402020203020204" pitchFamily="50" charset="-128"/>
              <a:ea typeface="M+ 1p light" panose="020B0402020203020204" pitchFamily="50" charset="-128"/>
              <a:cs typeface="M+ 1p light" panose="020B0402020203020204" pitchFamily="50" charset="-128"/>
            </a:endParaRPr>
          </a:p>
        </p:txBody>
      </p:sp>
    </p:spTree>
    <p:extLst>
      <p:ext uri="{BB962C8B-B14F-4D97-AF65-F5344CB8AC3E}">
        <p14:creationId xmlns:p14="http://schemas.microsoft.com/office/powerpoint/2010/main" val="425834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第五公準長すぎでは</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そりゃツッコミはいるね</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ユークリッド幾何の導入</a:t>
            </a: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公準</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以下を要請する</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p>
          <a:p>
            <a:pPr marL="342900" lvl="0">
              <a:buAutoNum type="arabicPeriod"/>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任意の点から任意の点へ直線を引くこと</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有限な直線を連続的に直線に延長すること</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任意の点を中心とする任意の半径の円を描くこと</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すべての直角は互いに等しい</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直線が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直線と交わるとき</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同じ側の内角の和が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直角より小さいなら</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直線は限りなく延長されたとき</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内角の和が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直角より小さい側において交わる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以上の前提の上に数々の命題を解いていくのがユークリッド幾何の方針</a:t>
            </a:r>
            <a:endParaRPr lang="en-US" altLang="ja-JP" sz="1200"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1: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spTree>
    <p:extLst>
      <p:ext uri="{BB962C8B-B14F-4D97-AF65-F5344CB8AC3E}">
        <p14:creationId xmlns:p14="http://schemas.microsoft.com/office/powerpoint/2010/main" val="180268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小学生を思い出しました</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ちなみにパワポケは小</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4</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の時に出会いました</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命題の例</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buAutoNum type="arabicParen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命題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[I-29]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第五公準</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平行線の２つの錯角は等しい．</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命題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[I-32]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錯覚より</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三角形の内角の和は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直角である．</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3)</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命題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[I-47]</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 要するにピタゴラス</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直角三角形において直角の対辺の上の正方形は直角をはさむ</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辺の上の正方形の和に等しい．</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4)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命題</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[Ⅱ-4] </a:t>
                </a:r>
                <a14:m>
                  <m:oMath xmlns:m="http://schemas.openxmlformats.org/officeDocument/2006/math">
                    <m:sSup>
                      <m:sSup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sSupPr>
                      <m:e>
                        <m:d>
                          <m:dPr>
                            <m:ctrlP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ctrlPr>
                          </m:dPr>
                          <m:e>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𝑎</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m:t>
                            </m:r>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𝑏</m:t>
                            </m:r>
                          </m:e>
                        </m:d>
                      </m:e>
                      <m:sup>
                        <m:r>
                          <a:rPr lang="en-US" altLang="ja-JP" sz="1600" b="0" i="1" smtClean="0">
                            <a:latin typeface="Cambria Math" panose="02040503050406030204" pitchFamily="18" charset="0"/>
                            <a:ea typeface="M+ 1p light" panose="020B0402020203020204" pitchFamily="50" charset="-128"/>
                            <a:cs typeface="M+ 1p light" panose="020B0402020203020204" pitchFamily="50" charset="-128"/>
                          </a:rPr>
                          <m:t>2</m:t>
                        </m:r>
                      </m:sup>
                    </m:sSup>
                    <m:r>
                      <a:rPr lang="ja-JP" altLang="en-US" sz="1600" i="1">
                        <a:latin typeface="Cambria Math" panose="02040503050406030204" pitchFamily="18" charset="0"/>
                        <a:ea typeface="M+ 1p light" panose="020B0402020203020204" pitchFamily="50" charset="-128"/>
                        <a:cs typeface="M+ 1p light" panose="020B0402020203020204" pitchFamily="50" charset="-128"/>
                      </a:rPr>
                      <m:t>の</m:t>
                    </m:r>
                  </m:oMath>
                </a14:m>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図形的説明</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正方形は２つの正方形と</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長方形の</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2</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倍</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との和に等しい．</a:t>
                </a: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4"/>
                <a:stretch>
                  <a:fillRect l="-858" t="-893" r="-1788"/>
                </a:stretch>
              </a:blipFill>
            </p:spPr>
            <p:txBody>
              <a:bodyPr/>
              <a:lstStyle/>
              <a:p>
                <a:r>
                  <a:rPr lang="ja-JP" altLang="en-US">
                    <a:noFill/>
                  </a:rPr>
                  <a:t> </a:t>
                </a:r>
              </a:p>
            </p:txBody>
          </p:sp>
        </mc:Fallback>
      </mc:AlternateContent>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1: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spTree>
    <p:extLst>
      <p:ext uri="{BB962C8B-B14F-4D97-AF65-F5344CB8AC3E}">
        <p14:creationId xmlns:p14="http://schemas.microsoft.com/office/powerpoint/2010/main" val="394939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0565288-4858-4F09-93D6-3C76187FA811}"/>
              </a:ext>
            </a:extLst>
          </p:cNvPr>
          <p:cNvGrpSpPr/>
          <p:nvPr/>
        </p:nvGrpSpPr>
        <p:grpSpPr>
          <a:xfrm>
            <a:off x="0" y="0"/>
            <a:ext cx="9144002" cy="5141575"/>
            <a:chOff x="0" y="0"/>
            <a:chExt cx="9144002" cy="5141575"/>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三つも列挙してるけど</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実質全部合同だから</a:t>
              </a:r>
              <a:endPar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合同関係さえ表されれば他全部も勝手に表される</a:t>
              </a:r>
            </a:p>
          </p:txBody>
        </p:sp>
      </p:gr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ユークリッド幾何で使ったツールたち</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この時よく使われるのは</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数々の定理</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公理で示された中でも</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平行関係による角度の一致</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合同関係による角度の一致</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長さの一致</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面積の一致</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相似関係による角度の一致</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比率の一致</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285750" lvl="0" indent="-285750">
              <a:buFontTx/>
              <a:buChar char="-"/>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特定の</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関係</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において一致する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保存される</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性質をユークリッド幾何では重要視する</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特に</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関係の上での長さ</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角度</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つまり内積</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つまり</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これが保存される性質そのもの</a:t>
            </a:r>
            <a:r>
              <a:rPr lang="en-US" altLang="ja-JP" sz="1600" dirty="0">
                <a:latin typeface="M+ 1p light" panose="020B0402020203020204" pitchFamily="50" charset="-128"/>
                <a:ea typeface="M+ 1p light" panose="020B0402020203020204" pitchFamily="50" charset="-128"/>
                <a:cs typeface="M+ 1p light" panose="020B0402020203020204" pitchFamily="50" charset="-128"/>
              </a:rPr>
              <a:t>…</a:t>
            </a:r>
            <a:r>
              <a:rPr lang="ja-JP" altLang="en-US" sz="1600" dirty="0">
                <a:latin typeface="M+ 1p light" panose="020B0402020203020204" pitchFamily="50" charset="-128"/>
                <a:ea typeface="M+ 1p light" panose="020B0402020203020204" pitchFamily="50" charset="-128"/>
                <a:cs typeface="M+ 1p light" panose="020B0402020203020204" pitchFamily="50" charset="-128"/>
              </a:rPr>
              <a:t>この関係を集合と群で表現できるようにしたい</a:t>
            </a:r>
            <a:endParaRPr lang="en-US" altLang="ja-JP" sz="1600"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lvl="0" algn="ct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1: </a:t>
            </a: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ユークリッド幾何</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a:t>
            </a:r>
          </a:p>
        </p:txBody>
      </p:sp>
    </p:spTree>
    <p:extLst>
      <p:ext uri="{BB962C8B-B14F-4D97-AF65-F5344CB8AC3E}">
        <p14:creationId xmlns:p14="http://schemas.microsoft.com/office/powerpoint/2010/main" val="30818407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4154</TotalTime>
  <Words>2392</Words>
  <Application>Microsoft Office PowerPoint</Application>
  <PresentationFormat>画面に合わせる (16:9)</PresentationFormat>
  <Paragraphs>241</Paragraphs>
  <Slides>22</Slides>
  <Notes>22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M+ 1p</vt:lpstr>
      <vt:lpstr>M+ 1p light</vt:lpstr>
      <vt:lpstr>Arial</vt:lpstr>
      <vt:lpstr>Cambria Math</vt:lpstr>
      <vt:lpstr>Simple Light</vt:lpstr>
      <vt:lpstr>§2 上半平面とポアンカレ計量 1-ユークリッド幾何</vt:lpstr>
      <vt:lpstr>今日の目標</vt:lpstr>
      <vt:lpstr>1.ゆーくりっど幾何ってなんだっけ</vt:lpstr>
      <vt:lpstr>ユークリッド幾何, 完全に理解してる</vt:lpstr>
      <vt:lpstr>ユークリッド幾何のメタ情報</vt:lpstr>
      <vt:lpstr>ユークリッド幾何の導入</vt:lpstr>
      <vt:lpstr>ユークリッド幾何の導入</vt:lpstr>
      <vt:lpstr>命題の例</vt:lpstr>
      <vt:lpstr>ユークリッド幾何で使ったツールたち</vt:lpstr>
      <vt:lpstr>2.ユークリッド幾何をモデルで表す</vt:lpstr>
      <vt:lpstr>モデルを組み立てる</vt:lpstr>
      <vt:lpstr>距離空間</vt:lpstr>
      <vt:lpstr>ユークリッド距離</vt:lpstr>
      <vt:lpstr>等長変換</vt:lpstr>
      <vt:lpstr>ユークリッド変換</vt:lpstr>
      <vt:lpstr>ユークリッド変換の例</vt:lpstr>
      <vt:lpstr>ユークリッド変換は推移的</vt:lpstr>
      <vt:lpstr>2.性質が保存されてるか確認しよう</vt:lpstr>
      <vt:lpstr>ユークリッド幾何で保存されてる物</vt:lpstr>
      <vt:lpstr>ユークリッド変換群の詳細</vt:lpstr>
      <vt:lpstr>更なる話</vt:lpstr>
      <vt:lpstr>今後の話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双曲幾何 Section2 上半平面とポアンカレ計量</dc:title>
  <cp:lastModifiedBy>聖 竹田</cp:lastModifiedBy>
  <cp:revision>66</cp:revision>
  <dcterms:modified xsi:type="dcterms:W3CDTF">2019-10-02T18:35:59Z</dcterms:modified>
</cp:coreProperties>
</file>