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84"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83" r:id="rId21"/>
    <p:sldId id="276" r:id="rId22"/>
    <p:sldId id="277" r:id="rId23"/>
    <p:sldId id="278" r:id="rId24"/>
    <p:sldId id="279" r:id="rId25"/>
    <p:sldId id="280" r:id="rId26"/>
    <p:sldId id="281" r:id="rId27"/>
    <p:sldId id="282"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1" d="100"/>
          <a:sy n="191" d="100"/>
        </p:scale>
        <p:origin x="501" y="9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119d48e2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119d48e2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6119d48e2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6119d48e2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6119d48e2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6119d48e2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Supplementaly, 計量の微分が曲率.</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119d48e2a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119d48e2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119d48e2a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119d48e2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119d48e2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119d48e2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119d48e2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119d48e2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6119d48e2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6119d48e2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12a16ed8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612a16ed8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612a16ed8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612a16ed8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b8af19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b8af19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12a16ed8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12a16ed8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12a16ed8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12a16ed8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12a16ed8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612a16ed8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612a16ed8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612a16ed8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612a16ed8f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612a16ed8f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fb8af195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fb8af195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fb8af195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fb8af195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fb8af195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fb8af195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5fb8af195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5fb8af195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60e38c6c5c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60e38c6c5c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e38c6c5c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e38c6c5c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0e38c6c5c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0e38c6c5c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0e38c6c5c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60e38c6c5c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Supplementaly, 計量の微分が曲率.</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119d48e2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119d48e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Supplementaly, 計量の微分が曲率.</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r>
              <a:rPr lang="en-US" altLang="ja-JP"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rPr>
              <a:t>2-</a:t>
            </a:r>
            <a:r>
              <a:rPr lang="en-US" altLang="ja-JP" sz="4800" dirty="0">
                <a:latin typeface="M+ 1p light" panose="020B0402020203020204" pitchFamily="50" charset="-128"/>
                <a:ea typeface="M+ 1p light" panose="020B0402020203020204" pitchFamily="50" charset="-128"/>
                <a:cs typeface="M+ 1p light" panose="020B0402020203020204" pitchFamily="50" charset="-128"/>
              </a:rPr>
              <a:t>§2.1 </a:t>
            </a:r>
            <a:r>
              <a:rPr lang="ja-JP" altLang="en-US" sz="4800" dirty="0">
                <a:latin typeface="M+ 1p light" panose="020B0402020203020204" pitchFamily="50" charset="-128"/>
                <a:ea typeface="M+ 1p light" panose="020B0402020203020204" pitchFamily="50" charset="-128"/>
                <a:cs typeface="M+ 1p light" panose="020B0402020203020204" pitchFamily="50" charset="-128"/>
              </a:rPr>
              <a:t>ポアンカレ計量</a:t>
            </a:r>
            <a:br>
              <a:rPr lang="en-US" altLang="ja-JP" sz="4800" dirty="0">
                <a:latin typeface="M+ 1p light" panose="020B0402020203020204" pitchFamily="50" charset="-128"/>
                <a:ea typeface="M+ 1p light" panose="020B0402020203020204" pitchFamily="50" charset="-128"/>
                <a:cs typeface="M+ 1p light" panose="020B0402020203020204" pitchFamily="50" charset="-128"/>
              </a:rPr>
            </a:br>
            <a:r>
              <a:rPr lang="ja-JP" altLang="en-US" sz="2400" dirty="0">
                <a:solidFill>
                  <a:srgbClr val="000000">
                    <a:lumMod val="75000"/>
                    <a:lumOff val="25000"/>
                  </a:srgbClr>
                </a:solidFill>
                <a:latin typeface="M+ 1p light" panose="020B0402020203020204" pitchFamily="50" charset="-128"/>
                <a:ea typeface="M+ 1p light" panose="020B0402020203020204" pitchFamily="50" charset="-128"/>
                <a:cs typeface="M+ 1p light" panose="020B0402020203020204" pitchFamily="50" charset="-128"/>
              </a:rPr>
              <a:t>上半平面とポアンカレ計量</a:t>
            </a:r>
            <a:endParaRPr sz="4800" dirty="0">
              <a:solidFill>
                <a:schemeClr val="tx1">
                  <a:lumMod val="75000"/>
                  <a:lumOff val="25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dirty="0">
                <a:latin typeface="M+ 1p light" panose="020B0402020203020204" pitchFamily="50" charset="-128"/>
                <a:ea typeface="M+ 1p light" panose="020B0402020203020204" pitchFamily="50" charset="-128"/>
                <a:cs typeface="M+ 1p light" panose="020B0402020203020204" pitchFamily="50" charset="-128"/>
              </a:rPr>
              <a:t>take.sei </a:t>
            </a:r>
            <a:endParaRPr dirty="0">
              <a:latin typeface="M+ 1p light" panose="020B0402020203020204" pitchFamily="50" charset="-128"/>
              <a:ea typeface="M+ 1p light" panose="020B0402020203020204" pitchFamily="50" charset="-128"/>
              <a:cs typeface="M+ 1p light" panose="020B0402020203020204" pitchFamily="50" charset="-128"/>
            </a:endParaRPr>
          </a:p>
        </p:txBody>
      </p:sp>
      <p:grpSp>
        <p:nvGrpSpPr>
          <p:cNvPr id="16" name="グループ化 15">
            <a:extLst>
              <a:ext uri="{FF2B5EF4-FFF2-40B4-BE49-F238E27FC236}">
                <a16:creationId xmlns:a16="http://schemas.microsoft.com/office/drawing/2014/main" id="{506E200A-E318-4267-B7F4-BF0AC0AA2D58}"/>
              </a:ext>
            </a:extLst>
          </p:cNvPr>
          <p:cNvGrpSpPr/>
          <p:nvPr/>
        </p:nvGrpSpPr>
        <p:grpSpPr>
          <a:xfrm>
            <a:off x="0" y="0"/>
            <a:ext cx="9144002" cy="5141575"/>
            <a:chOff x="0" y="0"/>
            <a:chExt cx="9144002" cy="5141575"/>
          </a:xfrm>
        </p:grpSpPr>
        <p:sp>
          <p:nvSpPr>
            <p:cNvPr id="17" name="二等辺三角形 16">
              <a:extLst>
                <a:ext uri="{FF2B5EF4-FFF2-40B4-BE49-F238E27FC236}">
                  <a16:creationId xmlns:a16="http://schemas.microsoft.com/office/drawing/2014/main" id="{B25D0B48-5531-4D10-9EFD-71D8EB9CA607}"/>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0F14F3DD-95C6-4B71-B1BA-D2F7B9CA92EA}"/>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ポアンカレ計量の長さLeg(ℓ)</a:t>
            </a:r>
            <a:endParaRPr/>
          </a:p>
        </p:txBody>
      </p:sp>
      <p:sp>
        <p:nvSpPr>
          <p:cNvPr id="125" name="Google Shape;12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Def 2.5</a:t>
            </a:r>
            <a:endParaRPr/>
          </a:p>
          <a:p>
            <a:pPr marL="0" lvl="0" indent="0" algn="l" rtl="0">
              <a:spcBef>
                <a:spcPts val="1600"/>
              </a:spcBef>
              <a:spcAft>
                <a:spcPts val="0"/>
              </a:spcAft>
              <a:buNone/>
            </a:pPr>
            <a:r>
              <a:rPr lang="ja"/>
              <a:t>ポアンカレ計量についての曲線 ℓ:[a, b] → h の長さを</a:t>
            </a:r>
            <a:endParaRPr/>
          </a:p>
          <a:p>
            <a:pPr marL="0" lvl="0" indent="0" algn="ctr" rtl="0">
              <a:spcBef>
                <a:spcPts val="1600"/>
              </a:spcBef>
              <a:spcAft>
                <a:spcPts val="0"/>
              </a:spcAft>
              <a:buNone/>
            </a:pPr>
            <a:r>
              <a:rPr lang="ja"/>
              <a:t>Leg(ℓ) = ∫ₐᵇ 1/ℓ₂(t) |dℓ / dt| dt (=  ∫ₐᵇ |ds_D| ) と定める</a:t>
            </a:r>
            <a:endParaRPr/>
          </a:p>
          <a:p>
            <a:pPr marL="0" lvl="0" indent="0" algn="l" rtl="0">
              <a:spcBef>
                <a:spcPts val="1600"/>
              </a:spcBef>
              <a:spcAft>
                <a:spcPts val="0"/>
              </a:spcAft>
              <a:buNone/>
            </a:pPr>
            <a:endParaRPr/>
          </a:p>
          <a:p>
            <a:pPr marL="0" lvl="0" indent="0" algn="l" rtl="0">
              <a:spcBef>
                <a:spcPts val="1600"/>
              </a:spcBef>
              <a:spcAft>
                <a:spcPts val="0"/>
              </a:spcAft>
              <a:buNone/>
            </a:pPr>
            <a:r>
              <a:rPr lang="ja"/>
              <a:t>Note: 分母はℓ₂(t), 定義より常に正なので, この関数は常に正(or 0)</a:t>
            </a:r>
            <a:endParaRPr/>
          </a:p>
          <a:p>
            <a:pPr marL="0" lvl="0" indent="0" algn="l" rtl="0">
              <a:spcBef>
                <a:spcPts val="1600"/>
              </a:spcBef>
              <a:spcAft>
                <a:spcPts val="0"/>
              </a:spcAft>
              <a:buNone/>
            </a:pPr>
            <a:endParaRPr/>
          </a:p>
          <a:p>
            <a:pPr marL="0" lvl="0" indent="0" algn="l" rtl="0">
              <a:spcBef>
                <a:spcPts val="1600"/>
              </a:spcBef>
              <a:spcAft>
                <a:spcPts val="1600"/>
              </a:spcAft>
              <a:buClr>
                <a:schemeClr val="dk1"/>
              </a:buClr>
              <a:buSzPts val="1100"/>
              <a:buFont typeface="Arial"/>
              <a:buNone/>
            </a:pPr>
            <a:r>
              <a:rPr lang="ja"/>
              <a:t>長さが求まったのでcollary2.4を逆に使い"長さの下限である距離"を求めよう.</a:t>
            </a:r>
            <a:endParaRPr/>
          </a:p>
        </p:txBody>
      </p:sp>
      <p:sp>
        <p:nvSpPr>
          <p:cNvPr id="126" name="Google Shape;126;p23"/>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§2.1: b) ポアンカレ計量</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ポアンカレ計量での距離 d(P, Q)</a:t>
            </a:r>
            <a:endParaRPr/>
          </a:p>
        </p:txBody>
      </p:sp>
      <p:sp>
        <p:nvSpPr>
          <p:cNvPr id="132" name="Google Shape;13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Def 2.6</a:t>
            </a:r>
            <a:endParaRPr/>
          </a:p>
          <a:p>
            <a:pPr marL="0" lvl="0" indent="0" algn="l" rtl="0">
              <a:spcBef>
                <a:spcPts val="1600"/>
              </a:spcBef>
              <a:spcAft>
                <a:spcPts val="0"/>
              </a:spcAft>
              <a:buNone/>
            </a:pPr>
            <a:r>
              <a:rPr lang="ja"/>
              <a:t>D, Q ∈ h の時, ポアンカレ計量についての距離 d(P, Q)は</a:t>
            </a:r>
            <a:endParaRPr/>
          </a:p>
          <a:p>
            <a:pPr marL="0" lvl="0" indent="0" algn="l" rtl="0">
              <a:spcBef>
                <a:spcPts val="1600"/>
              </a:spcBef>
              <a:spcAft>
                <a:spcPts val="0"/>
              </a:spcAft>
              <a:buNone/>
            </a:pPr>
            <a:r>
              <a:rPr lang="ja"/>
              <a:t>d(P, Q) = inf{Leg(ℓ) | ℓ: [a, b] → h, ℓ(a) = P, ℓ(b) = Q}</a:t>
            </a:r>
            <a:endParaRPr/>
          </a:p>
          <a:p>
            <a:pPr marL="0" lvl="0" indent="0" algn="l" rtl="0">
              <a:spcBef>
                <a:spcPts val="1600"/>
              </a:spcBef>
              <a:spcAft>
                <a:spcPts val="0"/>
              </a:spcAft>
              <a:buNone/>
            </a:pPr>
            <a:endParaRPr/>
          </a:p>
          <a:p>
            <a:pPr marL="0" lvl="0" indent="0" algn="l" rtl="0">
              <a:spcBef>
                <a:spcPts val="1600"/>
              </a:spcBef>
              <a:spcAft>
                <a:spcPts val="1600"/>
              </a:spcAft>
              <a:buNone/>
            </a:pPr>
            <a:r>
              <a:rPr lang="ja"/>
              <a:t>Note: この本わかりにくくてユークリッド, ポアンカレ共に同じ名前の関数dを使ってるから要注意.</a:t>
            </a:r>
            <a:endParaRPr/>
          </a:p>
        </p:txBody>
      </p:sp>
      <p:sp>
        <p:nvSpPr>
          <p:cNvPr id="133" name="Google Shape;133;p2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§2.1: b) ポアンカレ計量</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ちょっとまって距離ってこんな定義でいいの...?</a:t>
            </a:r>
            <a:endParaRPr/>
          </a:p>
        </p:txBody>
      </p:sp>
      <p:sp>
        <p:nvSpPr>
          <p:cNvPr id="139" name="Google Shape;13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Q. 距離(P, Q)が曲線の中で最短になるのはいいけど, それってユークリッドの時だけじゃないの?? そもそも距離ってなんだろう</a:t>
            </a:r>
            <a:endParaRPr/>
          </a:p>
          <a:p>
            <a:pPr marL="0" lvl="0" indent="0" algn="l" rtl="0">
              <a:spcBef>
                <a:spcPts val="1600"/>
              </a:spcBef>
              <a:spcAft>
                <a:spcPts val="0"/>
              </a:spcAft>
              <a:buNone/>
            </a:pPr>
            <a:r>
              <a:rPr lang="ja"/>
              <a:t>A. 素晴らしい質問です</a:t>
            </a:r>
            <a:r>
              <a:rPr lang="ja" sz="1400"/>
              <a:t>(質問するとしたら恭子かな?)</a:t>
            </a:r>
            <a:endParaRPr/>
          </a:p>
          <a:p>
            <a:pPr marL="0" lvl="0" indent="0" algn="l" rtl="0">
              <a:spcBef>
                <a:spcPts val="1600"/>
              </a:spcBef>
              <a:spcAft>
                <a:spcPts val="0"/>
              </a:spcAft>
              <a:buNone/>
            </a:pPr>
            <a:endParaRPr/>
          </a:p>
          <a:p>
            <a:pPr marL="0" lvl="0" indent="0" algn="l" rtl="0">
              <a:spcBef>
                <a:spcPts val="1600"/>
              </a:spcBef>
              <a:spcAft>
                <a:spcPts val="0"/>
              </a:spcAft>
              <a:buNone/>
            </a:pPr>
            <a:r>
              <a:rPr lang="ja"/>
              <a:t>結論から言うと, ユークリッドの性質を元にアナロジー(類推)からユークリッドではない幾何構造を作っているので, ユークリッド計量で距離と曲線の下限が等しいなら, ポアンカレ計量でもいいだろ的なノリ</a:t>
            </a:r>
            <a:endParaRPr/>
          </a:p>
          <a:p>
            <a:pPr marL="0" lvl="0" indent="0" algn="l" rtl="0">
              <a:spcBef>
                <a:spcPts val="1600"/>
              </a:spcBef>
              <a:spcAft>
                <a:spcPts val="1600"/>
              </a:spcAft>
              <a:buNone/>
            </a:pPr>
            <a:r>
              <a:rPr lang="ja"/>
              <a:t>ただし, 距離と自称するからには満たさなければならない条件があるので紹介</a:t>
            </a:r>
            <a:endParaRPr/>
          </a:p>
        </p:txBody>
      </p:sp>
      <p:sp>
        <p:nvSpPr>
          <p:cNvPr id="140" name="Google Shape;140;p25"/>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§2.1: c) 距離空間の公理</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距離の公理</a:t>
            </a:r>
            <a:endParaRPr/>
          </a:p>
        </p:txBody>
      </p:sp>
      <p:sp>
        <p:nvSpPr>
          <p:cNvPr id="146" name="Google Shape;14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Def 2.7</a:t>
            </a:r>
            <a:endParaRPr/>
          </a:p>
          <a:p>
            <a:pPr marL="0" lvl="0" indent="0" algn="l" rtl="0">
              <a:spcBef>
                <a:spcPts val="1600"/>
              </a:spcBef>
              <a:spcAft>
                <a:spcPts val="0"/>
              </a:spcAft>
              <a:buNone/>
            </a:pPr>
            <a:r>
              <a:rPr lang="ja"/>
              <a:t>集合Xと写像d: X×X → ℝ に対して, (X, d)が距離異空間であるとは以下の条件が満たされることをさす</a:t>
            </a:r>
            <a:endParaRPr/>
          </a:p>
          <a:p>
            <a:pPr marL="0" lvl="0" indent="0" algn="l" rtl="0">
              <a:spcBef>
                <a:spcPts val="1600"/>
              </a:spcBef>
              <a:spcAft>
                <a:spcPts val="0"/>
              </a:spcAft>
              <a:buNone/>
            </a:pPr>
            <a:r>
              <a:rPr lang="ja"/>
              <a:t>1. d(P, Q) = d(Q, P)</a:t>
            </a:r>
            <a:endParaRPr/>
          </a:p>
          <a:p>
            <a:pPr marL="0" lvl="0" indent="0" algn="l" rtl="0">
              <a:spcBef>
                <a:spcPts val="1600"/>
              </a:spcBef>
              <a:spcAft>
                <a:spcPts val="0"/>
              </a:spcAft>
              <a:buNone/>
            </a:pPr>
            <a:r>
              <a:rPr lang="ja"/>
              <a:t>2. d(P, Q) ≥ 0</a:t>
            </a:r>
            <a:endParaRPr/>
          </a:p>
          <a:p>
            <a:pPr marL="0" lvl="0" indent="0" algn="l" rtl="0">
              <a:spcBef>
                <a:spcPts val="1600"/>
              </a:spcBef>
              <a:spcAft>
                <a:spcPts val="0"/>
              </a:spcAft>
              <a:buNone/>
            </a:pPr>
            <a:r>
              <a:rPr lang="ja"/>
              <a:t>3. d(P, Q) = 0 ⇔ P = Q</a:t>
            </a:r>
            <a:endParaRPr/>
          </a:p>
          <a:p>
            <a:pPr marL="0" lvl="0" indent="0" algn="l" rtl="0">
              <a:spcBef>
                <a:spcPts val="1600"/>
              </a:spcBef>
              <a:spcAft>
                <a:spcPts val="1600"/>
              </a:spcAft>
              <a:buNone/>
            </a:pPr>
            <a:r>
              <a:rPr lang="ja"/>
              <a:t>4. d(P+Q) + d(Q+R) ≥ d(P, R)</a:t>
            </a:r>
            <a:endParaRPr/>
          </a:p>
        </p:txBody>
      </p:sp>
      <p:sp>
        <p:nvSpPr>
          <p:cNvPr id="147" name="Google Shape;147;p26"/>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1400"/>
              <a:t>§2.1: c) 距離空間の公理</a:t>
            </a:r>
            <a:endParaRPr sz="1400"/>
          </a:p>
          <a:p>
            <a:pPr marL="0" lvl="0" indent="0" algn="l" rtl="0">
              <a:spcBef>
                <a:spcPts val="0"/>
              </a:spcBef>
              <a:spcAft>
                <a:spcPts val="0"/>
              </a:spcAft>
              <a:buNone/>
            </a:pP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実際に上半平面のdは距離でいいのか確認しよう</a:t>
            </a:r>
            <a:endParaRPr/>
          </a:p>
        </p:txBody>
      </p:sp>
      <p:sp>
        <p:nvSpPr>
          <p:cNvPr id="153" name="Google Shape;153;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Th 2.8 (h, d)は距離空間</a:t>
            </a:r>
            <a:endParaRPr/>
          </a:p>
          <a:p>
            <a:pPr marL="0" lvl="0" indent="0" algn="l" rtl="0">
              <a:spcBef>
                <a:spcPts val="1600"/>
              </a:spcBef>
              <a:spcAft>
                <a:spcPts val="0"/>
              </a:spcAft>
              <a:buNone/>
            </a:pPr>
            <a:r>
              <a:rPr lang="ja"/>
              <a:t>さっきの4つの公理が成り立つかを確認すればいい.</a:t>
            </a:r>
            <a:endParaRPr/>
          </a:p>
          <a:p>
            <a:pPr marL="0" lvl="0" indent="0" algn="l" rtl="0">
              <a:spcBef>
                <a:spcPts val="1600"/>
              </a:spcBef>
              <a:spcAft>
                <a:spcPts val="0"/>
              </a:spcAft>
              <a:buClr>
                <a:schemeClr val="dk1"/>
              </a:buClr>
              <a:buSzPts val="1100"/>
              <a:buFont typeface="Arial"/>
              <a:buNone/>
            </a:pPr>
            <a:r>
              <a:rPr lang="ja"/>
              <a:t>1. d(P, Q) = d(Q, P) ... 自明, </a:t>
            </a:r>
            <a:endParaRPr/>
          </a:p>
          <a:p>
            <a:pPr marL="0" lvl="0" indent="0" algn="l" rtl="0">
              <a:spcBef>
                <a:spcPts val="1600"/>
              </a:spcBef>
              <a:spcAft>
                <a:spcPts val="0"/>
              </a:spcAft>
              <a:buClr>
                <a:schemeClr val="dk1"/>
              </a:buClr>
              <a:buSzPts val="1100"/>
              <a:buFont typeface="Arial"/>
              <a:buNone/>
            </a:pPr>
            <a:r>
              <a:rPr lang="ja"/>
              <a:t>2. d(P, Q) ≥ 0 ... 自明, ていうかさっき示した</a:t>
            </a:r>
            <a:endParaRPr/>
          </a:p>
          <a:p>
            <a:pPr marL="0" lvl="0" indent="0" algn="l" rtl="0">
              <a:spcBef>
                <a:spcPts val="1600"/>
              </a:spcBef>
              <a:spcAft>
                <a:spcPts val="0"/>
              </a:spcAft>
              <a:buClr>
                <a:schemeClr val="dk1"/>
              </a:buClr>
              <a:buSzPts val="1100"/>
              <a:buFont typeface="Arial"/>
              <a:buNone/>
            </a:pPr>
            <a:r>
              <a:rPr lang="ja"/>
              <a:t>3. d(P, Q) = 0 ⇔ P = Q</a:t>
            </a:r>
            <a:endParaRPr/>
          </a:p>
          <a:p>
            <a:pPr marL="0" lvl="0" indent="0" algn="l" rtl="0">
              <a:spcBef>
                <a:spcPts val="1600"/>
              </a:spcBef>
              <a:spcAft>
                <a:spcPts val="1600"/>
              </a:spcAft>
              <a:buNone/>
            </a:pPr>
            <a:r>
              <a:rPr lang="ja"/>
              <a:t>4. d(P+Q) + d(Q+R) ≥ d(P, R)</a:t>
            </a:r>
            <a:endParaRPr/>
          </a:p>
        </p:txBody>
      </p:sp>
      <p:sp>
        <p:nvSpPr>
          <p:cNvPr id="154" name="Google Shape;154;p27"/>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1400"/>
              <a:t>§2.1: c) 距離空間の公理</a:t>
            </a:r>
            <a:endParaRPr sz="1400"/>
          </a:p>
          <a:p>
            <a:pPr marL="0" lvl="0" indent="0" algn="l" rtl="0">
              <a:spcBef>
                <a:spcPts val="0"/>
              </a:spcBef>
              <a:spcAft>
                <a:spcPts val="0"/>
              </a:spcAft>
              <a:buNone/>
            </a:pP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一次分数変換とポアンカレ計量の関係</a:t>
            </a:r>
            <a:endParaRPr/>
          </a:p>
        </p:txBody>
      </p:sp>
      <p:sp>
        <p:nvSpPr>
          <p:cNvPr id="160" name="Google Shape;16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一章で散々拡張複素数における挙動を確認した一次分数変換を今度はhに対応させて, ポアンカレ計量と一次分数変換の関係を見てみよう</a:t>
            </a:r>
            <a:endParaRPr/>
          </a:p>
          <a:p>
            <a:pPr marL="0" lvl="0" indent="0" algn="l" rtl="0">
              <a:spcBef>
                <a:spcPts val="1600"/>
              </a:spcBef>
              <a:spcAft>
                <a:spcPts val="0"/>
              </a:spcAft>
              <a:buNone/>
            </a:pPr>
            <a:r>
              <a:rPr lang="ja"/>
              <a:t>用意する物</a:t>
            </a:r>
            <a:endParaRPr/>
          </a:p>
          <a:p>
            <a:pPr marL="457200" lvl="0" indent="-342900" algn="l" rtl="0">
              <a:spcBef>
                <a:spcPts val="1600"/>
              </a:spcBef>
              <a:spcAft>
                <a:spcPts val="0"/>
              </a:spcAft>
              <a:buSzPts val="1800"/>
              <a:buChar char="-"/>
            </a:pPr>
            <a:r>
              <a:rPr lang="ja"/>
              <a:t>上半平面hの平面ℝ²のx軸を実軸, y軸を許軸とみたてたガウス平面ℂ</a:t>
            </a:r>
            <a:endParaRPr/>
          </a:p>
          <a:p>
            <a:pPr marL="0" lvl="0" indent="0" algn="l" rtl="0">
              <a:spcBef>
                <a:spcPts val="1600"/>
              </a:spcBef>
              <a:spcAft>
                <a:spcPts val="0"/>
              </a:spcAft>
              <a:buNone/>
            </a:pPr>
            <a:r>
              <a:rPr lang="ja"/>
              <a:t>h = {z in C | Im z &gt; 0}</a:t>
            </a:r>
            <a:endParaRPr/>
          </a:p>
          <a:p>
            <a:pPr marL="457200" lvl="0" indent="-342900" algn="l" rtl="0">
              <a:spcBef>
                <a:spcPts val="1600"/>
              </a:spcBef>
              <a:spcAft>
                <a:spcPts val="0"/>
              </a:spcAft>
              <a:buSzPts val="1800"/>
              <a:buChar char="-"/>
            </a:pPr>
            <a:r>
              <a:rPr lang="ja"/>
              <a:t>一次分数変換, Φ: h → h</a:t>
            </a:r>
            <a:endParaRPr/>
          </a:p>
          <a:p>
            <a:pPr marL="0" lvl="0" indent="0" algn="l" rtl="0">
              <a:spcBef>
                <a:spcPts val="1600"/>
              </a:spcBef>
              <a:spcAft>
                <a:spcPts val="1600"/>
              </a:spcAft>
              <a:buNone/>
            </a:pPr>
            <a:r>
              <a:rPr lang="ja"/>
              <a:t>Φ(z) = az + b / cz + d  </a:t>
            </a:r>
            <a:r>
              <a:rPr lang="ja" b="1"/>
              <a:t>ただし, ad - bc = 1</a:t>
            </a:r>
            <a:endParaRPr b="1"/>
          </a:p>
        </p:txBody>
      </p:sp>
      <p:sp>
        <p:nvSpPr>
          <p:cNvPr id="161" name="Google Shape;161;p28"/>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§2.1: d) 等長変換群</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一次分数変換 in ガウス平面の上半平面</a:t>
            </a:r>
            <a:endParaRPr/>
          </a:p>
        </p:txBody>
      </p:sp>
      <p:sp>
        <p:nvSpPr>
          <p:cNvPr id="167" name="Google Shape;167;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まずは, 上半平面に定義されるのであれば, 一次分数変換がどういった係数をとりうるか(PSL(2, X)のXが知りたい)を確認しよう</a:t>
            </a:r>
            <a:endParaRPr/>
          </a:p>
          <a:p>
            <a:pPr marL="0" lvl="0" indent="0" algn="l" rtl="0">
              <a:spcBef>
                <a:spcPts val="1600"/>
              </a:spcBef>
              <a:spcAft>
                <a:spcPts val="0"/>
              </a:spcAft>
              <a:buNone/>
            </a:pPr>
            <a:r>
              <a:rPr lang="ja"/>
              <a:t>Lemma 2.10</a:t>
            </a:r>
            <a:endParaRPr/>
          </a:p>
          <a:p>
            <a:pPr marL="0" lvl="0" indent="0" algn="l" rtl="0">
              <a:spcBef>
                <a:spcPts val="1600"/>
              </a:spcBef>
              <a:spcAft>
                <a:spcPts val="0"/>
              </a:spcAft>
              <a:buNone/>
            </a:pPr>
            <a:r>
              <a:rPr lang="ja"/>
              <a:t>a,b,c,d が実数であれば, Φはhの点をhに動かす. 逆にhをhに写す一次分数変換は実数a,b,c,dを用いてΦで表せられる.</a:t>
            </a:r>
            <a:endParaRPr/>
          </a:p>
          <a:p>
            <a:pPr marL="0" lvl="0" indent="0" algn="l" rtl="0">
              <a:spcBef>
                <a:spcPts val="1600"/>
              </a:spcBef>
              <a:spcAft>
                <a:spcPts val="0"/>
              </a:spcAft>
              <a:buNone/>
            </a:pPr>
            <a:r>
              <a:rPr lang="ja"/>
              <a:t>Note: Φ(z) = az + b / cz + d  ただし, ad - bc = 1</a:t>
            </a:r>
            <a:endParaRPr/>
          </a:p>
          <a:p>
            <a:pPr marL="0" lvl="0" indent="0" algn="l" rtl="0">
              <a:spcBef>
                <a:spcPts val="1600"/>
              </a:spcBef>
              <a:spcAft>
                <a:spcPts val="0"/>
              </a:spcAft>
              <a:buNone/>
            </a:pPr>
            <a:r>
              <a:rPr lang="ja"/>
              <a:t>実は実数係数だった. </a:t>
            </a:r>
            <a:endParaRPr/>
          </a:p>
          <a:p>
            <a:pPr marL="0" lvl="0" indent="0" algn="l" rtl="0">
              <a:spcBef>
                <a:spcPts val="1600"/>
              </a:spcBef>
              <a:spcAft>
                <a:spcPts val="1600"/>
              </a:spcAft>
              <a:buNone/>
            </a:pPr>
            <a:r>
              <a:rPr lang="ja"/>
              <a:t>Def 2.11 hをhに写す一次分数変換全体をPSL(2; ℝ)で表す</a:t>
            </a:r>
            <a:endParaRPr/>
          </a:p>
        </p:txBody>
      </p:sp>
      <p:sp>
        <p:nvSpPr>
          <p:cNvPr id="168" name="Google Shape;168;p29"/>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1400"/>
              <a:t>§2.1: d) 等長変換群</a:t>
            </a:r>
            <a:endParaRPr sz="1400"/>
          </a:p>
          <a:p>
            <a:pPr marL="0" lvl="0" indent="0" algn="l" rtl="0">
              <a:spcBef>
                <a:spcPts val="0"/>
              </a:spcBef>
              <a:spcAft>
                <a:spcPts val="0"/>
              </a:spcAft>
              <a:buNone/>
            </a:pP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PSLをSLにとりあえず(例によって)繋げる</a:t>
            </a:r>
            <a:endParaRPr/>
          </a:p>
        </p:txBody>
      </p:sp>
      <p:sp>
        <p:nvSpPr>
          <p:cNvPr id="174" name="Google Shape;17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Lemma 2.12</a:t>
            </a:r>
            <a:endParaRPr/>
          </a:p>
          <a:p>
            <a:pPr marL="0" lvl="0" indent="0" algn="l" rtl="0">
              <a:spcBef>
                <a:spcPts val="1600"/>
              </a:spcBef>
              <a:spcAft>
                <a:spcPts val="0"/>
              </a:spcAft>
              <a:buNone/>
            </a:pPr>
            <a:r>
              <a:rPr lang="ja"/>
              <a:t>- PSL(2; ℝ)は群, 上半平面hに作用している</a:t>
            </a:r>
            <a:endParaRPr/>
          </a:p>
          <a:p>
            <a:pPr marL="0" lvl="0" indent="0" algn="l" rtl="0">
              <a:spcBef>
                <a:spcPts val="1600"/>
              </a:spcBef>
              <a:spcAft>
                <a:spcPts val="0"/>
              </a:spcAft>
              <a:buNone/>
            </a:pPr>
            <a:r>
              <a:rPr lang="ja"/>
              <a:t>- A = (a b; c d) in SL(2; ℝ)に対して, φ(A) = Φとおくと, φ:SL(2; ℝ) → PSL(2; ℝ)は準同型写像, φ(A) = φ(B) は A=±Bと同値.</a:t>
            </a:r>
            <a:endParaRPr/>
          </a:p>
          <a:p>
            <a:pPr marL="0" lvl="0" indent="0" algn="l" rtl="0">
              <a:spcBef>
                <a:spcPts val="1600"/>
              </a:spcBef>
              <a:spcAft>
                <a:spcPts val="0"/>
              </a:spcAft>
              <a:buNone/>
            </a:pPr>
            <a:endParaRPr/>
          </a:p>
          <a:p>
            <a:pPr marL="0" lvl="0" indent="0" algn="l" rtl="0">
              <a:spcBef>
                <a:spcPts val="1600"/>
              </a:spcBef>
              <a:spcAft>
                <a:spcPts val="1600"/>
              </a:spcAft>
              <a:buNone/>
            </a:pPr>
            <a:r>
              <a:rPr lang="ja"/>
              <a:t>つまり, ガウス平面の上半平面hの全ての変換の種類をまとめた一次分数変換は, PSL(2; ℝ)で表現できて, SL(2; ℝ)とほぼ同じ</a:t>
            </a:r>
            <a:endParaRPr/>
          </a:p>
        </p:txBody>
      </p:sp>
      <p:sp>
        <p:nvSpPr>
          <p:cNvPr id="175" name="Google Shape;175;p30"/>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§2.1: d) 等長変換群</a:t>
            </a:r>
            <a:endParaRPr sz="1400"/>
          </a:p>
          <a:p>
            <a:pPr marL="0" lvl="0" indent="0" algn="l" rtl="0">
              <a:spcBef>
                <a:spcPts val="0"/>
              </a:spcBef>
              <a:spcAft>
                <a:spcPts val="0"/>
              </a:spcAft>
              <a:buNone/>
            </a:pP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変換でどの情報が保存されるのか?</a:t>
            </a:r>
            <a:endParaRPr/>
          </a:p>
        </p:txBody>
      </p:sp>
      <p:sp>
        <p:nvSpPr>
          <p:cNvPr id="181" name="Google Shape;18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一次分数変換群とポアンカレ計量の関係は次の一式で表現される</a:t>
            </a:r>
            <a:endParaRPr/>
          </a:p>
          <a:p>
            <a:pPr marL="0" lvl="0" indent="0" algn="l" rtl="0">
              <a:spcBef>
                <a:spcPts val="1600"/>
              </a:spcBef>
              <a:spcAft>
                <a:spcPts val="0"/>
              </a:spcAft>
              <a:buNone/>
            </a:pPr>
            <a:r>
              <a:rPr lang="ja"/>
              <a:t>Th. 2.13</a:t>
            </a:r>
            <a:endParaRPr/>
          </a:p>
          <a:p>
            <a:pPr marL="0" lvl="0" indent="0" algn="l" rtl="0">
              <a:spcBef>
                <a:spcPts val="1600"/>
              </a:spcBef>
              <a:spcAft>
                <a:spcPts val="0"/>
              </a:spcAft>
              <a:buNone/>
            </a:pPr>
            <a:r>
              <a:rPr lang="ja"/>
              <a:t>Φ in PSL(2; ℝ)は, 任意の二点 P, Q in hに対して</a:t>
            </a:r>
            <a:endParaRPr/>
          </a:p>
          <a:p>
            <a:pPr marL="0" lvl="0" indent="0" algn="ctr" rtl="0">
              <a:spcBef>
                <a:spcPts val="1600"/>
              </a:spcBef>
              <a:spcAft>
                <a:spcPts val="0"/>
              </a:spcAft>
              <a:buNone/>
            </a:pPr>
            <a:r>
              <a:rPr lang="ja"/>
              <a:t>d(Φ(P), Φ(Q)) = d(P, Q)</a:t>
            </a:r>
            <a:endParaRPr/>
          </a:p>
          <a:p>
            <a:pPr marL="0" lvl="0" indent="0" algn="l" rtl="0">
              <a:spcBef>
                <a:spcPts val="1600"/>
              </a:spcBef>
              <a:spcAft>
                <a:spcPts val="0"/>
              </a:spcAft>
              <a:buNone/>
            </a:pPr>
            <a:r>
              <a:rPr lang="ja"/>
              <a:t>proof w/ Lemma 2.14 写像Φのヤコビ行列, Lemma 2.25 Leg(ℓ) = Leg(Φ(ℓ(t))</a:t>
            </a:r>
            <a:endParaRPr/>
          </a:p>
          <a:p>
            <a:pPr marL="0" lvl="0" indent="0" algn="l" rtl="0">
              <a:spcBef>
                <a:spcPts val="1600"/>
              </a:spcBef>
              <a:spcAft>
                <a:spcPts val="0"/>
              </a:spcAft>
              <a:buNone/>
            </a:pPr>
            <a:r>
              <a:rPr lang="ja"/>
              <a:t>つまるところ, 長さ(計量)が保存されているのがわかる</a:t>
            </a:r>
            <a:endParaRPr/>
          </a:p>
          <a:p>
            <a:pPr marL="0" lvl="0" indent="0" algn="l" rtl="0">
              <a:spcBef>
                <a:spcPts val="1600"/>
              </a:spcBef>
              <a:spcAft>
                <a:spcPts val="1600"/>
              </a:spcAft>
              <a:buNone/>
            </a:pPr>
            <a:r>
              <a:rPr lang="ja"/>
              <a:t>こういった変換を等長変換という</a:t>
            </a:r>
            <a:endParaRPr/>
          </a:p>
        </p:txBody>
      </p:sp>
      <p:sp>
        <p:nvSpPr>
          <p:cNvPr id="182" name="Google Shape;182;p31"/>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§2.1: d) 等長変換群</a:t>
            </a:r>
            <a:endParaRPr sz="1400"/>
          </a:p>
          <a:p>
            <a:pPr marL="0" lvl="0" indent="0" algn="l" rtl="0">
              <a:spcBef>
                <a:spcPts val="0"/>
              </a:spcBef>
              <a:spcAft>
                <a:spcPts val="0"/>
              </a:spcAft>
              <a:buNone/>
            </a:pP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等長変換</a:t>
            </a:r>
            <a:endParaRPr/>
          </a:p>
        </p:txBody>
      </p:sp>
      <p:sp>
        <p:nvSpPr>
          <p:cNvPr id="188" name="Google Shape;188;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Def 2.16</a:t>
            </a:r>
            <a:endParaRPr/>
          </a:p>
          <a:p>
            <a:pPr marL="0" lvl="0" indent="0" algn="l" rtl="0">
              <a:spcBef>
                <a:spcPts val="1600"/>
              </a:spcBef>
              <a:spcAft>
                <a:spcPts val="0"/>
              </a:spcAft>
              <a:buNone/>
            </a:pPr>
            <a:r>
              <a:rPr lang="ja"/>
              <a:t>(X, d)を距離空間, 写像ΦをΦ:X→Xと定義する.</a:t>
            </a:r>
            <a:endParaRPr/>
          </a:p>
          <a:p>
            <a:pPr marL="0" lvl="0" indent="0" algn="l" rtl="0">
              <a:spcBef>
                <a:spcPts val="1600"/>
              </a:spcBef>
              <a:spcAft>
                <a:spcPts val="0"/>
              </a:spcAft>
              <a:buNone/>
            </a:pPr>
            <a:r>
              <a:rPr lang="ja"/>
              <a:t>Φが等長変換とは,  d(Φ(P), Φ(Q)) = d(P, Q) が任意のP, Q in Xに対して成立すること</a:t>
            </a:r>
            <a:endParaRPr/>
          </a:p>
          <a:p>
            <a:pPr marL="0" lvl="0" indent="0" algn="l" rtl="0">
              <a:spcBef>
                <a:spcPts val="1600"/>
              </a:spcBef>
              <a:spcAft>
                <a:spcPts val="0"/>
              </a:spcAft>
              <a:buNone/>
            </a:pPr>
            <a:r>
              <a:rPr lang="ja"/>
              <a:t>等長変換全体をIsom(X, d)と書き, 等長変換群とよぶ.</a:t>
            </a:r>
            <a:endParaRPr/>
          </a:p>
          <a:p>
            <a:pPr marL="0" lvl="0" indent="0" algn="l" rtl="0">
              <a:spcBef>
                <a:spcPts val="1600"/>
              </a:spcBef>
              <a:spcAft>
                <a:spcPts val="0"/>
              </a:spcAft>
              <a:buNone/>
            </a:pPr>
            <a:r>
              <a:rPr lang="ja"/>
              <a:t>Q1. Isom(X, d)は写像の合成を積として群をなすことを示せ.</a:t>
            </a:r>
            <a:endParaRPr/>
          </a:p>
          <a:p>
            <a:pPr marL="0" lvl="0" indent="0" algn="l" rtl="0">
              <a:spcBef>
                <a:spcPts val="1600"/>
              </a:spcBef>
              <a:spcAft>
                <a:spcPts val="1600"/>
              </a:spcAft>
              <a:buClr>
                <a:schemeClr val="dk1"/>
              </a:buClr>
              <a:buSzPts val="1100"/>
              <a:buFont typeface="Arial"/>
              <a:buNone/>
            </a:pPr>
            <a:r>
              <a:rPr lang="ja"/>
              <a:t>PSL(2; ℝ)はIsom(h, d)って同じなんだろうか(本章のトピック</a:t>
            </a:r>
            <a:endParaRPr/>
          </a:p>
        </p:txBody>
      </p:sp>
      <p:sp>
        <p:nvSpPr>
          <p:cNvPr id="189" name="Google Shape;189;p32"/>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§2.1: d) 等長変換群</a:t>
            </a:r>
            <a:endParaRPr sz="1400"/>
          </a:p>
          <a:p>
            <a:pPr marL="0" lvl="0" indent="0" algn="l" rtl="0">
              <a:spcBef>
                <a:spcPts val="0"/>
              </a:spcBef>
              <a:spcAft>
                <a:spcPts val="0"/>
              </a:spcAft>
              <a:buNone/>
            </a:pP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10" name="二等辺三角形 9">
            <a:extLst>
              <a:ext uri="{FF2B5EF4-FFF2-40B4-BE49-F238E27FC236}">
                <a16:creationId xmlns:a16="http://schemas.microsoft.com/office/drawing/2014/main" id="{5DBF3215-13AD-4FE7-AE3B-208FB74012AE}"/>
              </a:ext>
            </a:extLst>
          </p:cNvPr>
          <p:cNvSpPr/>
          <p:nvPr/>
        </p:nvSpPr>
        <p:spPr>
          <a:xfrm rot="16200000">
            <a:off x="4285650" y="-4285650"/>
            <a:ext cx="572701" cy="9144002"/>
          </a:xfrm>
          <a:prstGeom prst="triangle">
            <a:avLst>
              <a:gd name="adj" fmla="val 100000"/>
            </a:avLst>
          </a:prstGeom>
          <a:solidFill>
            <a:srgbClr val="FFF4E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FBC25266-4EBA-4EB8-A354-624A1F8420E4}"/>
              </a:ext>
            </a:extLst>
          </p:cNvPr>
          <p:cNvSpPr/>
          <p:nvPr/>
        </p:nvSpPr>
        <p:spPr>
          <a:xfrm>
            <a:off x="1" y="4568873"/>
            <a:ext cx="9143999" cy="572702"/>
          </a:xfrm>
          <a:prstGeom prst="rect">
            <a:avLst/>
          </a:prstGeom>
          <a:solidFill>
            <a:srgbClr val="FFF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ããã¯ãã±å ä¸»äººå¬ãã®ç»åæ¤ç´¢çµæ">
            <a:extLst>
              <a:ext uri="{FF2B5EF4-FFF2-40B4-BE49-F238E27FC236}">
                <a16:creationId xmlns:a16="http://schemas.microsoft.com/office/drawing/2014/main" id="{B3348C27-15A3-454B-B667-BA5AAADA1B42}"/>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133738" y="4577558"/>
            <a:ext cx="555332" cy="55533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9E66183E-78B4-4767-A511-09039646B1AC}"/>
              </a:ext>
            </a:extLst>
          </p:cNvPr>
          <p:cNvSpPr/>
          <p:nvPr/>
        </p:nvSpPr>
        <p:spPr>
          <a:xfrm>
            <a:off x="822807" y="4612297"/>
            <a:ext cx="7596515" cy="491547"/>
          </a:xfrm>
          <a:prstGeom prst="wedgeRectCallout">
            <a:avLst>
              <a:gd name="adj1" fmla="val -51006"/>
              <a:gd name="adj2" fmla="val 20927"/>
            </a:avLst>
          </a:prstGeom>
          <a:solidFill>
            <a:srgbClr val="EEEEEE">
              <a:alpha val="50196"/>
            </a:srgb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なんとなくノリで用意しました</a:t>
            </a:r>
            <a:r>
              <a:rPr kumimoji="1" lang="en-US" altLang="ja-JP"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a:t>
            </a:r>
            <a:r>
              <a:rPr kumimoji="1" lang="ja-JP" altLang="en-US"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コメントがあったらここで説明するかも</a:t>
            </a:r>
          </a:p>
        </p:txBody>
      </p:sp>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rPr>
              <a:t>今日の目標</a:t>
            </a:r>
            <a:endParaRPr dirty="0">
              <a:solidFill>
                <a:schemeClr val="tx1">
                  <a:lumMod val="75000"/>
                  <a:lumOff val="25000"/>
                </a:schemeClr>
              </a:solidFill>
              <a:latin typeface="M+ 1p" panose="020B0503020203020204" pitchFamily="50" charset="-128"/>
              <a:ea typeface="M+ 1p" panose="020B0503020203020204" pitchFamily="50" charset="-128"/>
              <a:cs typeface="M+ 1p" panose="020B0503020203020204" pitchFamily="50" charset="-128"/>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全体の目標の一つ目</a:t>
            </a: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0" lvl="0" indent="0" algn="ctr">
              <a:buNone/>
            </a:pPr>
            <a:r>
              <a:rPr lang="ja-JP" altLang="en-US" sz="2000" dirty="0">
                <a:latin typeface="M+ 1p" panose="020B0503020203020204" pitchFamily="50" charset="-128"/>
                <a:ea typeface="M+ 1p" panose="020B0503020203020204" pitchFamily="50" charset="-128"/>
                <a:cs typeface="M+ 1p" panose="020B0503020203020204" pitchFamily="50" charset="-128"/>
              </a:rPr>
              <a:t>ユークリッド幾何のアナロジー</a:t>
            </a:r>
            <a:r>
              <a:rPr lang="en-US" altLang="ja-JP" sz="2000" dirty="0">
                <a:latin typeface="M+ 1p" panose="020B0503020203020204" pitchFamily="50" charset="-128"/>
                <a:ea typeface="M+ 1p" panose="020B0503020203020204" pitchFamily="50" charset="-128"/>
                <a:cs typeface="M+ 1p" panose="020B0503020203020204" pitchFamily="50" charset="-128"/>
              </a:rPr>
              <a:t>(</a:t>
            </a:r>
            <a:r>
              <a:rPr lang="ja-JP" altLang="en-US" sz="2000" dirty="0">
                <a:latin typeface="M+ 1p" panose="020B0503020203020204" pitchFamily="50" charset="-128"/>
                <a:ea typeface="M+ 1p" panose="020B0503020203020204" pitchFamily="50" charset="-128"/>
                <a:cs typeface="M+ 1p" panose="020B0503020203020204" pitchFamily="50" charset="-128"/>
              </a:rPr>
              <a:t>類推</a:t>
            </a:r>
            <a:r>
              <a:rPr lang="en-US" altLang="ja-JP" sz="2000" dirty="0">
                <a:latin typeface="M+ 1p" panose="020B0503020203020204" pitchFamily="50" charset="-128"/>
                <a:ea typeface="M+ 1p" panose="020B0503020203020204" pitchFamily="50" charset="-128"/>
                <a:cs typeface="M+ 1p" panose="020B0503020203020204" pitchFamily="50" charset="-128"/>
              </a:rPr>
              <a:t>)</a:t>
            </a:r>
            <a:r>
              <a:rPr lang="ja-JP" altLang="en-US" sz="2000" dirty="0">
                <a:latin typeface="M+ 1p" panose="020B0503020203020204" pitchFamily="50" charset="-128"/>
                <a:ea typeface="M+ 1p" panose="020B0503020203020204" pitchFamily="50" charset="-128"/>
                <a:cs typeface="M+ 1p" panose="020B0503020203020204" pitchFamily="50" charset="-128"/>
              </a:rPr>
              <a:t>から</a:t>
            </a:r>
            <a:endParaRPr lang="en-US" altLang="ja-JP" sz="2000" dirty="0">
              <a:latin typeface="M+ 1p" panose="020B0503020203020204" pitchFamily="50" charset="-128"/>
              <a:ea typeface="M+ 1p" panose="020B0503020203020204" pitchFamily="50" charset="-128"/>
              <a:cs typeface="M+ 1p" panose="020B0503020203020204" pitchFamily="50" charset="-128"/>
            </a:endParaRPr>
          </a:p>
          <a:p>
            <a:pPr marL="0" lvl="0" indent="0" algn="ctr">
              <a:buNone/>
            </a:pPr>
            <a:r>
              <a:rPr lang="ja-JP" altLang="en-US" sz="2000" dirty="0">
                <a:latin typeface="M+ 1p" panose="020B0503020203020204" pitchFamily="50" charset="-128"/>
                <a:ea typeface="M+ 1p" panose="020B0503020203020204" pitchFamily="50" charset="-128"/>
                <a:cs typeface="M+ 1p" panose="020B0503020203020204" pitchFamily="50" charset="-128"/>
              </a:rPr>
              <a:t>非ユークリッド幾何学を構築する</a:t>
            </a:r>
          </a:p>
          <a:p>
            <a:pPr marL="0" lvl="0" indent="0">
              <a:buNone/>
            </a:pPr>
            <a:endParaRPr lang="en-US" altLang="ja-JP" sz="2400" b="0" dirty="0">
              <a:latin typeface="M+ 1p light" panose="020B0402020203020204" pitchFamily="50" charset="-128"/>
              <a:ea typeface="M+ 1p light" panose="020B0402020203020204" pitchFamily="50" charset="-128"/>
              <a:cs typeface="M+ 1p light" panose="020B0402020203020204" pitchFamily="50" charset="-128"/>
            </a:endParaRPr>
          </a:p>
          <a:p>
            <a:pPr marL="0" lvl="0" indent="0">
              <a:buNone/>
            </a:pPr>
            <a:r>
              <a:rPr lang="ja-JP" altLang="en-US" dirty="0">
                <a:latin typeface="M+ 1p light" panose="020B0402020203020204" pitchFamily="50" charset="-128"/>
                <a:ea typeface="M+ 1p light" panose="020B0402020203020204" pitchFamily="50" charset="-128"/>
                <a:cs typeface="M+ 1p light" panose="020B0402020203020204" pitchFamily="50" charset="-128"/>
              </a:rPr>
              <a:t>そのためにも以下を確認しよう</a:t>
            </a:r>
          </a:p>
          <a:p>
            <a:pPr marL="342900" lvl="0">
              <a:buAutoNum type="arabicPeriod"/>
            </a:pPr>
            <a:r>
              <a:rPr lang="ja-JP" altLang="en-US" dirty="0">
                <a:latin typeface="M+ 1p light" panose="020B0402020203020204" pitchFamily="50" charset="-128"/>
                <a:ea typeface="M+ 1p light" panose="020B0402020203020204" pitchFamily="50" charset="-128"/>
                <a:cs typeface="M+ 1p light" panose="020B0402020203020204" pitchFamily="50" charset="-128"/>
              </a:rPr>
              <a:t>ユークリッド</a:t>
            </a:r>
            <a:r>
              <a:rPr lang="ja-JP" altLang="en-US" b="0" dirty="0">
                <a:latin typeface="M+ 1p light" panose="020B0402020203020204" pitchFamily="50" charset="-128"/>
                <a:ea typeface="M+ 1p light" panose="020B0402020203020204" pitchFamily="50" charset="-128"/>
                <a:cs typeface="M+ 1p light" panose="020B0402020203020204" pitchFamily="50" charset="-128"/>
              </a:rPr>
              <a:t>距離ではない距離空間を定義してみる</a:t>
            </a:r>
            <a:endParaRPr lang="en-US" altLang="ja-JP" b="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b="0" dirty="0">
                <a:latin typeface="M+ 1p light" panose="020B0402020203020204" pitchFamily="50" charset="-128"/>
                <a:ea typeface="M+ 1p light" panose="020B0402020203020204" pitchFamily="50" charset="-128"/>
                <a:cs typeface="M+ 1p light" panose="020B0402020203020204" pitchFamily="50" charset="-128"/>
              </a:rPr>
              <a:t>アナロジー的に</a:t>
            </a:r>
            <a:r>
              <a:rPr lang="en-US" altLang="ja-JP" b="0" dirty="0">
                <a:latin typeface="M+ 1p light" panose="020B0402020203020204" pitchFamily="50" charset="-128"/>
                <a:ea typeface="M+ 1p light" panose="020B0402020203020204" pitchFamily="50" charset="-128"/>
                <a:cs typeface="M+ 1p light" panose="020B0402020203020204" pitchFamily="50" charset="-128"/>
              </a:rPr>
              <a:t>, </a:t>
            </a:r>
            <a:r>
              <a:rPr lang="ja-JP" altLang="en-US" b="0" dirty="0">
                <a:latin typeface="M+ 1p light" panose="020B0402020203020204" pitchFamily="50" charset="-128"/>
                <a:ea typeface="M+ 1p light" panose="020B0402020203020204" pitchFamily="50" charset="-128"/>
                <a:cs typeface="M+ 1p light" panose="020B0402020203020204" pitchFamily="50" charset="-128"/>
              </a:rPr>
              <a:t>距離空間上での等長変換を確認してみる</a:t>
            </a:r>
            <a:endParaRPr lang="en-US" altLang="ja-JP" b="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r>
              <a:rPr lang="ja-JP" altLang="en-US" dirty="0">
                <a:latin typeface="M+ 1p light" panose="020B0402020203020204" pitchFamily="50" charset="-128"/>
                <a:ea typeface="M+ 1p light" panose="020B0402020203020204" pitchFamily="50" charset="-128"/>
                <a:cs typeface="M+ 1p light" panose="020B0402020203020204" pitchFamily="50" charset="-128"/>
              </a:rPr>
              <a:t>上二つの空間</a:t>
            </a:r>
            <a:r>
              <a:rPr lang="en-US" altLang="ja-JP" dirty="0">
                <a:latin typeface="M+ 1p light" panose="020B0402020203020204" pitchFamily="50" charset="-128"/>
                <a:ea typeface="M+ 1p light" panose="020B0402020203020204" pitchFamily="50" charset="-128"/>
                <a:cs typeface="M+ 1p light" panose="020B0402020203020204" pitchFamily="50" charset="-128"/>
              </a:rPr>
              <a:t>/</a:t>
            </a:r>
            <a:r>
              <a:rPr lang="ja-JP" altLang="en-US" dirty="0">
                <a:latin typeface="M+ 1p light" panose="020B0402020203020204" pitchFamily="50" charset="-128"/>
                <a:ea typeface="M+ 1p light" panose="020B0402020203020204" pitchFamily="50" charset="-128"/>
                <a:cs typeface="M+ 1p light" panose="020B0402020203020204" pitchFamily="50" charset="-128"/>
              </a:rPr>
              <a:t>変換を元にモデルを作り</a:t>
            </a:r>
            <a:r>
              <a:rPr lang="en-US" altLang="ja-JP" dirty="0">
                <a:latin typeface="M+ 1p light" panose="020B0402020203020204" pitchFamily="50" charset="-128"/>
                <a:ea typeface="M+ 1p light" panose="020B0402020203020204" pitchFamily="50" charset="-128"/>
                <a:cs typeface="M+ 1p light" panose="020B0402020203020204" pitchFamily="50" charset="-128"/>
              </a:rPr>
              <a:t>, </a:t>
            </a:r>
            <a:r>
              <a:rPr lang="ja-JP" altLang="en-US" dirty="0">
                <a:latin typeface="M+ 1p light" panose="020B0402020203020204" pitchFamily="50" charset="-128"/>
                <a:ea typeface="M+ 1p light" panose="020B0402020203020204" pitchFamily="50" charset="-128"/>
                <a:cs typeface="M+ 1p light" panose="020B0402020203020204" pitchFamily="50" charset="-128"/>
              </a:rPr>
              <a:t>測地線を考えてみよう</a:t>
            </a:r>
            <a:endParaRPr lang="en-US" altLang="ja-JP" b="0"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endParaRPr lang="en-US" altLang="ja-JP" dirty="0">
              <a:latin typeface="M+ 1p light" panose="020B0402020203020204" pitchFamily="50" charset="-128"/>
              <a:ea typeface="M+ 1p light" panose="020B0402020203020204" pitchFamily="50" charset="-128"/>
              <a:cs typeface="M+ 1p light" panose="020B0402020203020204" pitchFamily="50" charset="-128"/>
            </a:endParaRPr>
          </a:p>
          <a:p>
            <a:pPr marL="342900" lvl="0">
              <a:buAutoNum type="arabicPeriod"/>
            </a:pPr>
            <a:endParaRPr lang="en-US" altLang="ja-JP" b="0" dirty="0">
              <a:latin typeface="M+ 1p light" panose="020B0402020203020204" pitchFamily="50" charset="-128"/>
              <a:ea typeface="M+ 1p light" panose="020B0402020203020204" pitchFamily="50" charset="-128"/>
              <a:cs typeface="M+ 1p light" panose="020B0402020203020204" pitchFamily="50" charset="-128"/>
            </a:endParaRPr>
          </a:p>
        </p:txBody>
      </p:sp>
      <p:sp>
        <p:nvSpPr>
          <p:cNvPr id="62" name="Google Shape;62;p1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JP" altLang="en-US"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概要</a:t>
            </a:r>
            <a:r>
              <a:rPr lang="en-US" altLang="ja-JP"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rPr>
              <a:t>: Milestone</a:t>
            </a:r>
            <a:endParaRPr sz="1400" dirty="0">
              <a:solidFill>
                <a:schemeClr val="bg1">
                  <a:lumMod val="50000"/>
                </a:schemeClr>
              </a:solidFill>
              <a:latin typeface="M+ 1p light" panose="020B0402020203020204" pitchFamily="50" charset="-128"/>
              <a:ea typeface="M+ 1p light" panose="020B0402020203020204" pitchFamily="50" charset="-128"/>
              <a:cs typeface="M+ 1p light" panose="020B0402020203020204"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50"/>
                                        <p:tgtEl>
                                          <p:spTgt spid="1026"/>
                                        </p:tgtEl>
                                      </p:cBhvr>
                                    </p:animEffect>
                                    <p:anim calcmode="lin" valueType="num">
                                      <p:cBhvr>
                                        <p:cTn id="8" dur="250" fill="hold"/>
                                        <p:tgtEl>
                                          <p:spTgt spid="1026"/>
                                        </p:tgtEl>
                                        <p:attrNameLst>
                                          <p:attrName>ppt_x</p:attrName>
                                        </p:attrNameLst>
                                      </p:cBhvr>
                                      <p:tavLst>
                                        <p:tav tm="0">
                                          <p:val>
                                            <p:strVal val="#ppt_x"/>
                                          </p:val>
                                        </p:tav>
                                        <p:tav tm="100000">
                                          <p:val>
                                            <p:strVal val="#ppt_x"/>
                                          </p:val>
                                        </p:tav>
                                      </p:tavLst>
                                    </p:anim>
                                    <p:anim calcmode="lin" valueType="num">
                                      <p:cBhvr>
                                        <p:cTn id="9" dur="25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anim calcmode="lin" valueType="num">
                                      <p:cBhvr>
                                        <p:cTn id="13" dur="250" fill="hold"/>
                                        <p:tgtEl>
                                          <p:spTgt spid="4"/>
                                        </p:tgtEl>
                                        <p:attrNameLst>
                                          <p:attrName>ppt_x</p:attrName>
                                        </p:attrNameLst>
                                      </p:cBhvr>
                                      <p:tavLst>
                                        <p:tav tm="0">
                                          <p:val>
                                            <p:strVal val="#ppt_x"/>
                                          </p:val>
                                        </p:tav>
                                        <p:tav tm="100000">
                                          <p:val>
                                            <p:strVal val="#ppt_x"/>
                                          </p:val>
                                        </p:tav>
                                      </p:tavLst>
                                    </p:anim>
                                    <p:anim calcmode="lin" valueType="num">
                                      <p:cBhvr>
                                        <p:cTn id="14"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F4ADC9-9CB5-4778-AAF4-7E1D9E678109}"/>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DD17C28-EA19-4309-A9A2-3D73C4613F1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570771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Isom(h, d)とPSL(2; ℝ)の関係</a:t>
            </a:r>
            <a:endParaRPr/>
          </a:p>
        </p:txBody>
      </p:sp>
      <p:sp>
        <p:nvSpPr>
          <p:cNvPr id="195" name="Google Shape;19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Isom(h, d)にPSL(2; ℝ)は含まれるのはさっき確認(Th2.13)したし自明</a:t>
            </a:r>
            <a:endParaRPr/>
          </a:p>
          <a:p>
            <a:pPr marL="0" lvl="0" indent="0" algn="l" rtl="0">
              <a:spcBef>
                <a:spcPts val="1600"/>
              </a:spcBef>
              <a:spcAft>
                <a:spcPts val="0"/>
              </a:spcAft>
              <a:buNone/>
            </a:pPr>
            <a:r>
              <a:rPr lang="ja"/>
              <a:t>次の疑問としては, “hという空間で定義される距離d”の空間の等長変換って全部PSLなのでは(名推理🤔)というのが出てくる</a:t>
            </a:r>
            <a:endParaRPr/>
          </a:p>
          <a:p>
            <a:pPr marL="0" lvl="0" indent="0" algn="l" rtl="0">
              <a:spcBef>
                <a:spcPts val="1600"/>
              </a:spcBef>
              <a:spcAft>
                <a:spcPts val="0"/>
              </a:spcAft>
              <a:buNone/>
            </a:pPr>
            <a:r>
              <a:rPr lang="ja"/>
              <a:t>⇒結論としては違う, 違いとしては次の式で定義される写像Φ₀</a:t>
            </a:r>
            <a:endParaRPr/>
          </a:p>
          <a:p>
            <a:pPr marL="0" lvl="0" indent="0" algn="ctr" rtl="0">
              <a:spcBef>
                <a:spcPts val="1600"/>
              </a:spcBef>
              <a:spcAft>
                <a:spcPts val="0"/>
              </a:spcAft>
              <a:buNone/>
            </a:pPr>
            <a:r>
              <a:rPr lang="ja"/>
              <a:t>Φ₀(z) = - z̅</a:t>
            </a:r>
            <a:endParaRPr/>
          </a:p>
          <a:p>
            <a:pPr marL="0" lvl="0" indent="0" algn="l" rtl="0">
              <a:spcBef>
                <a:spcPts val="1600"/>
              </a:spcBef>
              <a:spcAft>
                <a:spcPts val="0"/>
              </a:spcAft>
              <a:buNone/>
            </a:pPr>
            <a:r>
              <a:rPr lang="ja"/>
              <a:t>Lemma 2.17: 任意の二点P, Q in hに対し, d(Φ₀(P), Φ₀(Q)) = d(P, Q)</a:t>
            </a:r>
            <a:endParaRPr/>
          </a:p>
          <a:p>
            <a:pPr marL="0" lvl="0" indent="0" algn="l" rtl="0">
              <a:spcBef>
                <a:spcPts val="1600"/>
              </a:spcBef>
              <a:spcAft>
                <a:spcPts val="1600"/>
              </a:spcAft>
              <a:buNone/>
            </a:pPr>
            <a:endParaRPr/>
          </a:p>
        </p:txBody>
      </p:sp>
      <p:sp>
        <p:nvSpPr>
          <p:cNvPr id="196" name="Google Shape;196;p33"/>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§2.1: d) 等長変換群</a:t>
            </a:r>
            <a:endParaRPr sz="1400"/>
          </a:p>
          <a:p>
            <a:pPr marL="0" lvl="0" indent="0" algn="l" rtl="0">
              <a:spcBef>
                <a:spcPts val="0"/>
              </a:spcBef>
              <a:spcAft>
                <a:spcPts val="0"/>
              </a:spcAft>
              <a:buNone/>
            </a:pP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等長変換</a:t>
            </a:r>
            <a:endParaRPr/>
          </a:p>
        </p:txBody>
      </p:sp>
      <p:sp>
        <p:nvSpPr>
          <p:cNvPr id="202" name="Google Shape;202;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Th 2.18</a:t>
            </a:r>
            <a:endParaRPr/>
          </a:p>
          <a:p>
            <a:pPr marL="0" lvl="0" indent="0" algn="l" rtl="0">
              <a:spcBef>
                <a:spcPts val="1600"/>
              </a:spcBef>
              <a:spcAft>
                <a:spcPts val="0"/>
              </a:spcAft>
              <a:buNone/>
            </a:pPr>
            <a:r>
              <a:rPr lang="ja"/>
              <a:t>Ψ:h→hが等長変換の時, Ψ in PSL(2; ℝ)であるかまたは, Ψ∘Φ₀ inPSL(2; ℝ)</a:t>
            </a:r>
            <a:endParaRPr/>
          </a:p>
          <a:p>
            <a:pPr marL="0" lvl="0" indent="0" algn="l" rtl="0">
              <a:spcBef>
                <a:spcPts val="1600"/>
              </a:spcBef>
              <a:spcAft>
                <a:spcPts val="0"/>
              </a:spcAft>
              <a:buNone/>
            </a:pPr>
            <a:r>
              <a:rPr lang="ja"/>
              <a:t>証明は例によって”ツール”を紹介してから次章説明する.</a:t>
            </a:r>
            <a:endParaRPr/>
          </a:p>
          <a:p>
            <a:pPr marL="0" lvl="0" indent="0" algn="l" rtl="0">
              <a:spcBef>
                <a:spcPts val="1600"/>
              </a:spcBef>
              <a:spcAft>
                <a:spcPts val="0"/>
              </a:spcAft>
              <a:buClr>
                <a:schemeClr val="dk1"/>
              </a:buClr>
              <a:buSzPts val="1100"/>
              <a:buFont typeface="Arial"/>
              <a:buNone/>
            </a:pPr>
            <a:r>
              <a:rPr lang="ja"/>
              <a:t>とりあえず, </a:t>
            </a:r>
            <a:endParaRPr/>
          </a:p>
          <a:p>
            <a:pPr marL="0" lvl="0" indent="0" algn="l" rtl="0">
              <a:spcBef>
                <a:spcPts val="1600"/>
              </a:spcBef>
              <a:spcAft>
                <a:spcPts val="0"/>
              </a:spcAft>
              <a:buNone/>
            </a:pPr>
            <a:r>
              <a:rPr lang="ja"/>
              <a:t>Ψ in PSL(2; ℝ)であるかまたは, Ψ∘Φ₀ inPSL(2; ℝ), という写像をPSL⁺(2; ℝ)とする</a:t>
            </a:r>
            <a:endParaRPr/>
          </a:p>
          <a:p>
            <a:pPr marL="0" lvl="0" indent="0" algn="l" rtl="0">
              <a:spcBef>
                <a:spcPts val="1600"/>
              </a:spcBef>
              <a:spcAft>
                <a:spcPts val="0"/>
              </a:spcAft>
              <a:buNone/>
            </a:pPr>
            <a:r>
              <a:rPr lang="ja"/>
              <a:t>証明が終われば, PSL⁺(2; ℝ) = Isom(h, d)が示される.</a:t>
            </a:r>
            <a:endParaRPr/>
          </a:p>
          <a:p>
            <a:pPr marL="0" lvl="0" indent="0" algn="l" rtl="0">
              <a:spcBef>
                <a:spcPts val="1600"/>
              </a:spcBef>
              <a:spcAft>
                <a:spcPts val="1600"/>
              </a:spcAft>
              <a:buNone/>
            </a:pPr>
            <a:r>
              <a:rPr lang="ja"/>
              <a:t>Sup Q. PSL⁺(2; ℝ)は群をなす</a:t>
            </a:r>
            <a:endParaRPr/>
          </a:p>
        </p:txBody>
      </p:sp>
      <p:sp>
        <p:nvSpPr>
          <p:cNvPr id="203" name="Google Shape;203;p34"/>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§2.1: d) 等長変換群</a:t>
            </a:r>
            <a:endParaRPr sz="1400"/>
          </a:p>
          <a:p>
            <a:pPr marL="0" lvl="0" indent="0" algn="l" rtl="0">
              <a:spcBef>
                <a:spcPts val="0"/>
              </a:spcBef>
              <a:spcAft>
                <a:spcPts val="0"/>
              </a:spcAft>
              <a:buNone/>
            </a:pP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PSL⁺(2; ℝ) = Isom(h, d)を示すための道</a:t>
            </a:r>
            <a:endParaRPr/>
          </a:p>
        </p:txBody>
      </p:sp>
      <p:sp>
        <p:nvSpPr>
          <p:cNvPr id="209" name="Google Shape;20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ja"/>
              <a:t>群: 推移的作用 to 等質空間</a:t>
            </a:r>
            <a:endParaRPr/>
          </a:p>
          <a:p>
            <a:pPr marL="457200" lvl="0" indent="-342900" algn="l" rtl="0">
              <a:spcBef>
                <a:spcPts val="0"/>
              </a:spcBef>
              <a:spcAft>
                <a:spcPts val="0"/>
              </a:spcAft>
              <a:buSzPts val="1800"/>
              <a:buChar char="-"/>
            </a:pPr>
            <a:r>
              <a:rPr lang="ja"/>
              <a:t>円盤モデルD²の導入 (次章</a:t>
            </a:r>
            <a:endParaRPr/>
          </a:p>
          <a:p>
            <a:pPr marL="0" lvl="0" indent="0" algn="l" rtl="0">
              <a:spcBef>
                <a:spcPts val="1600"/>
              </a:spcBef>
              <a:spcAft>
                <a:spcPts val="1600"/>
              </a:spcAft>
              <a:buNone/>
            </a:pPr>
            <a:r>
              <a:rPr lang="ja"/>
              <a:t>この二つを理解しよう</a:t>
            </a:r>
            <a:endParaRPr/>
          </a:p>
        </p:txBody>
      </p:sp>
      <p:sp>
        <p:nvSpPr>
          <p:cNvPr id="210" name="Google Shape;210;p35"/>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§2.1: d) 等長変換群</a:t>
            </a:r>
            <a:endParaRPr sz="1400"/>
          </a:p>
          <a:p>
            <a:pPr marL="0" lvl="0" indent="0" algn="l" rtl="0">
              <a:spcBef>
                <a:spcPts val="0"/>
              </a:spcBef>
              <a:spcAft>
                <a:spcPts val="0"/>
              </a:spcAft>
              <a:buNone/>
            </a:pP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推移的な群の作用</a:t>
            </a:r>
            <a:endParaRPr/>
          </a:p>
        </p:txBody>
      </p:sp>
      <p:sp>
        <p:nvSpPr>
          <p:cNvPr id="216" name="Google Shape;216;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Th 2.19</a:t>
            </a:r>
            <a:endParaRPr/>
          </a:p>
          <a:p>
            <a:pPr marL="0" lvl="0" indent="0" algn="l" rtl="0">
              <a:spcBef>
                <a:spcPts val="1600"/>
              </a:spcBef>
              <a:spcAft>
                <a:spcPts val="0"/>
              </a:spcAft>
              <a:buNone/>
            </a:pPr>
            <a:r>
              <a:rPr lang="ja"/>
              <a:t>群Gが集合Xに作用するとき, この作用が推移的であるとは</a:t>
            </a:r>
            <a:endParaRPr/>
          </a:p>
          <a:p>
            <a:pPr marL="0" lvl="0" indent="0" algn="l" rtl="0">
              <a:spcBef>
                <a:spcPts val="1600"/>
              </a:spcBef>
              <a:spcAft>
                <a:spcPts val="0"/>
              </a:spcAft>
              <a:buNone/>
            </a:pPr>
            <a:r>
              <a:rPr lang="ja"/>
              <a:t>任意の二点P, Q in Xに対し, gP = Qなるg in Gが存在すること.</a:t>
            </a:r>
            <a:endParaRPr/>
          </a:p>
          <a:p>
            <a:pPr marL="0" lvl="0" indent="0" algn="l" rtl="0">
              <a:spcBef>
                <a:spcPts val="1600"/>
              </a:spcBef>
              <a:spcAft>
                <a:spcPts val="0"/>
              </a:spcAft>
              <a:buNone/>
            </a:pPr>
            <a:endParaRPr/>
          </a:p>
          <a:p>
            <a:pPr marL="0" lvl="0" indent="0" algn="l" rtl="0">
              <a:spcBef>
                <a:spcPts val="1600"/>
              </a:spcBef>
              <a:spcAft>
                <a:spcPts val="0"/>
              </a:spcAft>
              <a:buNone/>
            </a:pPr>
            <a:r>
              <a:rPr lang="ja"/>
              <a:t>イメージは後述, 群の推移的な作用が存在する空間Xを等質空間という.</a:t>
            </a:r>
            <a:endParaRPr/>
          </a:p>
          <a:p>
            <a:pPr marL="0" lvl="0" indent="0" algn="l" rtl="0">
              <a:spcBef>
                <a:spcPts val="1600"/>
              </a:spcBef>
              <a:spcAft>
                <a:spcPts val="1600"/>
              </a:spcAft>
              <a:buNone/>
            </a:pPr>
            <a:r>
              <a:rPr lang="ja"/>
              <a:t>もし推移的な作用が群に存在するなら, どのXの点も同じ性質を持っているということだから, 群の作用で普遍的な性質を調べるには計算のしやすい一点だけを調べれば十分なことになる.</a:t>
            </a:r>
            <a:endParaRPr/>
          </a:p>
        </p:txBody>
      </p:sp>
      <p:sp>
        <p:nvSpPr>
          <p:cNvPr id="217" name="Google Shape;217;p36"/>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§2.1: d) 等長変換群</a:t>
            </a:r>
            <a:endParaRPr sz="1400"/>
          </a:p>
          <a:p>
            <a:pPr marL="0" lvl="0" indent="0" algn="l" rtl="0">
              <a:spcBef>
                <a:spcPts val="0"/>
              </a:spcBef>
              <a:spcAft>
                <a:spcPts val="0"/>
              </a:spcAft>
              <a:buNone/>
            </a:pP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PSL(2; R)のhへの作用は推移的/?</a:t>
            </a:r>
            <a:endParaRPr/>
          </a:p>
        </p:txBody>
      </p:sp>
      <p:sp>
        <p:nvSpPr>
          <p:cNvPr id="223" name="Google Shape;223;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Th 2.2 PSL(2; R)のhへの作用は推移的</a:t>
            </a:r>
            <a:endParaRPr/>
          </a:p>
          <a:p>
            <a:pPr marL="0" lvl="0" indent="0" algn="l" rtl="0">
              <a:spcBef>
                <a:spcPts val="1600"/>
              </a:spcBef>
              <a:spcAft>
                <a:spcPts val="1600"/>
              </a:spcAft>
              <a:buNone/>
            </a:pPr>
            <a:r>
              <a:rPr lang="ja"/>
              <a:t>proof and Q2. PSL(2; C)のC∞への作用は推移的</a:t>
            </a:r>
            <a:endParaRPr/>
          </a:p>
        </p:txBody>
      </p:sp>
      <p:sp>
        <p:nvSpPr>
          <p:cNvPr id="224" name="Google Shape;224;p37"/>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§2.1: d) 等長変換群</a:t>
            </a:r>
            <a:endParaRPr sz="1400"/>
          </a:p>
          <a:p>
            <a:pPr marL="0" lvl="0" indent="0" algn="l" rtl="0">
              <a:spcBef>
                <a:spcPts val="0"/>
              </a:spcBef>
              <a:spcAft>
                <a:spcPts val="0"/>
              </a:spcAft>
              <a:buNone/>
            </a:pP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§2.2 幾何学とそのモデル</a:t>
            </a:r>
            <a:endParaRPr/>
          </a:p>
        </p:txBody>
      </p:sp>
      <p:sp>
        <p:nvSpPr>
          <p:cNvPr id="230" name="Google Shape;230;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この章の目標:</a:t>
            </a:r>
            <a:endParaRPr/>
          </a:p>
          <a:p>
            <a:pPr marL="0" lvl="0" indent="0" algn="l" rtl="0">
              <a:spcBef>
                <a:spcPts val="1600"/>
              </a:spcBef>
              <a:spcAft>
                <a:spcPts val="1600"/>
              </a:spcAft>
              <a:buNone/>
            </a:pPr>
            <a:r>
              <a:rPr lang="ja"/>
              <a:t>理解の順番:</a:t>
            </a:r>
            <a:endParaRPr/>
          </a:p>
        </p:txBody>
      </p:sp>
      <p:sp>
        <p:nvSpPr>
          <p:cNvPr id="231" name="Google Shape;231;p38"/>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§2.2: Overview</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§2.3 共形変換/等角写像</a:t>
            </a:r>
            <a:endParaRPr/>
          </a:p>
        </p:txBody>
      </p:sp>
      <p:sp>
        <p:nvSpPr>
          <p:cNvPr id="237" name="Google Shape;237;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この章の目標:</a:t>
            </a:r>
            <a:endParaRPr/>
          </a:p>
          <a:p>
            <a:pPr marL="0" lvl="0" indent="0" algn="l" rtl="0">
              <a:spcBef>
                <a:spcPts val="1600"/>
              </a:spcBef>
              <a:spcAft>
                <a:spcPts val="1600"/>
              </a:spcAft>
              <a:buNone/>
            </a:pPr>
            <a:r>
              <a:rPr lang="ja"/>
              <a:t>理解の順番:</a:t>
            </a:r>
            <a:endParaRPr/>
          </a:p>
        </p:txBody>
      </p:sp>
      <p:sp>
        <p:nvSpPr>
          <p:cNvPr id="238" name="Google Shape;238;p39"/>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§2.3: Overview</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§2.1 ポアンカレ計量</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この章の目標: 幾何における距離とは何か, 一次分数変換と距離の関係とは何かを知る</a:t>
            </a:r>
            <a:endParaRPr/>
          </a:p>
          <a:p>
            <a:pPr marL="0" lvl="0" indent="0" algn="l" rtl="0">
              <a:spcBef>
                <a:spcPts val="1600"/>
              </a:spcBef>
              <a:spcAft>
                <a:spcPts val="0"/>
              </a:spcAft>
              <a:buNone/>
            </a:pPr>
            <a:r>
              <a:rPr lang="ja"/>
              <a:t>理解の順番:</a:t>
            </a:r>
            <a:endParaRPr/>
          </a:p>
          <a:p>
            <a:pPr marL="457200" lvl="0" indent="-342900" algn="l" rtl="0">
              <a:spcBef>
                <a:spcPts val="1600"/>
              </a:spcBef>
              <a:spcAft>
                <a:spcPts val="0"/>
              </a:spcAft>
              <a:buSzPts val="1800"/>
              <a:buAutoNum type="arabicPeriod"/>
            </a:pPr>
            <a:r>
              <a:rPr lang="ja"/>
              <a:t>“普通の曲線”の長さを求めてみる</a:t>
            </a:r>
            <a:endParaRPr/>
          </a:p>
          <a:p>
            <a:pPr marL="457200" lvl="0" indent="-342900" algn="l" rtl="0">
              <a:spcBef>
                <a:spcPts val="0"/>
              </a:spcBef>
              <a:spcAft>
                <a:spcPts val="0"/>
              </a:spcAft>
              <a:buSzPts val="1800"/>
              <a:buAutoNum type="arabicPeriod"/>
            </a:pPr>
            <a:r>
              <a:rPr lang="ja"/>
              <a:t>計量について, 距離について調べてみる</a:t>
            </a:r>
            <a:endParaRPr/>
          </a:p>
          <a:p>
            <a:pPr marL="457200" lvl="0" indent="-342900" algn="l" rtl="0">
              <a:spcBef>
                <a:spcPts val="0"/>
              </a:spcBef>
              <a:spcAft>
                <a:spcPts val="0"/>
              </a:spcAft>
              <a:buSzPts val="1800"/>
              <a:buAutoNum type="arabicPeriod"/>
            </a:pPr>
            <a:r>
              <a:rPr lang="ja"/>
              <a:t>“ポアンカレの曲線”の長さを求めてみる</a:t>
            </a:r>
            <a:endParaRPr/>
          </a:p>
          <a:p>
            <a:pPr marL="457200" lvl="0" indent="-342900" algn="l" rtl="0">
              <a:spcBef>
                <a:spcPts val="0"/>
              </a:spcBef>
              <a:spcAft>
                <a:spcPts val="0"/>
              </a:spcAft>
              <a:buSzPts val="1800"/>
              <a:buAutoNum type="arabicPeriod"/>
            </a:pPr>
            <a:r>
              <a:rPr lang="ja"/>
              <a:t>一次分数変換と”普通じゃない曲線”の関係を調べてみる</a:t>
            </a:r>
            <a:endParaRPr/>
          </a:p>
        </p:txBody>
      </p:sp>
      <p:sp>
        <p:nvSpPr>
          <p:cNvPr id="77" name="Google Shape;77;p16"/>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§2.1: Overview</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AutoNum type="arabicPeriod"/>
            </a:pPr>
            <a:r>
              <a:rPr lang="ja"/>
              <a:t>“普通の曲線”の長さを求めてみよう!!</a:t>
            </a:r>
            <a:endParaRPr/>
          </a:p>
        </p:txBody>
      </p:sp>
      <p:sp>
        <p:nvSpPr>
          <p:cNvPr id="83" name="Google Shape;83;p17"/>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そもそも曲線ってどう表せばいいの? </a:t>
            </a:r>
            <a:r>
              <a:rPr lang="ja" sz="1000"/>
              <a:t>2次以上の関数なのはわかる...</a:t>
            </a:r>
            <a:endParaRPr sz="1000"/>
          </a:p>
          <a:p>
            <a:pPr marL="0" lvl="0" indent="0" algn="l" rtl="0">
              <a:spcBef>
                <a:spcPts val="1600"/>
              </a:spcBef>
              <a:spcAft>
                <a:spcPts val="0"/>
              </a:spcAft>
              <a:buNone/>
            </a:pPr>
            <a:r>
              <a:rPr lang="ja"/>
              <a:t>方法1) 多項式:  x² + y² = 1 … </a:t>
            </a:r>
            <a:r>
              <a:rPr lang="ja" sz="1000"/>
              <a:t>3次以上になっても変数3つになっても陽関数表示にしてくれますか? 先輩</a:t>
            </a:r>
            <a:endParaRPr sz="1000"/>
          </a:p>
          <a:p>
            <a:pPr marL="0" lvl="0" indent="0" algn="l" rtl="0">
              <a:spcBef>
                <a:spcPts val="1600"/>
              </a:spcBef>
              <a:spcAft>
                <a:spcPts val="0"/>
              </a:spcAft>
              <a:buNone/>
            </a:pPr>
            <a:r>
              <a:rPr lang="ja"/>
              <a:t>方法2) F(x,y) = 0 … </a:t>
            </a:r>
            <a:r>
              <a:rPr lang="ja" sz="1000"/>
              <a:t>空集合含むんだよこれ(x² + y² + 1 = 0) ℂから意味がある, 構造推定, そしてそれはもう代数幾何</a:t>
            </a:r>
            <a:endParaRPr sz="1000"/>
          </a:p>
          <a:p>
            <a:pPr marL="0" lvl="0" indent="0" algn="l" rtl="0">
              <a:spcBef>
                <a:spcPts val="1600"/>
              </a:spcBef>
              <a:spcAft>
                <a:spcPts val="0"/>
              </a:spcAft>
              <a:buNone/>
            </a:pPr>
            <a:r>
              <a:rPr lang="ja"/>
              <a:t>方法3) パラメータ表示...</a:t>
            </a:r>
            <a:r>
              <a:rPr lang="ja" sz="1400" b="1"/>
              <a:t>今回使う, 微分幾何的表現方法, tに対するC²~C³級連続関数として表現</a:t>
            </a:r>
            <a:endParaRPr/>
          </a:p>
          <a:p>
            <a:pPr marL="0" lvl="0" indent="0" algn="ctr" rtl="0">
              <a:spcBef>
                <a:spcPts val="1600"/>
              </a:spcBef>
              <a:spcAft>
                <a:spcPts val="0"/>
              </a:spcAft>
              <a:buNone/>
            </a:pPr>
            <a:r>
              <a:rPr lang="ja"/>
              <a:t>曲線を </a:t>
            </a:r>
            <a:r>
              <a:rPr lang="ja" b="1" i="1"/>
              <a:t>ℓ:[a,b] → ℝ²,  ℓ(t) = (x(t), y(t)) </a:t>
            </a:r>
            <a:r>
              <a:rPr lang="ja"/>
              <a:t>と定義すると, </a:t>
            </a:r>
            <a:endParaRPr/>
          </a:p>
          <a:p>
            <a:pPr marL="0" lvl="0" indent="0" algn="ctr" rtl="0">
              <a:spcBef>
                <a:spcPts val="1600"/>
              </a:spcBef>
              <a:spcAft>
                <a:spcPts val="0"/>
              </a:spcAft>
              <a:buNone/>
            </a:pPr>
            <a:r>
              <a:rPr lang="ja"/>
              <a:t>ある曲線を描く点列Lは,</a:t>
            </a:r>
            <a:r>
              <a:rPr lang="ja" b="1"/>
              <a:t> </a:t>
            </a:r>
            <a:r>
              <a:rPr lang="ja" b="1" i="1"/>
              <a:t>L = { ℓ(t) | t ∈ [a,b] }</a:t>
            </a:r>
            <a:r>
              <a:rPr lang="ja"/>
              <a:t> と表現できる.</a:t>
            </a:r>
            <a:endParaRPr/>
          </a:p>
          <a:p>
            <a:pPr marL="0" lvl="0" indent="0" algn="l" rtl="0">
              <a:spcBef>
                <a:spcPts val="1600"/>
              </a:spcBef>
              <a:spcAft>
                <a:spcPts val="1600"/>
              </a:spcAft>
              <a:buNone/>
            </a:pPr>
            <a:r>
              <a:rPr lang="ja"/>
              <a:t>Note: 本書での曲線は全て区分的になめらか(連続, 一部除いて無限回微分可能)</a:t>
            </a:r>
            <a:endParaRPr/>
          </a:p>
        </p:txBody>
      </p:sp>
      <p:sp>
        <p:nvSpPr>
          <p:cNvPr id="84" name="Google Shape;84;p17"/>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§2.1: a) 曲線の長さ</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曲線ℓの長さLeg(ℓ)の定義</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曲線の長さLeg(ℓ)は以下の通りに定義される</a:t>
            </a:r>
            <a:endParaRPr/>
          </a:p>
          <a:p>
            <a:pPr marL="0" lvl="0" indent="0" algn="ctr" rtl="0">
              <a:spcBef>
                <a:spcPts val="1600"/>
              </a:spcBef>
              <a:spcAft>
                <a:spcPts val="0"/>
              </a:spcAft>
              <a:buNone/>
            </a:pPr>
            <a:r>
              <a:rPr lang="ja"/>
              <a:t>Leg(ℓ) = ∫ₐᵇ |dℓ / dt| dt  </a:t>
            </a:r>
            <a:r>
              <a:rPr lang="ja" sz="1400"/>
              <a:t>ただし, |dℓ/dt| = √ (dℓ₁/dt)² + (dℓ₂/dt)² </a:t>
            </a:r>
            <a:endParaRPr sz="1400"/>
          </a:p>
          <a:p>
            <a:pPr marL="0" lvl="0" indent="0" algn="l" rtl="0">
              <a:spcBef>
                <a:spcPts val="1600"/>
              </a:spcBef>
              <a:spcAft>
                <a:spcPts val="0"/>
              </a:spcAft>
              <a:buNone/>
            </a:pPr>
            <a:r>
              <a:rPr lang="ja"/>
              <a:t>曲線の”長さ”なのであれば, (直線)”距離”よりも長いはず. 確認をしてみよう. </a:t>
            </a:r>
            <a:endParaRPr/>
          </a:p>
          <a:p>
            <a:pPr marL="0" lvl="0" indent="0" algn="l" rtl="0">
              <a:spcBef>
                <a:spcPts val="1600"/>
              </a:spcBef>
              <a:spcAft>
                <a:spcPts val="0"/>
              </a:spcAft>
              <a:buNone/>
            </a:pPr>
            <a:r>
              <a:rPr lang="ja" sz="1400"/>
              <a:t>Note. 平面上の二点, P=(P₁, P₂), Q=(Q₁, Q₂), を結ぶ距離は</a:t>
            </a:r>
            <a:endParaRPr sz="1400"/>
          </a:p>
          <a:p>
            <a:pPr marL="0" lvl="0" indent="0" algn="ctr" rtl="0">
              <a:spcBef>
                <a:spcPts val="1600"/>
              </a:spcBef>
              <a:spcAft>
                <a:spcPts val="0"/>
              </a:spcAft>
              <a:buNone/>
            </a:pPr>
            <a:r>
              <a:rPr lang="ja" sz="1400"/>
              <a:t>d(P, Q) = √ (P₁-Q₁)² + (P₂-Q₂)² とする.</a:t>
            </a:r>
            <a:endParaRPr sz="1400"/>
          </a:p>
          <a:p>
            <a:pPr marL="0" lvl="0" indent="0" algn="l" rtl="0">
              <a:spcBef>
                <a:spcPts val="1600"/>
              </a:spcBef>
              <a:spcAft>
                <a:spcPts val="0"/>
              </a:spcAft>
              <a:buNone/>
            </a:pPr>
            <a:r>
              <a:rPr lang="ja" sz="1400"/>
              <a:t>特にd(P, Q)はピタゴラスの定理より線分PQの長さと等しい. 長さと距離が違うことを意識しておこう.</a:t>
            </a:r>
            <a:endParaRPr sz="1400"/>
          </a:p>
          <a:p>
            <a:pPr marL="0" lvl="0" indent="0" algn="l" rtl="0">
              <a:spcBef>
                <a:spcPts val="1600"/>
              </a:spcBef>
              <a:spcAft>
                <a:spcPts val="1600"/>
              </a:spcAft>
              <a:buNone/>
            </a:pPr>
            <a:r>
              <a:rPr lang="ja" sz="1400"/>
              <a:t>この場合長さは曲線の軌道, 距離は二点間を結ぶ直線の長さ</a:t>
            </a:r>
            <a:endParaRPr sz="1400"/>
          </a:p>
        </p:txBody>
      </p:sp>
      <p:sp>
        <p:nvSpPr>
          <p:cNvPr id="91" name="Google Shape;91;p18"/>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§2.1: a) 曲線の長さ</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曲線の長さ ≥ 距離</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Lemma 2.3</a:t>
            </a:r>
            <a:endParaRPr/>
          </a:p>
          <a:p>
            <a:pPr marL="0" lvl="0" indent="0" algn="l" rtl="0">
              <a:spcBef>
                <a:spcPts val="1600"/>
              </a:spcBef>
              <a:spcAft>
                <a:spcPts val="0"/>
              </a:spcAft>
              <a:buNone/>
            </a:pPr>
            <a:r>
              <a:rPr lang="ja"/>
              <a:t>ℓ: [a, b] → ℝ²を, ℓ(a) = P, ℓ(b) = Qであるような曲線とすると</a:t>
            </a:r>
            <a:endParaRPr/>
          </a:p>
          <a:p>
            <a:pPr marL="0" lvl="0" indent="0" algn="ctr" rtl="0">
              <a:spcBef>
                <a:spcPts val="1600"/>
              </a:spcBef>
              <a:spcAft>
                <a:spcPts val="0"/>
              </a:spcAft>
              <a:buNone/>
            </a:pPr>
            <a:r>
              <a:rPr lang="ja"/>
              <a:t>Leg(ℓ) ≥ d(P, Q) が成立する</a:t>
            </a:r>
            <a:endParaRPr/>
          </a:p>
          <a:p>
            <a:pPr marL="0" lvl="0" indent="0" algn="l" rtl="0">
              <a:spcBef>
                <a:spcPts val="1600"/>
              </a:spcBef>
              <a:spcAft>
                <a:spcPts val="0"/>
              </a:spcAft>
              <a:buNone/>
            </a:pPr>
            <a:r>
              <a:rPr lang="ja"/>
              <a:t>proof</a:t>
            </a:r>
            <a:endParaRPr/>
          </a:p>
          <a:p>
            <a:pPr marL="0" lvl="0" indent="0" algn="l" rtl="0">
              <a:spcBef>
                <a:spcPts val="1600"/>
              </a:spcBef>
              <a:spcAft>
                <a:spcPts val="0"/>
              </a:spcAft>
              <a:buNone/>
            </a:pPr>
            <a:r>
              <a:rPr lang="ja"/>
              <a:t>(P₁, P₂)をPの座標とすると</a:t>
            </a:r>
            <a:endParaRPr/>
          </a:p>
          <a:p>
            <a:pPr marL="0" lvl="0" indent="0" algn="l" rtl="0">
              <a:spcBef>
                <a:spcPts val="1600"/>
              </a:spcBef>
              <a:spcAft>
                <a:spcPts val="0"/>
              </a:spcAft>
              <a:buNone/>
            </a:pPr>
            <a:r>
              <a:rPr lang="ja"/>
              <a:t>f(t) = √ (ℓ₁(t)-P₁)² + (ℓ₂(t)-P₂)²</a:t>
            </a:r>
            <a:endParaRPr/>
          </a:p>
          <a:p>
            <a:pPr marL="0" lvl="0" indent="0" algn="l" rtl="0">
              <a:spcBef>
                <a:spcPts val="1600"/>
              </a:spcBef>
              <a:spcAft>
                <a:spcPts val="1600"/>
              </a:spcAft>
              <a:buNone/>
            </a:pPr>
            <a:r>
              <a:rPr lang="ja"/>
              <a:t>シュワルツの証明</a:t>
            </a:r>
            <a:endParaRPr/>
          </a:p>
        </p:txBody>
      </p:sp>
      <p:sp>
        <p:nvSpPr>
          <p:cNvPr id="98" name="Google Shape;98;p19"/>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§2.1: a) 曲線の長さ</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つまり, 曲線の長さの下限が距離?</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それはそうと思える事象がちゃんと数学で確認できるか確認しよう</a:t>
            </a:r>
            <a:endParaRPr/>
          </a:p>
          <a:p>
            <a:pPr marL="0" lvl="0" indent="0" algn="l" rtl="0">
              <a:spcBef>
                <a:spcPts val="1600"/>
              </a:spcBef>
              <a:spcAft>
                <a:spcPts val="0"/>
              </a:spcAft>
              <a:buNone/>
            </a:pPr>
            <a:r>
              <a:rPr lang="ja"/>
              <a:t>corollary 2.4</a:t>
            </a:r>
            <a:endParaRPr/>
          </a:p>
          <a:p>
            <a:pPr marL="0" lvl="0" indent="0" algn="l" rtl="0">
              <a:spcBef>
                <a:spcPts val="1600"/>
              </a:spcBef>
              <a:spcAft>
                <a:spcPts val="0"/>
              </a:spcAft>
              <a:buNone/>
            </a:pPr>
            <a:r>
              <a:rPr lang="ja"/>
              <a:t>d(P,Q)はP, Qを結ぶ曲線ℓ全体をわたる, 長さLeg(ℓ)の下限に等しい</a:t>
            </a:r>
            <a:endParaRPr/>
          </a:p>
          <a:p>
            <a:pPr marL="0" lvl="0" indent="0" algn="l" rtl="0">
              <a:spcBef>
                <a:spcPts val="1600"/>
              </a:spcBef>
              <a:spcAft>
                <a:spcPts val="1600"/>
              </a:spcAft>
              <a:buNone/>
            </a:pPr>
            <a:r>
              <a:rPr lang="ja"/>
              <a:t>⇔ d(P, Q) = inf{Leg(ℓ) | ℓ: [a, b] → ℝ², ℓ(a) = P, ℓ(b) = Q}</a:t>
            </a:r>
            <a:endParaRPr/>
          </a:p>
        </p:txBody>
      </p:sp>
      <p:sp>
        <p:nvSpPr>
          <p:cNvPr id="105" name="Google Shape;105;p20"/>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§2.1: a) 曲線の長さ</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その曲線, 別の世界でも長さは同じ?</a:t>
            </a:r>
            <a:endParaRPr/>
          </a:p>
        </p:txBody>
      </p:sp>
      <p:sp>
        <p:nvSpPr>
          <p:cNvPr id="111" name="Google Shape;11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基本的に座標を決めただけでは長さとかは決まらない(あくまで順序付の直積)</a:t>
            </a:r>
            <a:endParaRPr/>
          </a:p>
          <a:p>
            <a:pPr marL="0" lvl="0" indent="0" algn="l" rtl="0">
              <a:spcBef>
                <a:spcPts val="1600"/>
              </a:spcBef>
              <a:spcAft>
                <a:spcPts val="0"/>
              </a:spcAft>
              <a:buNone/>
            </a:pPr>
            <a:r>
              <a:rPr lang="ja"/>
              <a:t>そこで計量という概念を"空間"に導入</a:t>
            </a:r>
            <a:endParaRPr/>
          </a:p>
          <a:p>
            <a:pPr marL="0" lvl="0" indent="0" algn="l" rtl="0">
              <a:spcBef>
                <a:spcPts val="1600"/>
              </a:spcBef>
              <a:spcAft>
                <a:spcPts val="0"/>
              </a:spcAft>
              <a:buNone/>
            </a:pPr>
            <a:r>
              <a:rPr lang="ja"/>
              <a:t>計量とは</a:t>
            </a:r>
            <a:endParaRPr/>
          </a:p>
          <a:p>
            <a:pPr marL="0" lvl="0" indent="0" algn="l" rtl="0">
              <a:spcBef>
                <a:spcPts val="1600"/>
              </a:spcBef>
              <a:spcAft>
                <a:spcPts val="0"/>
              </a:spcAft>
              <a:buNone/>
            </a:pPr>
            <a:r>
              <a:rPr lang="ja"/>
              <a:t>ある空間での長さを定めるもの(面積, 角度を定めることにもつながる).</a:t>
            </a:r>
            <a:endParaRPr/>
          </a:p>
          <a:p>
            <a:pPr marL="0" lvl="0" indent="0" algn="l" rtl="0">
              <a:spcBef>
                <a:spcPts val="1600"/>
              </a:spcBef>
              <a:spcAft>
                <a:spcPts val="0"/>
              </a:spcAft>
              <a:buNone/>
            </a:pPr>
            <a:r>
              <a:rPr lang="ja"/>
              <a:t>要するに距離函数のことだけど, 幾何構造を構築する概念っていう意味を含む</a:t>
            </a:r>
            <a:endParaRPr/>
          </a:p>
          <a:p>
            <a:pPr marL="0" lvl="0" indent="0" algn="l" rtl="0">
              <a:spcBef>
                <a:spcPts val="1600"/>
              </a:spcBef>
              <a:spcAft>
                <a:spcPts val="1600"/>
              </a:spcAft>
              <a:buNone/>
            </a:pPr>
            <a:r>
              <a:rPr lang="ja"/>
              <a:t>計量をうまく使ってあげることで曲線の長さをもとめることができる.</a:t>
            </a:r>
            <a:endParaRPr/>
          </a:p>
        </p:txBody>
      </p:sp>
      <p:sp>
        <p:nvSpPr>
          <p:cNvPr id="112" name="Google Shape;112;p21"/>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§2.1: b) ポアンカレ計量</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計量の例</a:t>
            </a:r>
            <a:endParaRPr/>
          </a:p>
        </p:txBody>
      </p:sp>
      <p:sp>
        <p:nvSpPr>
          <p:cNvPr id="118" name="Google Shape;11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 ユークリッド計量 (直感的ないつも使っている世界の計量</a:t>
            </a:r>
            <a:endParaRPr/>
          </a:p>
          <a:p>
            <a:pPr marL="0" lvl="0" indent="0" algn="l" rtl="0">
              <a:spcBef>
                <a:spcPts val="1600"/>
              </a:spcBef>
              <a:spcAft>
                <a:spcPts val="0"/>
              </a:spcAft>
              <a:buNone/>
            </a:pPr>
            <a:r>
              <a:rPr lang="ja"/>
              <a:t>|ds_E| = √ dx² + dy² ... </a:t>
            </a:r>
            <a:r>
              <a:rPr lang="ja" sz="1400"/>
              <a:t>あれこれどこかで? |dℓ/dt| = √ (dℓ₁/dt)² + (dℓ₂/dt)² </a:t>
            </a:r>
            <a:endParaRPr/>
          </a:p>
          <a:p>
            <a:pPr marL="0" lvl="0" indent="0" algn="l" rtl="0">
              <a:spcBef>
                <a:spcPts val="1600"/>
              </a:spcBef>
              <a:spcAft>
                <a:spcPts val="0"/>
              </a:spcAft>
              <a:buNone/>
            </a:pPr>
            <a:r>
              <a:rPr lang="ja"/>
              <a:t>Legは計量の積分だった! (Leg(</a:t>
            </a:r>
            <a:r>
              <a:rPr lang="ja" sz="1400"/>
              <a:t>ℓ) = </a:t>
            </a:r>
            <a:r>
              <a:rPr lang="ja"/>
              <a:t>∫ₐᵇ |dℓ / dt| dt = ∫ₐᵇ |ds_E| dt</a:t>
            </a:r>
            <a:endParaRPr/>
          </a:p>
          <a:p>
            <a:pPr marL="0" lvl="0" indent="0" algn="l" rtl="0">
              <a:spcBef>
                <a:spcPts val="1600"/>
              </a:spcBef>
              <a:spcAft>
                <a:spcPts val="0"/>
              </a:spcAft>
              <a:buNone/>
            </a:pPr>
            <a:r>
              <a:rPr lang="ja"/>
              <a:t>- ポアンカレ計量 (上半平面 h = {(x,y) | y&gt;0} の世界の計量</a:t>
            </a:r>
            <a:endParaRPr/>
          </a:p>
          <a:p>
            <a:pPr marL="0" lvl="0" indent="0" algn="l" rtl="0">
              <a:spcBef>
                <a:spcPts val="1600"/>
              </a:spcBef>
              <a:spcAft>
                <a:spcPts val="0"/>
              </a:spcAft>
              <a:buNone/>
            </a:pPr>
            <a:r>
              <a:rPr lang="ja"/>
              <a:t> |ds_D| = dz × dz̅ / y² = ds_E / y²</a:t>
            </a:r>
            <a:endParaRPr/>
          </a:p>
          <a:p>
            <a:pPr marL="0" lvl="0" indent="0" algn="l" rtl="0">
              <a:spcBef>
                <a:spcPts val="1600"/>
              </a:spcBef>
              <a:spcAft>
                <a:spcPts val="1600"/>
              </a:spcAft>
              <a:buNone/>
            </a:pPr>
            <a:r>
              <a:rPr lang="ja"/>
              <a:t>ポアンカレ計量を使う空間では, yが大きくなるほど距離が短くなる</a:t>
            </a:r>
            <a:endParaRPr/>
          </a:p>
        </p:txBody>
      </p:sp>
      <p:sp>
        <p:nvSpPr>
          <p:cNvPr id="119" name="Google Shape;119;p22"/>
          <p:cNvSpPr txBox="1">
            <a:spLocks noGrp="1"/>
          </p:cNvSpPr>
          <p:nvPr>
            <p:ph type="title"/>
          </p:nvPr>
        </p:nvSpPr>
        <p:spPr>
          <a:xfrm>
            <a:off x="6916625" y="45750"/>
            <a:ext cx="2144400" cy="3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§2.1: b) ポアンカレ計量</a:t>
            </a:r>
            <a:endParaRPr sz="14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3144</TotalTime>
  <Words>2895</Words>
  <Application>Microsoft Office PowerPoint</Application>
  <PresentationFormat>画面に合わせる (16:9)</PresentationFormat>
  <Paragraphs>194</Paragraphs>
  <Slides>27</Slides>
  <Notes>26</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27</vt:i4>
      </vt:variant>
    </vt:vector>
  </HeadingPairs>
  <TitlesOfParts>
    <vt:vector size="31" baseType="lpstr">
      <vt:lpstr>M+ 1p</vt:lpstr>
      <vt:lpstr>M+ 1p light</vt:lpstr>
      <vt:lpstr>Arial</vt:lpstr>
      <vt:lpstr>Simple Light</vt:lpstr>
      <vt:lpstr>2-§2.1 ポアンカレ計量 上半平面とポアンカレ計量</vt:lpstr>
      <vt:lpstr>今日の目標</vt:lpstr>
      <vt:lpstr>§2.1 ポアンカレ計量</vt:lpstr>
      <vt:lpstr>“普通の曲線”の長さを求めてみよう!!</vt:lpstr>
      <vt:lpstr>曲線ℓの長さLeg(ℓ)の定義</vt:lpstr>
      <vt:lpstr>曲線の長さ ≥ 距離</vt:lpstr>
      <vt:lpstr>つまり, 曲線の長さの下限が距離?</vt:lpstr>
      <vt:lpstr>その曲線, 別の世界でも長さは同じ?</vt:lpstr>
      <vt:lpstr>計量の例</vt:lpstr>
      <vt:lpstr>ポアンカレ計量の長さLeg(ℓ)</vt:lpstr>
      <vt:lpstr>ポアンカレ計量での距離 d(P, Q)</vt:lpstr>
      <vt:lpstr>ちょっとまって距離ってこんな定義でいいの...?</vt:lpstr>
      <vt:lpstr>距離の公理</vt:lpstr>
      <vt:lpstr>実際に上半平面のdは距離でいいのか確認しよう</vt:lpstr>
      <vt:lpstr>一次分数変換とポアンカレ計量の関係</vt:lpstr>
      <vt:lpstr>一次分数変換 in ガウス平面の上半平面</vt:lpstr>
      <vt:lpstr>PSLをSLにとりあえず(例によって)繋げる</vt:lpstr>
      <vt:lpstr>変換でどの情報が保存されるのか?</vt:lpstr>
      <vt:lpstr>等長変換</vt:lpstr>
      <vt:lpstr>PowerPoint プレゼンテーション</vt:lpstr>
      <vt:lpstr>Isom(h, d)とPSL(2; ℝ)の関係</vt:lpstr>
      <vt:lpstr>等長変換</vt:lpstr>
      <vt:lpstr>PSL⁺(2; ℝ) = Isom(h, d)を示すための道</vt:lpstr>
      <vt:lpstr>推移的な群の作用</vt:lpstr>
      <vt:lpstr>PSL(2; R)のhへの作用は推移的/?</vt:lpstr>
      <vt:lpstr>§2.2 幾何学とそのモデル</vt:lpstr>
      <vt:lpstr>§2.3 共形変換/等角写像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双曲幾何 Section2 上半平面とポアンカレ計量</dc:title>
  <cp:lastModifiedBy>聖 竹田</cp:lastModifiedBy>
  <cp:revision>18</cp:revision>
  <dcterms:modified xsi:type="dcterms:W3CDTF">2019-10-02T18:55:50Z</dcterms:modified>
</cp:coreProperties>
</file>