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66" r:id="rId2"/>
    <p:sldId id="367" r:id="rId3"/>
    <p:sldId id="368" r:id="rId4"/>
    <p:sldId id="369" r:id="rId5"/>
    <p:sldId id="370" r:id="rId6"/>
    <p:sldId id="371" r:id="rId7"/>
    <p:sldId id="363" r:id="rId8"/>
    <p:sldId id="267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268" r:id="rId17"/>
    <p:sldId id="364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9A413-F256-4A4B-BDBC-CFD25CD25622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C5B-A2E2-264E-AD52-E04DDF27D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52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98c830ba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f98c830ba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885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98c830ba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98c830ba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12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98c830ba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98c830ba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488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f98c830b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f98c830ba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88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98c830ba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f98c830ba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71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98c830ba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f98c830ba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23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98c830ba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98c830ba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036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f98c830ba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f98c830ba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1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98c830b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98c830b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38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98c830b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98c830b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2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98c830b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98c830b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03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98c830b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98c830b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64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98c830b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98c830b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9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98c830b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98c830b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34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98c830b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98c830b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81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98c830b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98c830b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6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9EF43-60A1-F34A-B76D-E959FDF3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86D8EB-72EF-7F4A-BED3-A6733BA38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EA2B7C-F06C-174A-A466-0520CEA6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4B6C26-71E0-804C-ADE9-B6738D35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8FC32-25CB-1747-BA74-06F48F91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60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16134-FE85-D642-BA69-522CF391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39FCA2-438A-634D-A4A7-1F66528E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336D2-7DA1-0840-BFA1-8186D721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DC979-44FC-4046-A163-44CB0B55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4F9CA-589B-0540-BD0D-FA67AC35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19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AC9997-B8AA-FA4A-A6B0-89E5E8D78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47859-ECAE-2540-8F2C-D6335CEC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24FF7-8910-C24B-AF35-FE8847E0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38A51-5E03-F345-ADF5-AB6E275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8386B1-B81C-FD48-A688-16B5B15A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21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8DB36-C766-2D48-97FB-6EC44CFD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002FF-4509-B142-83CA-3FCDBDEF6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00187-99E3-5245-B281-EEF449BA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D311A-3365-4141-856C-288DFC7B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2ADA1-1031-5B41-A8A2-472F27B8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6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EF3A9-F466-A44B-AAED-FC7C9807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22E4C5-A176-2B44-98A8-04FBEF67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56A89-C803-0E43-8C75-7AAF59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A4027C-FF29-4D49-B497-00EC3F8C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FD469-4F46-0747-8B72-D9B41FB3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9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37E776-F596-DF4F-9184-45CCABCA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1302F-DEC2-8747-9286-05442C99C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941342-C1C0-9546-89C5-9F48BCB9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AF4690-73C7-CF4C-99B3-5DB15DD6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04DDF4-DD3E-1C4B-AB66-C8AA51DA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C8AC27-E466-A946-BC64-38FBC213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3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D76C4-FBA0-1B40-8694-2AA813B6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4A0911-6483-9C41-991B-5432A54A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87C93-C93B-114B-85B3-D75DC9E28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681FD7-F8CC-5A4D-AB44-D7B26AE75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601B44-3046-744B-8FEA-034FA081E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B0A423-5E47-AB4D-9258-5AA60F3D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19D6AB-2851-5445-8E57-79D0556D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DD324E-9C7F-1847-A003-C6420F39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2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5F551-DF31-C443-B336-07B51664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F33349-327A-4E4B-8F15-F92250F2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523E63-456D-BA42-BB60-4998C262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761568-D8A3-CB43-B851-F7025443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73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166BF1-0FCB-5645-92D2-B3DF14AB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60200F-78AA-B04A-99C5-DFD8FF82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9DE49-AF12-B24D-B420-98676F1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55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67454-8E68-E14B-9C21-313A265E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AF262-1DD7-6E4C-93EF-A498E9DD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5ABA0E-9EFD-C544-A3DA-53B7ED1D4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F6783D-3690-7241-9A66-B3A0ECF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7AD579-27A9-4C4E-837C-B986B9C2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2B1BBD-C03F-BA42-AA4E-83942CD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9C432-499B-0647-87FF-95196B3C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8659FA-3BE6-C049-B136-90D8048DE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8C77E0-ADE4-5A44-8359-B82E841C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8E930D-AD06-904D-8180-AC178B05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B20F2-1ACF-7B40-83CA-7BCDDAED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DC3C3A-A33B-194C-AF84-3721832F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1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3AC6E0-0D8E-9848-B079-EC7BD20E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EA1EF-F259-574D-B3A5-04127D66C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4C018E-EC05-B042-82B0-EB2FDD92A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FE08-3E60-A348-8A49-A3D84BFBAA1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808FF-0BC3-5242-BB6B-859E37D84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389C2-CC6C-5C46-8002-AD4E5838B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A007-1163-D246-B75B-5AFF08AD0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78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31564-9288-7545-8421-92993DD7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今までの復習１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3CA0C-C21F-314D-A0F8-461C1FFB5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点を点にうつす一次分数変換がある</a:t>
            </a:r>
            <a:endParaRPr kumimoji="1" lang="en-US" altLang="ja-JP" dirty="0"/>
          </a:p>
          <a:p>
            <a:pPr lvl="1"/>
            <a:r>
              <a:rPr kumimoji="1" lang="ja-JP" altLang="en-US"/>
              <a:t>幾何的な操作の基本となるのでとても重要</a:t>
            </a:r>
            <a:endParaRPr kumimoji="1" lang="en-US" altLang="ja-JP" dirty="0"/>
          </a:p>
          <a:p>
            <a:r>
              <a:rPr kumimoji="1" lang="ja-JP" altLang="en-US"/>
              <a:t>一次分数変換を合成すると？</a:t>
            </a:r>
            <a:endParaRPr kumimoji="1" lang="en-US" altLang="ja-JP" dirty="0"/>
          </a:p>
          <a:p>
            <a:pPr lvl="1"/>
            <a:r>
              <a:rPr kumimoji="1" lang="ja-JP" altLang="en-US"/>
              <a:t>行列の積の計算に似てる（あくまでも人間の感覚）</a:t>
            </a:r>
            <a:endParaRPr kumimoji="1" lang="en-US" altLang="ja-JP" dirty="0"/>
          </a:p>
          <a:p>
            <a:r>
              <a:rPr kumimoji="1" lang="ja-JP" altLang="en-US"/>
              <a:t>実は「一次分数変換」と「行列の積」は２つのツールを使うと数学的に「ほぼ」同一視できる！</a:t>
            </a:r>
            <a:endParaRPr kumimoji="1" lang="en-US" altLang="ja-JP" dirty="0"/>
          </a:p>
          <a:p>
            <a:pPr lvl="1"/>
            <a:r>
              <a:rPr kumimoji="1" lang="ja-JP" altLang="en-US"/>
              <a:t>拡張複素数（リーマン球面）</a:t>
            </a:r>
            <a:endParaRPr kumimoji="1" lang="en-US" altLang="ja-JP" dirty="0"/>
          </a:p>
          <a:p>
            <a:pPr lvl="1"/>
            <a:r>
              <a:rPr kumimoji="1" lang="ja-JP" altLang="en-US"/>
              <a:t>群論</a:t>
            </a:r>
            <a:endParaRPr kumimoji="1" lang="en-US" altLang="ja-JP" dirty="0"/>
          </a:p>
          <a:p>
            <a:r>
              <a:rPr kumimoji="1" lang="ja-JP" altLang="en-US"/>
              <a:t>では，それぞれのツールを学んでいこう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296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Google Shape;20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buSzPts val="1100"/>
                </a:pPr>
                <a:r>
                  <a:rPr lang="ja-JP" altLang="en-US" sz="2400" dirty="0"/>
                  <a:t>一次分数変換の性質 </a:t>
                </a:r>
                <a:r>
                  <a:rPr lang="en-US" altLang="ja-JP" sz="2400" dirty="0"/>
                  <a:t>&gt; </a:t>
                </a:r>
                <a:r>
                  <a:rPr lang="ja-JP" altLang="en-US" sz="2400"/>
                  <a:t>円円対応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&gt; </a:t>
                </a:r>
                <a:r>
                  <a:rPr lang="ja-JP" altLang="en-US" sz="2400"/>
                  <a:t>示す２</a:t>
                </a:r>
                <a:br>
                  <a:rPr lang="ja-JP" altLang="en-US"/>
                </a:br>
                <a14:m>
                  <m:oMath xmlns:m="http://schemas.openxmlformats.org/officeDocument/2006/math"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行列</m:t>
                    </m:r>
                    <m:r>
                      <m:rPr>
                        <m:sty m:val="p"/>
                      </m:rPr>
                      <a:rPr lang="fr-CA" altLang="ja-JP" sz="4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fr-CA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-JP" sz="4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</m:t>
                    </m:r>
                    <m:r>
                      <a:rPr lang="fr-CA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fr-CA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CA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4800"/>
                  <a:t>を</a:t>
                </a:r>
                <a:r>
                  <a:rPr lang="el-GR" altLang="ja-JP" sz="4800" dirty="0" err="1"/>
                  <a:t>Φ</a:t>
                </a:r>
                <a:r>
                  <a:rPr lang="ja-JP" altLang="en-US" sz="4800"/>
                  <a:t>で写す</a:t>
                </a:r>
                <a:r>
                  <a:rPr lang="en-US" altLang="ja-JP" sz="4800" dirty="0"/>
                  <a:t>(</a:t>
                </a:r>
                <a:r>
                  <a:rPr lang="en-US" altLang="ja-JP" sz="4800" dirty="0">
                    <a:latin typeface="Cambria Math" panose="02040503050406030204" pitchFamily="18" charset="0"/>
                  </a:rPr>
                  <a:t>a</a:t>
                </a:r>
                <a:r>
                  <a:rPr lang="ja-JP" altLang="en-US" sz="4800">
                    <a:latin typeface="Cambria Math" panose="02040503050406030204" pitchFamily="18" charset="0"/>
                  </a:rPr>
                  <a:t>≠</a:t>
                </a:r>
                <a:r>
                  <a:rPr lang="en-US" altLang="ja-JP" sz="4800" dirty="0">
                    <a:latin typeface="Cambria Math" panose="02040503050406030204" pitchFamily="18" charset="0"/>
                  </a:rPr>
                  <a:t>0</a:t>
                </a:r>
                <a:r>
                  <a:rPr lang="ja-JP" altLang="en-US" sz="4800">
                    <a:latin typeface="Cambria Math" panose="02040503050406030204" pitchFamily="18" charset="0"/>
                  </a:rPr>
                  <a:t>の時</a:t>
                </a:r>
                <a:r>
                  <a:rPr lang="en-US" altLang="ja-JP" dirty="0"/>
                  <a:t>)</a:t>
                </a:r>
                <a:endParaRPr dirty="0"/>
              </a:p>
            </p:txBody>
          </p:sp>
        </mc:Choice>
        <mc:Fallback>
          <p:sp>
            <p:nvSpPr>
              <p:cNvPr id="200" name="Google Shape;20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1809" r="-965" b="-152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Google Shape;201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補題より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09585" lvl="1" indent="0">
                  <a:buNone/>
                </a:pP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ここで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だが，</a:t>
                </a:r>
              </a:p>
              <a:p>
                <a:pPr marL="609585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</m:t>
                    </m:r>
                    <m:r>
                      <a:rPr lang="en-US" altLang="ja-JP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en-US" altLang="ja-JP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ja-JP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よりPSLで写すと符号は考慮しなくて良いので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</m:m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</m:t>
                    </m:r>
                    <m:r>
                      <a:rPr lang="en-US" altLang="ja-JP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en-US" altLang="ja-JP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ja-JP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より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=1⟺</m:t>
                    </m:r>
                    <m:r>
                      <m:rPr>
                        <m:brk m:alnAt="7"/>
                      </m:rP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つまり，</a:t>
                </a:r>
                <a:r>
                  <a:rPr lang="en-US" altLang="ja-JP" dirty="0"/>
                  <a:t>PSL</a:t>
                </a:r>
                <a:r>
                  <a:rPr lang="ja-JP" altLang="en-US"/>
                  <a:t>の合成（つまり</a:t>
                </a:r>
                <a:r>
                  <a:rPr lang="en-US" altLang="ja-JP" dirty="0"/>
                  <a:t>PSL</a:t>
                </a:r>
                <a:r>
                  <a:rPr lang="ja-JP" altLang="en-US"/>
                  <a:t>）であることがわかる．</a:t>
                </a:r>
                <a:endParaRPr lang="en-US" dirty="0"/>
              </a:p>
            </p:txBody>
          </p:sp>
        </mc:Choice>
        <mc:Fallback>
          <p:sp>
            <p:nvSpPr>
              <p:cNvPr id="201" name="Google Shape;20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17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Google Shape;20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buSzPts val="1100"/>
                </a:pPr>
                <a:r>
                  <a:rPr lang="ja-JP" altLang="en-US" sz="2400" dirty="0"/>
                  <a:t>一次分数変換の性質 </a:t>
                </a:r>
                <a:r>
                  <a:rPr lang="en-US" altLang="ja-JP" sz="2400" dirty="0"/>
                  <a:t>&gt; </a:t>
                </a:r>
                <a:r>
                  <a:rPr lang="ja-JP" altLang="en-US" sz="2400"/>
                  <a:t>円円対応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&gt; </a:t>
                </a:r>
                <a:r>
                  <a:rPr lang="ja-JP" altLang="en-US" sz="2400"/>
                  <a:t>示す２</a:t>
                </a:r>
                <a:br>
                  <a:rPr lang="ja-JP" altLang="en-US"/>
                </a:br>
                <a14:m>
                  <m:oMath xmlns:m="http://schemas.openxmlformats.org/officeDocument/2006/math"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行列</m:t>
                    </m:r>
                    <m:r>
                      <m:rPr>
                        <m:sty m:val="p"/>
                      </m:rPr>
                      <a:rPr lang="fr-CA" altLang="ja-JP" sz="4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fr-CA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-JP" sz="4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</m:t>
                    </m:r>
                    <m:r>
                      <a:rPr lang="fr-CA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fr-CA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CA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4800"/>
                  <a:t>を</a:t>
                </a:r>
                <a:r>
                  <a:rPr lang="el-GR" altLang="ja-JP" sz="4800" dirty="0" err="1"/>
                  <a:t>Φ</a:t>
                </a:r>
                <a:r>
                  <a:rPr lang="ja-JP" altLang="en-US" sz="4800"/>
                  <a:t>で写す</a:t>
                </a:r>
                <a:r>
                  <a:rPr lang="en-US" altLang="ja-JP" sz="4800" dirty="0"/>
                  <a:t>(</a:t>
                </a:r>
                <a:r>
                  <a:rPr lang="en-US" altLang="ja-JP" sz="4800" dirty="0">
                    <a:latin typeface="Cambria Math" panose="02040503050406030204" pitchFamily="18" charset="0"/>
                  </a:rPr>
                  <a:t>a=0</a:t>
                </a:r>
                <a:r>
                  <a:rPr lang="ja-JP" altLang="en-US" sz="4800">
                    <a:latin typeface="Cambria Math" panose="02040503050406030204" pitchFamily="18" charset="0"/>
                  </a:rPr>
                  <a:t>の時</a:t>
                </a:r>
                <a:r>
                  <a:rPr lang="en-US" altLang="ja-JP" dirty="0"/>
                  <a:t>)</a:t>
                </a:r>
                <a:endParaRPr dirty="0"/>
              </a:p>
            </p:txBody>
          </p:sp>
        </mc:Choice>
        <mc:Fallback>
          <p:sp>
            <p:nvSpPr>
              <p:cNvPr id="200" name="Google Shape;20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1809" r="-965" b="-152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Google Shape;201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a</a:t>
                </a:r>
                <a:r>
                  <a:rPr lang="ja-JP" altLang="en-US"/>
                  <a:t>≠</a:t>
                </a:r>
                <a:r>
                  <a:rPr lang="en-US" altLang="ja-JP" dirty="0"/>
                  <a:t>0</a:t>
                </a:r>
                <a:r>
                  <a:rPr lang="ja-JP" altLang="en-US"/>
                  <a:t>の時と同様に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𝑐𝑖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と変形できる</a:t>
                </a:r>
                <a:r>
                  <a:rPr lang="en-US" dirty="0"/>
                  <a:t>．</a:t>
                </a:r>
              </a:p>
              <a:p>
                <a:pPr marL="0" indent="0">
                  <a:buNone/>
                </a:pPr>
                <a:r>
                  <a:rPr lang="ja-JP" altLang="en-US"/>
                  <a:t>また，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</m:t>
                    </m:r>
                    <m:r>
                      <a:rPr lang="en-US" altLang="ja-JP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en-US" altLang="ja-JP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ja-JP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err="1"/>
                  <a:t>なので</a:t>
                </a:r>
                <a: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よって</a:t>
                </a:r>
                <a:r>
                  <a:rPr lang="en-US" altLang="ja-JP" dirty="0"/>
                  <a:t>a=0</a:t>
                </a:r>
                <a:r>
                  <a:rPr lang="ja-JP" altLang="en-US"/>
                  <a:t>の時も</a:t>
                </a:r>
                <a:r>
                  <a:rPr lang="en-US" altLang="ja-JP" dirty="0"/>
                  <a:t>PSL</a:t>
                </a:r>
                <a:r>
                  <a:rPr lang="ja-JP" altLang="en-US"/>
                  <a:t>の合成であることがわかる．</a:t>
                </a:r>
                <a:endParaRPr lang="en-US" altLang="ja-JP" dirty="0"/>
              </a:p>
            </p:txBody>
          </p:sp>
        </mc:Choice>
        <mc:Fallback>
          <p:sp>
            <p:nvSpPr>
              <p:cNvPr id="201" name="Google Shape;20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05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1100"/>
            </a:pPr>
            <a:r>
              <a:rPr lang="ja-JP" altLang="en-US" sz="2400" dirty="0"/>
              <a:t>一次分数変換の性質 </a:t>
            </a:r>
            <a:r>
              <a:rPr lang="en-US" altLang="ja-JP" sz="2400" dirty="0"/>
              <a:t>&gt; </a:t>
            </a:r>
            <a:r>
              <a:rPr lang="ja-JP" altLang="en-US" sz="2400"/>
              <a:t>円円対応</a:t>
            </a:r>
            <a:r>
              <a:rPr lang="ja-JP" altLang="en-US" sz="2400" dirty="0"/>
              <a:t> </a:t>
            </a:r>
            <a:r>
              <a:rPr lang="en-US" altLang="ja-JP" sz="2400" dirty="0"/>
              <a:t>&gt; </a:t>
            </a:r>
            <a:r>
              <a:rPr lang="ja-JP" altLang="en-US" sz="2400"/>
              <a:t>示す</a:t>
            </a:r>
            <a:r>
              <a:rPr lang="en-US" altLang="ja-JP" sz="2400" dirty="0"/>
              <a:t>3</a:t>
            </a:r>
            <a:br>
              <a:rPr lang="ja-JP" altLang="en-US"/>
            </a:br>
            <a:r>
              <a:rPr lang="en-US" altLang="ja-JP" dirty="0"/>
              <a:t>3</a:t>
            </a:r>
            <a:r>
              <a:rPr lang="ja-JP" altLang="en-US"/>
              <a:t>種の</a:t>
            </a:r>
            <a:r>
              <a:rPr lang="en-US" altLang="ja-JP" dirty="0"/>
              <a:t>PSL</a:t>
            </a:r>
            <a:r>
              <a:rPr lang="ja-JP" altLang="en-US"/>
              <a:t>が存在することを確認する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Google Shape;201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𝑐𝑖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𝑏𝑖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を</a:t>
                </a:r>
                <a:r>
                  <a:rPr lang="ja-JP" altLang="en-US" dirty="0"/>
                  <a:t>見ると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dirty="0"/>
                  <a:t>の３</a:t>
                </a:r>
                <a:r>
                  <a:rPr lang="ja-JP" altLang="en-US"/>
                  <a:t>種類の</a:t>
                </a:r>
                <a:r>
                  <a:rPr lang="en-US" altLang="ja-JP" dirty="0"/>
                  <a:t>PSL</a:t>
                </a:r>
                <a:r>
                  <a:rPr lang="ja-JP" altLang="en-US"/>
                  <a:t>に分けられる．それぞれどんな写像だろう？</a:t>
                </a:r>
                <a:endParaRPr lang="en-US" altLang="ja-JP" dirty="0"/>
              </a:p>
            </p:txBody>
          </p:sp>
        </mc:Choice>
        <mc:Fallback>
          <p:sp>
            <p:nvSpPr>
              <p:cNvPr id="201" name="Google Shape;20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08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1100"/>
            </a:pPr>
            <a:r>
              <a:rPr lang="ja-JP" altLang="en-US" sz="2400" dirty="0"/>
              <a:t>一次分数変換の性質 </a:t>
            </a:r>
            <a:r>
              <a:rPr lang="en-US" altLang="ja-JP" sz="2400" dirty="0"/>
              <a:t>&gt; </a:t>
            </a:r>
            <a:r>
              <a:rPr lang="ja-JP" altLang="en-US" sz="2400"/>
              <a:t>円円対応</a:t>
            </a:r>
            <a:r>
              <a:rPr lang="ja-JP" altLang="en-US" sz="2400" dirty="0"/>
              <a:t> </a:t>
            </a:r>
            <a:r>
              <a:rPr lang="en-US" altLang="ja-JP" sz="2400" dirty="0"/>
              <a:t>&gt; </a:t>
            </a:r>
            <a:r>
              <a:rPr lang="ja-JP" altLang="en-US" sz="2400"/>
              <a:t>示す</a:t>
            </a:r>
            <a:r>
              <a:rPr lang="en-US" altLang="ja-JP" sz="2400" dirty="0"/>
              <a:t>4</a:t>
            </a:r>
            <a:br>
              <a:rPr lang="ja-JP" altLang="en-US"/>
            </a:br>
            <a:r>
              <a:rPr lang="en-US" altLang="ja-JP" dirty="0"/>
              <a:t>3</a:t>
            </a:r>
            <a:r>
              <a:rPr lang="ja-JP" altLang="en-US"/>
              <a:t>種類の写像を確認する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Google Shape;201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457189" indent="-457189"/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を</m:t>
                    </m:r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0∙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写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平行移動</m:t>
                    </m:r>
                  </m:oMath>
                </a14:m>
                <a:endParaRPr lang="en-US" altLang="ja-JP" dirty="0"/>
              </a:p>
              <a:p>
                <a:pPr marL="457189" indent="-457189"/>
                <a:endParaRPr lang="en-US" altLang="ja-JP" dirty="0"/>
              </a:p>
              <a:p>
                <a:pPr marL="457189" indent="-457189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を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0∙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写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相似変換</m:t>
                    </m:r>
                  </m:oMath>
                </a14:m>
                <a:endParaRPr lang="en-US" altLang="ja-JP" dirty="0"/>
              </a:p>
              <a:p>
                <a:pPr marL="457189" indent="-457189"/>
                <a:endParaRPr lang="en-US" altLang="ja-JP" dirty="0"/>
              </a:p>
              <a:p>
                <a:pPr marL="457189" indent="-457189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を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</m:den>
                    </m:f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写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なんだろう？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201" name="Google Shape;20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42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1100"/>
            </a:pPr>
            <a:r>
              <a:rPr lang="ja-JP" altLang="en-US" sz="2400" dirty="0"/>
              <a:t>一次分数変換の性質 </a:t>
            </a:r>
            <a:r>
              <a:rPr lang="en-US" altLang="ja-JP" sz="2400" dirty="0"/>
              <a:t>&gt; </a:t>
            </a:r>
            <a:r>
              <a:rPr lang="ja-JP" altLang="en-US" sz="2400"/>
              <a:t>円円対応</a:t>
            </a:r>
            <a:r>
              <a:rPr lang="ja-JP" altLang="en-US" sz="2400" dirty="0"/>
              <a:t> </a:t>
            </a:r>
            <a:r>
              <a:rPr lang="en-US" altLang="ja-JP" sz="2400" dirty="0"/>
              <a:t>&gt; </a:t>
            </a:r>
            <a:r>
              <a:rPr lang="ja-JP" altLang="en-US" sz="2400"/>
              <a:t>示す</a:t>
            </a:r>
            <a:r>
              <a:rPr lang="en-US" altLang="ja-JP" sz="2400" dirty="0"/>
              <a:t>4</a:t>
            </a:r>
            <a:br>
              <a:rPr lang="ja-JP" altLang="en-US"/>
            </a:br>
            <a:r>
              <a:rPr lang="en-US" altLang="ja-JP" dirty="0"/>
              <a:t>3</a:t>
            </a:r>
            <a:r>
              <a:rPr lang="ja-JP" altLang="en-US"/>
              <a:t>種類の写像を確認する</a:t>
            </a:r>
            <a:r>
              <a:rPr lang="en-US" altLang="ja-JP" dirty="0"/>
              <a:t>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Google Shape;201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dirty="0" err="1"/>
                  <a:t>lem</a:t>
                </a:r>
                <a:r>
                  <a:rPr lang="en-US" altLang="ja-JP" dirty="0"/>
                  <a:t> 1.6</a:t>
                </a:r>
              </a:p>
              <a:p>
                <a:pPr marL="60958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中心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半径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ガウス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平面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上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円</m:t>
                      </m:r>
                    </m:oMath>
                  </m:oMathPara>
                </a14:m>
                <a:endParaRPr lang="en-US" altLang="ja-JP" dirty="0"/>
              </a:p>
              <a:p>
                <a:pPr marL="60958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nor/>
                        </m:rPr>
                        <a:rPr lang="ja-JP" altLang="en-US"/>
                        <m:t>を</m:t>
                      </m:r>
                      <m:r>
                        <m:rPr>
                          <m:nor/>
                        </m:rPr>
                        <a:rPr lang="ja-JP" altLang="en-US"/>
                        <m:t>満</m:t>
                      </m:r>
                      <m:r>
                        <m:rPr>
                          <m:nor/>
                        </m:rPr>
                        <a:rPr lang="ja-JP" altLang="en-US"/>
                        <m:t>たす</m:t>
                      </m:r>
                      <m:r>
                        <m:rPr>
                          <m:nor/>
                        </m:rPr>
                        <a:rPr lang="ja-JP" altLang="en-US"/>
                        <m:t>点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全体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一致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する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:r>
                  <a:rPr lang="en-US" altLang="ja-JP" dirty="0"/>
                  <a:t>lem1.6</a:t>
                </a:r>
                <a:r>
                  <a:rPr lang="ja-JP" altLang="en-US"/>
                  <a:t>での円</a:t>
                </a:r>
                <a:r>
                  <a:rPr lang="en-US" altLang="ja-JP" dirty="0"/>
                  <a:t>L</a:t>
                </a:r>
                <a:r>
                  <a:rPr lang="ja-JP" altLang="en-US"/>
                  <a:t>を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を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で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写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すと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 dirty="0"/>
                  <a:t>である．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に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注意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して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両辺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乗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すると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201" name="Google Shape;20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0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1100"/>
            </a:pPr>
            <a:r>
              <a:rPr lang="ja-JP" altLang="en-US" sz="2400" dirty="0"/>
              <a:t>一次分数変換の性質 </a:t>
            </a:r>
            <a:r>
              <a:rPr lang="en-US" altLang="ja-JP" sz="2400" dirty="0"/>
              <a:t>&gt; </a:t>
            </a:r>
            <a:r>
              <a:rPr lang="ja-JP" altLang="en-US" sz="2400"/>
              <a:t>円円対応</a:t>
            </a:r>
            <a:r>
              <a:rPr lang="ja-JP" altLang="en-US" sz="2400" dirty="0"/>
              <a:t> </a:t>
            </a:r>
            <a:r>
              <a:rPr lang="en-US" altLang="ja-JP" sz="2400" dirty="0"/>
              <a:t>&gt; </a:t>
            </a:r>
            <a:r>
              <a:rPr lang="ja-JP" altLang="en-US" sz="2400"/>
              <a:t>示す</a:t>
            </a:r>
            <a:r>
              <a:rPr lang="en-US" altLang="ja-JP" sz="2400" dirty="0"/>
              <a:t>4</a:t>
            </a:r>
            <a:br>
              <a:rPr lang="ja-JP" altLang="en-US"/>
            </a:br>
            <a:r>
              <a:rPr lang="en-US" altLang="ja-JP" dirty="0"/>
              <a:t>3</a:t>
            </a:r>
            <a:r>
              <a:rPr lang="ja-JP" altLang="en-US"/>
              <a:t>種類の写像を確認する</a:t>
            </a:r>
            <a:r>
              <a:rPr lang="en-US" altLang="ja-JP" dirty="0"/>
              <a:t>2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Google Shape;201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=1−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=1−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これは円の方程式だ．</a:t>
                </a:r>
                <a:endParaRPr lang="en-US" altLang="ja-JP" dirty="0"/>
              </a:p>
            </p:txBody>
          </p:sp>
        </mc:Choice>
        <mc:Fallback>
          <p:sp>
            <p:nvSpPr>
              <p:cNvPr id="201" name="Google Shape;20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8178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67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ja" altLang="en-US" sz="2400"/>
              <a:t>一次分数変換の性質</a:t>
            </a:r>
            <a:endParaRPr/>
          </a:p>
          <a:p>
            <a:pPr>
              <a:spcBef>
                <a:spcPts val="0"/>
              </a:spcBef>
            </a:pPr>
            <a:r>
              <a:rPr lang="ja"/>
              <a:t>円円対応2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Google Shape;201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定義</a:t>
                </a:r>
                <a:r>
                  <a:rPr lang="en-US" altLang="ja-JP" dirty="0"/>
                  <a:t>1.47</a:t>
                </a:r>
                <a:endParaRPr lang="ja-JP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𝑃𝑆𝐿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のとき，・は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𝑃𝑆𝐿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/>
                  <a:t>への作用を定める．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系</a:t>
                </a:r>
                <a:r>
                  <a:rPr lang="en-US" altLang="ja-JP" dirty="0"/>
                  <a:t>1.48</a:t>
                </a:r>
                <a:endParaRPr lang="ja-JP" altLang="en-US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/>
                  <a:t>球面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/>
                  <a:t>上</a:t>
                </a:r>
                <a:r>
                  <a:rPr lang="ja-JP" altLang="en-US" dirty="0"/>
                  <a:t>の小円も，一次分数変換によって小円にうつされる</a:t>
                </a:r>
                <a:endParaRPr dirty="0"/>
              </a:p>
            </p:txBody>
          </p:sp>
        </mc:Choice>
        <mc:Fallback>
          <p:sp>
            <p:nvSpPr>
              <p:cNvPr id="201" name="Google Shape;20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1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77D54-0839-4346-8A26-6B69A75A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点を一次分数変換で無限回合成する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EA949A-2291-7A4B-A97D-F929E2B8F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kumimoji="1" lang="ja-JP" altLang="en-US"/>
              <a:t>やること</a:t>
            </a:r>
            <a:endParaRPr kumimoji="1" lang="en-US" altLang="ja-JP" dirty="0"/>
          </a:p>
          <a:p>
            <a:r>
              <a:rPr kumimoji="1" lang="ja-JP" altLang="en-US"/>
              <a:t>「不動点」という， （恒等写像ではない）一次分数変換で写してもそれ以上変化しない時の点の定義を確認</a:t>
            </a:r>
            <a:endParaRPr kumimoji="1" lang="en-US" altLang="ja-JP" dirty="0"/>
          </a:p>
          <a:p>
            <a:r>
              <a:rPr kumimoji="1" lang="ja-JP" altLang="en-US"/>
              <a:t>一次分数変換は無限回合成すると，３種類の不動点を持ち，分類できる</a:t>
            </a:r>
            <a:endParaRPr kumimoji="1" lang="en-US" altLang="ja-JP" dirty="0"/>
          </a:p>
          <a:p>
            <a:pPr lvl="1"/>
            <a:r>
              <a:rPr kumimoji="1" lang="ja-JP" altLang="en-US"/>
              <a:t>双曲的</a:t>
            </a:r>
            <a:endParaRPr kumimoji="1" lang="en-US" altLang="ja-JP" dirty="0"/>
          </a:p>
          <a:p>
            <a:pPr lvl="1"/>
            <a:r>
              <a:rPr kumimoji="1" lang="ja-JP" altLang="en-US"/>
              <a:t>楕円的</a:t>
            </a:r>
            <a:endParaRPr kumimoji="1" lang="en-US" altLang="ja-JP" dirty="0"/>
          </a:p>
          <a:p>
            <a:pPr lvl="1"/>
            <a:r>
              <a:rPr kumimoji="1" lang="ja-JP" altLang="en-US"/>
              <a:t>放物的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539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Google Shape;206;p3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altLang="en-US" sz="2400" dirty="0"/>
                  <a:t>一次分数変換群</a:t>
                </a:r>
                <a:r>
                  <a:rPr lang="en-US" altLang="ja" sz="2400" dirty="0"/>
                  <a:t>PSL(2;C)</a:t>
                </a:r>
                <a:r>
                  <a:rPr lang="ja" altLang="en-US" sz="2400" dirty="0"/>
                  <a:t>の性質</a:t>
                </a:r>
                <a:r>
                  <a:rPr lang="en-US" altLang="ja" sz="2400" dirty="0"/>
                  <a:t> &gt; </a:t>
                </a:r>
                <a:r>
                  <a:rPr lang="ja-JP" altLang="en-US" sz="2400"/>
                  <a:t>元の分類</a:t>
                </a:r>
                <a:endParaRPr dirty="0"/>
              </a:p>
              <a:p>
                <a:pPr lvl="0"/>
                <a:r>
                  <a:rPr lang="ja" dirty="0"/>
                  <a:t>不動点集合</a:t>
                </a:r>
                <a:r>
                  <a:rPr lang="en-US" altLang="ja" sz="2667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point set</a:t>
                </a:r>
                <a:r>
                  <a:rPr lang="ja-JP" altLang="en-US" sz="4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4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ja" sz="4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4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sz="4800" dirty="0"/>
              </a:p>
            </p:txBody>
          </p:sp>
        </mc:Choice>
        <mc:Fallback>
          <p:sp>
            <p:nvSpPr>
              <p:cNvPr id="206" name="Google Shape;206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 b="-16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Google Shape;207;p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dirty="0"/>
                  <a:t>Def</a:t>
                </a:r>
              </a:p>
              <a:p>
                <a:pPr marL="0" indent="0">
                  <a:buNone/>
                </a:pPr>
                <a:r>
                  <a:rPr lang="ja" dirty="0"/>
                  <a:t>写像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ja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</m:t>
                    </m:r>
                    <m:r>
                      <a:rPr lang="ja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ja" dirty="0"/>
                  <a:t>で写されても元に戻る（つまり動かない）点を不動点とい</a:t>
                </a:r>
                <a:r>
                  <a:rPr lang="ja" altLang="en-US" dirty="0"/>
                  <a:t>い，</a:t>
                </a:r>
                <a:r>
                  <a:rPr lang="ja-JP" altLang="en-US"/>
                  <a:t>不動点の集合を不動点集合といって次の式で定義する</a:t>
                </a:r>
                <a:r>
                  <a:rPr lang="ja" dirty="0"/>
                  <a:t>．</a:t>
                </a:r>
                <a:endParaRPr lang="en-US" altLang="j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𝑃𝑆𝐿</m:t>
                      </m:r>
                      <m:d>
                        <m:d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altLang="j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ja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ja" dirty="0"/>
              </a:p>
              <a:p>
                <a:pPr marL="0" indent="0">
                  <a:buNone/>
                </a:pPr>
                <a:r>
                  <a:rPr lang="en-US" altLang="ja" dirty="0"/>
                  <a:t>Def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" i="1">
                          <a:latin typeface="Cambria Math" panose="02040503050406030204" pitchFamily="18" charset="0"/>
                        </a:rPr>
                        <m:t>𝑃𝑆𝐿</m:t>
                      </m:r>
                      <m:d>
                        <m:d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に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対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して</m:t>
                      </m:r>
                      <m:r>
                        <m:rPr>
                          <m:sty m:val="p"/>
                        </m:rPr>
                        <a:rPr lang="el-GR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ja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積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を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とかく</m:t>
                      </m:r>
                    </m:oMath>
                  </m:oMathPara>
                </a14:m>
                <a:endParaRPr lang="en-US" altLang="j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" i="1">
                        <a:latin typeface="Cambria Math" panose="02040503050406030204" pitchFamily="18" charset="0"/>
                      </a:rPr>
                      <m:t>𝑃𝑆𝐿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2;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en-US" dirty="0"/>
                  <a:t>は</a:t>
                </a:r>
                <a:r>
                  <a:rPr lang="ja-JP" altLang="en-US" dirty="0"/>
                  <a:t>明らか</a:t>
                </a:r>
                <a:endParaRPr lang="en-US" altLang="ja" dirty="0"/>
              </a:p>
            </p:txBody>
          </p:sp>
        </mc:Choice>
        <mc:Fallback>
          <p:sp>
            <p:nvSpPr>
              <p:cNvPr id="207" name="Google Shape;207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71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Google Shape;212;p3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3606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一次分数変換は３つ（</a:t>
                </a:r>
                <a:r>
                  <a:rPr lang="ja-JP" altLang="en-US" dirty="0">
                    <a:solidFill>
                      <a:schemeClr val="accent2"/>
                    </a:solidFill>
                  </a:rPr>
                  <a:t>双曲的</a:t>
                </a:r>
                <a:r>
                  <a:rPr lang="ja-JP" altLang="en-US" dirty="0"/>
                  <a:t>，</a:t>
                </a:r>
                <a:r>
                  <a:rPr lang="ja-JP" altLang="en-US" dirty="0">
                    <a:solidFill>
                      <a:schemeClr val="accent1"/>
                    </a:solidFill>
                  </a:rPr>
                  <a:t>楕円的</a:t>
                </a:r>
                <a:r>
                  <a:rPr lang="ja-JP" altLang="en-US" dirty="0"/>
                  <a:t>，</a:t>
                </a:r>
                <a:r>
                  <a:rPr lang="ja-JP" altLang="en-US" dirty="0">
                    <a:solidFill>
                      <a:schemeClr val="accent6"/>
                    </a:solidFill>
                  </a:rPr>
                  <a:t>放物的</a:t>
                </a:r>
                <a:r>
                  <a:rPr lang="ja-JP" altLang="en-US" dirty="0"/>
                  <a:t>）に分類できる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/>
                  <a:t>定理</a:t>
                </a:r>
                <a:endParaRPr lang="ja-JP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" i="1">
                        <a:latin typeface="Cambria Math" panose="02040503050406030204" pitchFamily="18" charset="0"/>
                      </a:rPr>
                      <m:t>𝑃𝑆𝐿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2;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altLang="j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ja-JP" altLang="en-US"/>
                  <a:t>に対して</a:t>
                </a:r>
                <a:endParaRPr lang="en-US" altLang="ja-JP" dirty="0"/>
              </a:p>
              <a:p>
                <a:pPr marL="685783" indent="-685783">
                  <a:buFont typeface="+mj-lt"/>
                  <a:buAutoNum type="romanLcPeriod"/>
                </a:pPr>
                <a:r>
                  <a:rPr lang="ja-JP" altLang="en-US"/>
                  <a:t>（</a:t>
                </a:r>
                <a:r>
                  <a:rPr lang="ja-JP" altLang="en-US">
                    <a:solidFill>
                      <a:schemeClr val="accent2"/>
                    </a:solidFill>
                  </a:rPr>
                  <a:t>双曲的</a:t>
                </a:r>
                <a:r>
                  <a:rPr lang="ja-JP" altLang="en-US"/>
                  <a:t>）</a:t>
                </a: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" i="1">
                        <a:latin typeface="Cambria Math" panose="02040503050406030204" pitchFamily="18" charset="0"/>
                      </a:rPr>
                      <m:t>𝐹𝑖𝑥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２つ．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に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対して</m:t>
                    </m:r>
                    <m:func>
                      <m:funcPr>
                        <m:ctrlPr>
                          <a:rPr lang="en-US" altLang="j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func>
                    <m:func>
                      <m:func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marL="685783" indent="-685783">
                  <a:buFont typeface="+mj-lt"/>
                  <a:buAutoNum type="romanLcPeriod"/>
                </a:pPr>
                <a:r>
                  <a:rPr lang="ja-JP" altLang="en-US"/>
                  <a:t>（</a:t>
                </a:r>
                <a:r>
                  <a:rPr lang="ja-JP" altLang="en-US">
                    <a:solidFill>
                      <a:schemeClr val="accent1"/>
                    </a:solidFill>
                  </a:rPr>
                  <a:t>楕円的</a:t>
                </a:r>
                <a:r>
                  <a:rPr lang="ja-JP" altLang="en-US"/>
                  <a:t>）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𝐹𝑖𝑥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２つ．</m:t>
                    </m:r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>
                    <a:latin typeface="+mn-lt"/>
                    <a:ea typeface="Cambria Math" panose="02040503050406030204" pitchFamily="18" charset="0"/>
                  </a:rPr>
                  <a:t>は，無限個の小円の族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>
                    <a:latin typeface="+mn-lt"/>
                    <a:ea typeface="Cambria Math" panose="02040503050406030204" pitchFamily="18" charset="0"/>
                  </a:rPr>
                  <a:t>の，互いに交わらない和になる（接するのはよい）．</a:t>
                </a:r>
                <a:endParaRPr lang="en-US" altLang="ja-JP" dirty="0">
                  <a:latin typeface="+mn-lt"/>
                  <a:ea typeface="Cambria Math" panose="02040503050406030204" pitchFamily="18" charset="0"/>
                </a:endParaRPr>
              </a:p>
              <a:p>
                <a:pPr marL="685783" indent="-685783">
                  <a:buFont typeface="+mj-lt"/>
                  <a:buAutoNum type="romanLcPeriod"/>
                </a:pPr>
                <a:r>
                  <a:rPr lang="ja-JP" altLang="en-US"/>
                  <a:t>（</a:t>
                </a:r>
                <a:r>
                  <a:rPr lang="ja-JP" altLang="en-US">
                    <a:solidFill>
                      <a:schemeClr val="accent6"/>
                    </a:solidFill>
                  </a:rPr>
                  <a:t>放物的</a:t>
                </a:r>
                <a:r>
                  <a:rPr lang="ja-JP" altLang="en-US"/>
                  <a:t>）</a:t>
                </a: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𝐹𝑖𝑥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唯１つ．</m:t>
                    </m:r>
                  </m:oMath>
                </a14:m>
                <a:r>
                  <a:rPr lang="en-US" altLang="j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latin typeface="+mn-lt"/>
                    <a:ea typeface="Cambria Math" panose="02040503050406030204" pitchFamily="18" charset="0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>
                    <a:latin typeface="+mn-lt"/>
                    <a:ea typeface="Cambria Math" panose="02040503050406030204" pitchFamily="18" charset="0"/>
                  </a:rPr>
                  <a:t>を通り互いに接する無限個の小円の族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>
                    <a:ea typeface="Cambria Math" panose="02040503050406030204" pitchFamily="18" charset="0"/>
                  </a:rPr>
                  <a:t>の和になる</a:t>
                </a:r>
                <a:br>
                  <a:rPr lang="en-US" altLang="ja-JP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j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marL="685783" indent="-685783">
                  <a:buFont typeface="+mj-lt"/>
                  <a:buAutoNum type="romanLcPeriod"/>
                </a:pPr>
                <a:endParaRPr lang="en-US" dirty="0"/>
              </a:p>
              <a:p>
                <a:pPr marL="685783" indent="-685783">
                  <a:buFont typeface="+mj-lt"/>
                  <a:buAutoNum type="romanLcPeriod"/>
                </a:pPr>
                <a:endParaRPr dirty="0"/>
              </a:p>
            </p:txBody>
          </p:sp>
        </mc:Choice>
        <mc:Fallback>
          <p:sp>
            <p:nvSpPr>
              <p:cNvPr id="212" name="Google Shape;212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3606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327" r="-1086" b="-16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838200" y="21046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altLang="en-US" sz="2400" dirty="0"/>
              <a:t>一次分数変換群</a:t>
            </a:r>
            <a:r>
              <a:rPr lang="en-US" altLang="ja" sz="2400" dirty="0"/>
              <a:t>PSL(2;C)</a:t>
            </a:r>
            <a:r>
              <a:rPr lang="ja" altLang="en-US" sz="2400" dirty="0"/>
              <a:t>の性質</a:t>
            </a:r>
            <a:r>
              <a:rPr lang="en-US" altLang="ja" sz="2400" dirty="0"/>
              <a:t> &gt; </a:t>
            </a:r>
            <a:r>
              <a:rPr lang="ja-JP" altLang="en-US" sz="2400"/>
              <a:t>元の分類</a:t>
            </a:r>
          </a:p>
          <a:p>
            <a:pPr>
              <a:spcBef>
                <a:spcPts val="0"/>
              </a:spcBef>
            </a:pPr>
            <a:r>
              <a:rPr lang="fr-CA" altLang="ja-JP" sz="4267" dirty="0"/>
              <a:t>3</a:t>
            </a:r>
            <a:r>
              <a:rPr lang="ja-JP" altLang="en-US" sz="4267"/>
              <a:t>つに分類</a:t>
            </a:r>
            <a:endParaRPr lang="ja-JP" altLang="en-US" sz="4267" dirty="0"/>
          </a:p>
        </p:txBody>
      </p:sp>
    </p:spTree>
    <p:extLst>
      <p:ext uri="{BB962C8B-B14F-4D97-AF65-F5344CB8AC3E}">
        <p14:creationId xmlns:p14="http://schemas.microsoft.com/office/powerpoint/2010/main" val="418849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15BB3-DD5D-114A-A306-D187C3CA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今までの復習２</a:t>
            </a:r>
            <a:r>
              <a:rPr kumimoji="1" lang="en-US" altLang="ja-JP" dirty="0"/>
              <a:t>〜</a:t>
            </a:r>
            <a:r>
              <a:rPr kumimoji="1" lang="ja-JP" altLang="en-US"/>
              <a:t>拡張複素数</a:t>
            </a:r>
            <a:r>
              <a:rPr kumimoji="1" lang="en-US" altLang="ja-JP" dirty="0"/>
              <a:t>〜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8231EA-C457-D54F-9CEA-11BFC5270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とは？</a:t>
            </a:r>
            <a:endParaRPr kumimoji="1" lang="en-US" altLang="ja-JP" dirty="0"/>
          </a:p>
          <a:p>
            <a:pPr lvl="1"/>
            <a:r>
              <a:rPr kumimoji="1" lang="ja-JP" altLang="en-US"/>
              <a:t>複素数に「無限遠点∞」を加えたもの</a:t>
            </a:r>
            <a:endParaRPr kumimoji="1" lang="en-US" altLang="ja-JP" dirty="0"/>
          </a:p>
          <a:p>
            <a:r>
              <a:rPr kumimoji="1" lang="ja-JP" altLang="en-US"/>
              <a:t>ガウス平面では表せないな</a:t>
            </a:r>
            <a:r>
              <a:rPr kumimoji="1" lang="en-US" altLang="ja-JP" dirty="0"/>
              <a:t>…</a:t>
            </a:r>
          </a:p>
          <a:p>
            <a:pPr lvl="1"/>
            <a:r>
              <a:rPr kumimoji="1" lang="ja-JP" altLang="en-US"/>
              <a:t>リーマン球面の導入．手のひらで拡張複素数を表現できるように</a:t>
            </a:r>
            <a:endParaRPr kumimoji="1" lang="en-US" altLang="ja-JP" dirty="0"/>
          </a:p>
          <a:p>
            <a:pPr lvl="1"/>
            <a:r>
              <a:rPr kumimoji="1" lang="ja-JP" altLang="en-US"/>
              <a:t>写像</a:t>
            </a:r>
            <a:r>
              <a:rPr kumimoji="1" lang="en-US" altLang="ja-JP" dirty="0" err="1"/>
              <a:t>Π</a:t>
            </a:r>
            <a:r>
              <a:rPr kumimoji="1" lang="ja-JP" altLang="en-US"/>
              <a:t>で球面と拡張複素数を行ったり来たり</a:t>
            </a:r>
            <a:endParaRPr kumimoji="1" lang="en-US" altLang="ja-JP" dirty="0"/>
          </a:p>
          <a:p>
            <a:pPr lvl="1"/>
            <a:r>
              <a:rPr kumimoji="1" lang="ja-JP" altLang="en-US"/>
              <a:t>一次分数変換と写像</a:t>
            </a:r>
            <a:r>
              <a:rPr kumimoji="1" lang="en-US" altLang="ja-JP" dirty="0" err="1"/>
              <a:t>Π</a:t>
            </a:r>
            <a:r>
              <a:rPr kumimoji="1" lang="ja-JP" altLang="en-US"/>
              <a:t>を用いて，球面上の点の変換もできるように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↑</a:t>
            </a:r>
            <a:r>
              <a:rPr kumimoji="1" lang="ja-JP" altLang="en-US"/>
              <a:t>メビウス変換という（球面上の点の操作をメビウス変換というみたいでした．てっきり一次分数変換のことかと勘違いしていた）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516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Google Shape;218;p4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1" y="1825625"/>
                <a:ext cx="772618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/>
                  <a:t>例</a:t>
                </a:r>
                <a:r>
                  <a:rPr lang="en-US" altLang="ja-JP" dirty="0"/>
                  <a:t>1.53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l-GR" altLang="j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altLang="j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l-GR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&gt;1,</m:t>
                      </m:r>
                      <m:r>
                        <m:rPr>
                          <m:sty m:val="p"/>
                        </m:rPr>
                        <a:rPr lang="el-GR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j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/>
                  <a:t>とすると不動点は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𝐹𝑖𝑥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={0,∞</m:t>
                    </m:r>
                    <m:r>
                      <a:rPr lang="en-US" altLang="j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この不動点２点を逆写像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/>
                  <a:t>で球面に写すと</a:t>
                </a:r>
                <a:endParaRPr lang="ja-JP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ar-AE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CA" altLang="j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ar-AE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ar-AE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ar-AE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ar-AE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ar-AE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北極点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ar-AE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func>
                        <m:funcPr>
                          <m:ctrlPr>
                            <a:rPr lang="ar-AE" altLang="j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CA" altLang="j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ar-AE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ar-AE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j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ar-AE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ar-AE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ar-AE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ar-AE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南極点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の２点に移る．</a:t>
                </a:r>
                <a:endParaRPr lang="ar-AE" dirty="0"/>
              </a:p>
            </p:txBody>
          </p:sp>
        </mc:Choice>
        <mc:Fallback>
          <p:sp>
            <p:nvSpPr>
              <p:cNvPr id="218" name="Google Shape;218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1" y="1825625"/>
                <a:ext cx="7726180" cy="4351200"/>
              </a:xfrm>
              <a:prstGeom prst="rect">
                <a:avLst/>
              </a:prstGeom>
              <a:blipFill>
                <a:blip r:embed="rId3"/>
                <a:stretch>
                  <a:fillRect l="-1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altLang="en-US" sz="2400" dirty="0"/>
              <a:t>一次分数変換群</a:t>
            </a:r>
            <a:r>
              <a:rPr lang="en-US" altLang="ja" sz="2400" dirty="0"/>
              <a:t>PSL(2;C)</a:t>
            </a:r>
            <a:r>
              <a:rPr lang="ja" altLang="en-US" sz="2400" dirty="0"/>
              <a:t>の性質</a:t>
            </a:r>
            <a:r>
              <a:rPr lang="fr-CA" altLang="ja" sz="2400" dirty="0"/>
              <a:t> &gt; </a:t>
            </a:r>
            <a:r>
              <a:rPr lang="ja-JP" altLang="en-US" sz="2400"/>
              <a:t>元の分類</a:t>
            </a:r>
            <a:endParaRPr dirty="0"/>
          </a:p>
          <a:p>
            <a:pPr>
              <a:spcBef>
                <a:spcPts val="0"/>
              </a:spcBef>
            </a:pPr>
            <a:r>
              <a:rPr lang="ja" altLang="en-US" sz="4267" dirty="0">
                <a:solidFill>
                  <a:schemeClr val="accent2"/>
                </a:solidFill>
              </a:rPr>
              <a:t>双曲的</a:t>
            </a:r>
            <a:r>
              <a:rPr lang="ja-JP" altLang="en-US" sz="4267"/>
              <a:t>の例</a:t>
            </a:r>
            <a:endParaRPr sz="4267" dirty="0"/>
          </a:p>
        </p:txBody>
      </p:sp>
      <p:pic>
        <p:nvPicPr>
          <p:cNvPr id="3" name="図 2" descr="座っている, 室内 が含まれている画像&#10;&#10;自動的に生成された説明">
            <a:extLst>
              <a:ext uri="{FF2B5EF4-FFF2-40B4-BE49-F238E27FC236}">
                <a16:creationId xmlns:a16="http://schemas.microsoft.com/office/drawing/2014/main" id="{CACB4D45-751D-C842-B58A-79C909EEF3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660"/>
          <a:stretch/>
        </p:blipFill>
        <p:spPr>
          <a:xfrm>
            <a:off x="7936084" y="1926338"/>
            <a:ext cx="4473893" cy="30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Google Shape;224;p4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7066613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ar-AE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altLang="j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ar-AE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ja-JP" altLang="en-US"/>
                  <a:t>とすると不動点は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𝐹𝑖𝑥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ar-AE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ar-AE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0,∞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ar-AE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ar-AE" dirty="0"/>
                  <a:t>は原点を中心に角度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ar-AE" dirty="0"/>
                  <a:t>回転させるので，半径</a:t>
                </a:r>
                <a:r>
                  <a:rPr lang="en-US" dirty="0"/>
                  <a:t>t&gt;0の円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となる．</a:t>
                </a:r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拡張複素数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ar-AE" dirty="0"/>
                  <a:t>から不動点を除いた集合は</a:t>
                </a:r>
                <a:r>
                  <a:rPr lang="el-GR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dirty="0"/>
                  <a:t>で球面に写すと互いに交わらない円の族になる．</a:t>
                </a:r>
              </a:p>
            </p:txBody>
          </p:sp>
        </mc:Choice>
        <mc:Fallback>
          <p:sp>
            <p:nvSpPr>
              <p:cNvPr id="224" name="Google Shape;22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7066613" cy="4351200"/>
              </a:xfrm>
              <a:prstGeom prst="rect">
                <a:avLst/>
              </a:prstGeom>
              <a:blipFill>
                <a:blip r:embed="rId3"/>
                <a:stretch>
                  <a:fillRect l="-1616" t="-2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altLang="en-US" sz="2400" dirty="0"/>
              <a:t>一次分数変換群</a:t>
            </a:r>
            <a:r>
              <a:rPr lang="en-US" altLang="ja" sz="2400" dirty="0"/>
              <a:t>PSL(2;C)</a:t>
            </a:r>
            <a:r>
              <a:rPr lang="ja" altLang="en-US" sz="2400" dirty="0"/>
              <a:t>の性質</a:t>
            </a:r>
            <a:endParaRPr dirty="0"/>
          </a:p>
          <a:p>
            <a:pPr lvl="0"/>
            <a:r>
              <a:rPr lang="ja" altLang="en-US" sz="4267" dirty="0">
                <a:solidFill>
                  <a:schemeClr val="accent5"/>
                </a:solidFill>
              </a:rPr>
              <a:t>楕円的</a:t>
            </a:r>
            <a:r>
              <a:rPr lang="ja-JP" altLang="en-US" sz="4267"/>
              <a:t>の例</a:t>
            </a:r>
            <a:endParaRPr sz="4267" dirty="0"/>
          </a:p>
        </p:txBody>
      </p:sp>
      <p:pic>
        <p:nvPicPr>
          <p:cNvPr id="3" name="図 2" descr="黒 が含まれている画像&#10;&#10;自動的に生成された説明">
            <a:extLst>
              <a:ext uri="{FF2B5EF4-FFF2-40B4-BE49-F238E27FC236}">
                <a16:creationId xmlns:a16="http://schemas.microsoft.com/office/drawing/2014/main" id="{2BFB46AD-149E-2140-91AA-3881CD3E5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288"/>
          <a:stretch/>
        </p:blipFill>
        <p:spPr>
          <a:xfrm>
            <a:off x="7430095" y="1690726"/>
            <a:ext cx="4587699" cy="38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73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Google Shape;230;p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690726"/>
                <a:ext cx="10515600" cy="3996421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ar-AE" altLang="j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ar-AE" altLang="ja-JP" dirty="0"/>
              </a:p>
              <a:p>
                <a:pPr marL="0" indent="0">
                  <a:buNone/>
                </a:pPr>
                <a:r>
                  <a:rPr lang="ja-JP" altLang="en-US"/>
                  <a:t>とすると不動点は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𝐹𝑖𝑥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={∞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ar-AE" dirty="0"/>
                  <a:t>．</a:t>
                </a:r>
                <a:endParaRPr lang="en-US" dirty="0"/>
              </a:p>
              <a:p>
                <a:pPr marL="0" indent="0">
                  <a:buNone/>
                </a:pPr>
                <a:r>
                  <a:rPr lang="ar-AE" dirty="0"/>
                  <a:t>また，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ar-AE" dirty="0"/>
                  <a:t>とすると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．このとき</a:t>
                </a:r>
                <a:r>
                  <a:rPr lang="el-GR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dirty="0"/>
                  <a:t>で球面に写すと，それらは小円の集合となる．この小円は北極点</a:t>
                </a:r>
                <a:r>
                  <a:rPr lang="en-US" dirty="0" err="1"/>
                  <a:t>Nで接する</a:t>
                </a:r>
                <a:r>
                  <a:rPr lang="en-US" dirty="0"/>
                  <a:t>．</a:t>
                </a:r>
                <a:endParaRPr lang="ar-AE" dirty="0"/>
              </a:p>
            </p:txBody>
          </p:sp>
        </mc:Choice>
        <mc:Fallback>
          <p:sp>
            <p:nvSpPr>
              <p:cNvPr id="230" name="Google Shape;230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726"/>
                <a:ext cx="10515600" cy="3996421"/>
              </a:xfrm>
              <a:prstGeom prst="rect">
                <a:avLst/>
              </a:prstGeom>
              <a:blipFill>
                <a:blip r:embed="rId3"/>
                <a:stretch>
                  <a:fillRect l="-1086" t="-2532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Google Shape;231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altLang="en-US" sz="2400" dirty="0"/>
              <a:t>一次分数変換群</a:t>
            </a:r>
            <a:r>
              <a:rPr lang="en-US" altLang="ja" sz="2400" dirty="0"/>
              <a:t>PSL(2;C)</a:t>
            </a:r>
            <a:r>
              <a:rPr lang="ja" altLang="en-US" sz="2400" dirty="0"/>
              <a:t>の性質</a:t>
            </a:r>
            <a:r>
              <a:rPr lang="en-US" altLang="ja" sz="2400" dirty="0"/>
              <a:t> &gt; </a:t>
            </a:r>
            <a:r>
              <a:rPr lang="ja-JP" altLang="en-US" sz="2400"/>
              <a:t>元の分類</a:t>
            </a:r>
            <a:endParaRPr dirty="0"/>
          </a:p>
          <a:p>
            <a:pPr>
              <a:spcBef>
                <a:spcPts val="0"/>
              </a:spcBef>
            </a:pPr>
            <a:r>
              <a:rPr lang="ja" altLang="en-US" sz="4267" dirty="0">
                <a:solidFill>
                  <a:schemeClr val="accent6"/>
                </a:solidFill>
              </a:rPr>
              <a:t>放物的</a:t>
            </a:r>
            <a:r>
              <a:rPr lang="ja-JP" altLang="en-US" sz="4267"/>
              <a:t>の例</a:t>
            </a:r>
            <a:endParaRPr sz="4267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8D67CF1-781C-9646-9C16-42BCF6E7E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708"/>
          <a:stretch/>
        </p:blipFill>
        <p:spPr>
          <a:xfrm>
            <a:off x="2722394" y="3707568"/>
            <a:ext cx="6005301" cy="29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3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Google Shape;236;p4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el-GR" altLang="ja" dirty="0"/>
                  <a:t>Φ(</a:t>
                </a:r>
                <a:r>
                  <a:rPr lang="fr-CA" altLang="ja" dirty="0"/>
                  <a:t>z)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|</a:t>
                </a:r>
                <a:r>
                  <a:rPr lang="fr-CA" altLang="ja" dirty="0"/>
                  <a:t>a|</a:t>
                </a:r>
                <a:r>
                  <a:rPr lang="ja-JP" altLang="en-US" dirty="0"/>
                  <a:t>の値で場合分</a:t>
                </a:r>
                <a:r>
                  <a:rPr lang="ja-JP" altLang="en-US"/>
                  <a:t>けができる</a:t>
                </a:r>
                <a:endParaRPr lang="ja-JP" altLang="en-US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/>
                  <a:t>補題</a:t>
                </a:r>
                <a:endParaRPr lang="ja-JP" altLang="en-US" dirty="0"/>
              </a:p>
              <a:p>
                <a:pPr marL="685783" indent="-685783">
                  <a:buSzPct val="100000"/>
                  <a:buFont typeface="+mj-lt"/>
                  <a:buAutoNum type="romanLcPeriod"/>
                </a:pPr>
                <a:r>
                  <a:rPr lang="en-US" altLang="ja" dirty="0">
                    <a:ea typeface="Cambria Math" panose="02040503050406030204" pitchFamily="18" charset="0"/>
                  </a:rPr>
                  <a:t>(</a:t>
                </a:r>
                <a:r>
                  <a:rPr lang="ja-JP" altLang="en-US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双曲的</a:t>
                </a:r>
                <a:r>
                  <a:rPr lang="en-US" altLang="ja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l-GR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j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685783" indent="-685783">
                  <a:buSzPct val="100000"/>
                  <a:buFont typeface="+mj-lt"/>
                  <a:buAutoNum type="romanLcPeriod"/>
                </a:pPr>
                <a:r>
                  <a:rPr lang="en-US" altLang="ja" dirty="0">
                    <a:ea typeface="Cambria Math" panose="02040503050406030204" pitchFamily="18" charset="0"/>
                  </a:rPr>
                  <a:t>(</a:t>
                </a:r>
                <a:r>
                  <a:rPr lang="ja-JP" altLang="en-US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楕円的</a:t>
                </a:r>
                <a:r>
                  <a:rPr lang="en-US" altLang="ja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endParaRPr lang="en-US" altLang="ja-JP" dirty="0"/>
              </a:p>
              <a:p>
                <a:pPr marL="685783" indent="-685783">
                  <a:buSzPct val="100000"/>
                  <a:buFont typeface="+mj-lt"/>
                  <a:buAutoNum type="romanLcPeriod"/>
                </a:pPr>
                <a:r>
                  <a:rPr lang="en-US" altLang="ja" dirty="0">
                    <a:ea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放物的</a:t>
                </a:r>
                <a:r>
                  <a:rPr lang="en-US" altLang="ja-JP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36" name="Google Shape;236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altLang="en-US" sz="2400" dirty="0"/>
              <a:t>一次分数変換群</a:t>
            </a:r>
            <a:r>
              <a:rPr lang="en-US" altLang="ja" sz="2400" dirty="0"/>
              <a:t>PSL(2;C)</a:t>
            </a:r>
            <a:r>
              <a:rPr lang="ja" altLang="en-US" sz="2400" dirty="0"/>
              <a:t>の性質</a:t>
            </a:r>
            <a:r>
              <a:rPr lang="en-US" altLang="ja" sz="2400" dirty="0"/>
              <a:t> &gt; </a:t>
            </a:r>
            <a:r>
              <a:rPr lang="ja-JP" altLang="en-US" sz="2400"/>
              <a:t>元の分類</a:t>
            </a:r>
            <a:endParaRPr dirty="0"/>
          </a:p>
          <a:p>
            <a:pPr>
              <a:spcBef>
                <a:spcPts val="0"/>
              </a:spcBef>
            </a:pPr>
            <a:r>
              <a:rPr lang="ja" altLang="en-US" sz="4267" dirty="0"/>
              <a:t>場合分け</a:t>
            </a:r>
            <a:endParaRPr sz="4267" dirty="0"/>
          </a:p>
        </p:txBody>
      </p:sp>
    </p:spTree>
    <p:extLst>
      <p:ext uri="{BB962C8B-B14F-4D97-AF65-F5344CB8AC3E}">
        <p14:creationId xmlns:p14="http://schemas.microsoft.com/office/powerpoint/2010/main" val="247368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altLang="en-US" sz="2400" dirty="0"/>
              <a:t>一次分数変換群</a:t>
            </a:r>
            <a:r>
              <a:rPr lang="en-US" altLang="ja" sz="2400" dirty="0"/>
              <a:t>PSL(2;C)</a:t>
            </a:r>
            <a:r>
              <a:rPr lang="ja" altLang="en-US" sz="2400" dirty="0"/>
              <a:t>の性質</a:t>
            </a:r>
            <a:r>
              <a:rPr lang="en-US" altLang="ja" sz="2400" dirty="0"/>
              <a:t> &gt; </a:t>
            </a:r>
            <a:r>
              <a:rPr lang="ja-JP" altLang="en-US" sz="2400"/>
              <a:t>元の分類</a:t>
            </a:r>
            <a:endParaRPr dirty="0"/>
          </a:p>
          <a:p>
            <a:pPr>
              <a:spcBef>
                <a:spcPts val="0"/>
              </a:spcBef>
            </a:pPr>
            <a:r>
              <a:rPr lang="ja-JP" altLang="en-US" sz="4267"/>
              <a:t>元の分類の保持</a:t>
            </a:r>
            <a:endParaRPr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Google Shape;243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ja-JP" altLang="en-US" sz="3200"/>
                  <a:t>補題</a:t>
                </a:r>
                <a:endParaRPr lang="en-US" altLang="ja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l-GR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ja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" sz="3200" i="1">
                        <a:latin typeface="Cambria Math" panose="02040503050406030204" pitchFamily="18" charset="0"/>
                      </a:rPr>
                      <m:t>𝑆𝐿</m:t>
                    </m:r>
                    <m:d>
                      <m:dPr>
                        <m:ctrlPr>
                          <a:rPr lang="en-US" altLang="j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sz="3200" i="1">
                            <a:latin typeface="Cambria Math" panose="02040503050406030204" pitchFamily="18" charset="0"/>
                          </a:rPr>
                          <m:t>2;</m:t>
                        </m:r>
                        <m:r>
                          <a:rPr lang="en-US" altLang="j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32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ja" altLang="en-US" sz="3200" dirty="0">
                    <a:ea typeface="Cambria Math" panose="02040503050406030204" pitchFamily="18" charset="0"/>
                  </a:rPr>
                  <a:t>に</a:t>
                </a:r>
                <a:r>
                  <a:rPr lang="ja-JP" altLang="en-US" sz="3200">
                    <a:ea typeface="Cambria Math" panose="02040503050406030204" pitchFamily="18" charset="0"/>
                  </a:rPr>
                  <a:t>対して</a:t>
                </a:r>
                <a:endParaRPr lang="en-US" altLang="ja-JP" sz="32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j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j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altLang="j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ΦΨ</m:t>
                    </m:r>
                  </m:oMath>
                </a14:m>
                <a:r>
                  <a:rPr lang="el-GR" sz="3200" dirty="0"/>
                  <a:t>が</a:t>
                </a:r>
              </a:p>
              <a:p>
                <a:pPr indent="-507987">
                  <a:spcBef>
                    <a:spcPts val="0"/>
                  </a:spcBef>
                  <a:buSzPts val="2400"/>
                  <a:buChar char="-"/>
                </a:pPr>
                <a:r>
                  <a:rPr lang="ja-JP" altLang="en-US" sz="3200"/>
                  <a:t>双曲的なら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ja-JP" altLang="en-US" sz="3200"/>
                  <a:t>も</a:t>
                </a:r>
                <a:r>
                  <a:rPr lang="ja-JP" altLang="en-US" sz="3200" dirty="0">
                    <a:solidFill>
                      <a:schemeClr val="accent2"/>
                    </a:solidFill>
                  </a:rPr>
                  <a:t>双曲的</a:t>
                </a:r>
              </a:p>
              <a:p>
                <a:pPr indent="-507987">
                  <a:spcBef>
                    <a:spcPts val="0"/>
                  </a:spcBef>
                  <a:buSzPts val="2400"/>
                  <a:buChar char="-"/>
                </a:pPr>
                <a:r>
                  <a:rPr lang="ja-JP" altLang="en-US" sz="3200"/>
                  <a:t>楕円的なら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ja-JP" altLang="en-US" sz="3200"/>
                  <a:t>も</a:t>
                </a:r>
                <a:r>
                  <a:rPr lang="ja-JP" altLang="en-US" sz="3200" dirty="0">
                    <a:solidFill>
                      <a:schemeClr val="accent1"/>
                    </a:solidFill>
                  </a:rPr>
                  <a:t>楕円的</a:t>
                </a:r>
              </a:p>
              <a:p>
                <a:pPr indent="-507987">
                  <a:spcBef>
                    <a:spcPts val="0"/>
                  </a:spcBef>
                  <a:buSzPts val="2400"/>
                  <a:buChar char="-"/>
                </a:pPr>
                <a:r>
                  <a:rPr lang="ja-JP" altLang="en-US" sz="3200"/>
                  <a:t>放物的なら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ja-JP" altLang="en-US" sz="3200"/>
                  <a:t>も</a:t>
                </a:r>
                <a:r>
                  <a:rPr lang="ja-JP" altLang="en-US" sz="3200">
                    <a:solidFill>
                      <a:schemeClr val="accent6"/>
                    </a:solidFill>
                  </a:rPr>
                  <a:t>放物的</a:t>
                </a:r>
                <a:endParaRPr lang="en-US" altLang="ja-JP" sz="3200" dirty="0">
                  <a:solidFill>
                    <a:schemeClr val="accent6"/>
                  </a:solidFill>
                </a:endParaRPr>
              </a:p>
              <a:p>
                <a:pPr marL="101597" indent="0">
                  <a:spcBef>
                    <a:spcPts val="0"/>
                  </a:spcBef>
                  <a:buSzPts val="2400"/>
                  <a:buNone/>
                </a:pPr>
                <a:endParaRPr lang="ja-JP" altLang="en-US" sz="3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ja-JP" sz="3200" dirty="0"/>
                  <a:t>PSL</a:t>
                </a:r>
                <a:r>
                  <a:rPr lang="ja-JP" altLang="en-US" sz="3200"/>
                  <a:t>で写しても，元の分類は保たれる</a:t>
                </a:r>
                <a:endParaRPr lang="ja-JP" altLang="en-US" sz="3200" dirty="0"/>
              </a:p>
            </p:txBody>
          </p:sp>
        </mc:Choice>
        <mc:Fallback>
          <p:sp>
            <p:nvSpPr>
              <p:cNvPr id="243" name="Google Shape;243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448" t="-29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6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A9020-6D1D-1842-B66C-F08E330A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今までの復習３</a:t>
            </a:r>
            <a:r>
              <a:rPr kumimoji="1" lang="en-US" altLang="ja-JP" dirty="0"/>
              <a:t>〜</a:t>
            </a:r>
            <a:r>
              <a:rPr kumimoji="1" lang="ja-JP" altLang="en-US"/>
              <a:t>群論</a:t>
            </a:r>
            <a:r>
              <a:rPr kumimoji="1" lang="en-US" altLang="ja-JP" dirty="0"/>
              <a:t>〜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DC190A-8963-A144-B216-276BC2E64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群論って？</a:t>
            </a:r>
            <a:endParaRPr kumimoji="1" lang="en-US" altLang="ja-JP" dirty="0"/>
          </a:p>
          <a:p>
            <a:pPr lvl="1"/>
            <a:r>
              <a:rPr kumimoji="1" lang="ja-JP" altLang="en-US"/>
              <a:t>集合と演算に着目して，代数的構造を考える学問</a:t>
            </a:r>
            <a:endParaRPr kumimoji="1" lang="en-US" altLang="ja-JP" dirty="0"/>
          </a:p>
          <a:p>
            <a:r>
              <a:rPr kumimoji="1" lang="ja-JP" altLang="en-US"/>
              <a:t>群の定義</a:t>
            </a:r>
            <a:endParaRPr kumimoji="1" lang="en-US" altLang="ja-JP" dirty="0"/>
          </a:p>
          <a:p>
            <a:pPr lvl="1"/>
            <a:r>
              <a:rPr kumimoji="1" lang="ja-JP" altLang="en-US"/>
              <a:t>閉包（とじてる）</a:t>
            </a:r>
            <a:endParaRPr kumimoji="1" lang="en-US" altLang="ja-JP" dirty="0"/>
          </a:p>
          <a:p>
            <a:pPr lvl="1"/>
            <a:r>
              <a:rPr kumimoji="1" lang="ja-JP" altLang="en-US"/>
              <a:t>結合則が成立</a:t>
            </a:r>
            <a:endParaRPr kumimoji="1" lang="en-US" altLang="ja-JP" dirty="0"/>
          </a:p>
          <a:p>
            <a:pPr lvl="1"/>
            <a:r>
              <a:rPr kumimoji="1" lang="ja-JP" altLang="en-US"/>
              <a:t>単位元の存在</a:t>
            </a:r>
            <a:endParaRPr kumimoji="1" lang="en-US" altLang="ja-JP" dirty="0"/>
          </a:p>
          <a:p>
            <a:pPr lvl="1"/>
            <a:r>
              <a:rPr kumimoji="1" lang="ja-JP" altLang="en-US"/>
              <a:t>逆元の存在</a:t>
            </a:r>
            <a:endParaRPr kumimoji="1" lang="en-US" altLang="ja-JP" dirty="0"/>
          </a:p>
          <a:p>
            <a:r>
              <a:rPr kumimoji="1" lang="ja-JP" altLang="en-US"/>
              <a:t>部分群</a:t>
            </a:r>
            <a:endParaRPr kumimoji="1" lang="en-US" altLang="ja-JP" dirty="0"/>
          </a:p>
          <a:p>
            <a:pPr lvl="1"/>
            <a:r>
              <a:rPr kumimoji="1" lang="ja-JP" altLang="en-US"/>
              <a:t>親となる部分集合と演算との組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903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C5F3F-37C7-214B-969D-9F16BB26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今までの復習４</a:t>
            </a:r>
            <a:r>
              <a:rPr kumimoji="1" lang="en-US" altLang="ja-JP" dirty="0"/>
              <a:t>〜</a:t>
            </a:r>
            <a:r>
              <a:rPr kumimoji="1" lang="ja-JP" altLang="en-US"/>
              <a:t>群論</a:t>
            </a:r>
            <a:r>
              <a:rPr kumimoji="1" lang="en-US" altLang="ja-JP" dirty="0"/>
              <a:t>〜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942B0E-8758-C14F-B1D5-561DCD405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群のクラス（分類）</a:t>
            </a:r>
            <a:endParaRPr kumimoji="1" lang="en-US" altLang="ja-JP" dirty="0"/>
          </a:p>
          <a:p>
            <a:pPr lvl="1"/>
            <a:r>
              <a:rPr kumimoji="1" lang="ja-JP" altLang="en-US"/>
              <a:t>置換群（集合</a:t>
            </a:r>
            <a:r>
              <a:rPr kumimoji="1" lang="en-US" altLang="ja-JP" dirty="0"/>
              <a:t>A</a:t>
            </a:r>
            <a:r>
              <a:rPr kumimoji="1" lang="ja-JP" altLang="en-US"/>
              <a:t>から集合</a:t>
            </a:r>
            <a:r>
              <a:rPr kumimoji="1" lang="en-US" altLang="ja-JP" dirty="0"/>
              <a:t>A</a:t>
            </a:r>
            <a:r>
              <a:rPr kumimoji="1" lang="ja-JP" altLang="en-US"/>
              <a:t>への全単射）</a:t>
            </a:r>
            <a:endParaRPr kumimoji="1" lang="en-US" altLang="ja-JP" dirty="0"/>
          </a:p>
          <a:p>
            <a:pPr lvl="1"/>
            <a:r>
              <a:rPr kumimoji="1" lang="ja-JP" altLang="en-US"/>
              <a:t>行列群（正則行列全体の集合）</a:t>
            </a:r>
            <a:endParaRPr kumimoji="1" lang="en-US" altLang="ja-JP" dirty="0"/>
          </a:p>
          <a:p>
            <a:pPr lvl="1"/>
            <a:r>
              <a:rPr kumimoji="1" lang="ja-JP" altLang="en-US"/>
              <a:t>変換群（集合</a:t>
            </a:r>
            <a:r>
              <a:rPr kumimoji="1" lang="en-US" altLang="ja-JP" dirty="0"/>
              <a:t>A</a:t>
            </a:r>
            <a:r>
              <a:rPr kumimoji="1" lang="ja-JP" altLang="en-US"/>
              <a:t>から集合</a:t>
            </a:r>
            <a:r>
              <a:rPr kumimoji="1" lang="en-US" altLang="ja-JP" dirty="0"/>
              <a:t>A</a:t>
            </a:r>
            <a:r>
              <a:rPr kumimoji="1" lang="ja-JP" altLang="en-US"/>
              <a:t>への写像．特別なものは置換・行列群へ）</a:t>
            </a:r>
            <a:endParaRPr kumimoji="1" lang="en-US" altLang="ja-JP" dirty="0"/>
          </a:p>
          <a:p>
            <a:pPr lvl="1"/>
            <a:r>
              <a:rPr kumimoji="1" lang="ja-JP" altLang="en-US"/>
              <a:t>位相・代数群（連続性あり）</a:t>
            </a:r>
            <a:endParaRPr kumimoji="1" lang="en-US" altLang="ja-JP" dirty="0"/>
          </a:p>
          <a:p>
            <a:pPr lvl="1"/>
            <a:r>
              <a:rPr kumimoji="1" lang="ja-JP" altLang="en-US"/>
              <a:t>群を分類する時に作用を用いている</a:t>
            </a:r>
            <a:endParaRPr kumimoji="1" lang="en-US" altLang="ja-JP" dirty="0"/>
          </a:p>
          <a:p>
            <a:r>
              <a:rPr kumimoji="1" lang="ja-JP" altLang="en-US"/>
              <a:t>作用</a:t>
            </a:r>
            <a:endParaRPr kumimoji="1" lang="en-US" altLang="ja-JP" dirty="0"/>
          </a:p>
          <a:p>
            <a:pPr lvl="1"/>
            <a:r>
              <a:rPr kumimoji="1" lang="ja-JP" altLang="en-US"/>
              <a:t>群</a:t>
            </a:r>
            <a:r>
              <a:rPr kumimoji="1" lang="en-US" altLang="ja-JP" dirty="0"/>
              <a:t>G</a:t>
            </a:r>
            <a:r>
              <a:rPr kumimoji="1" lang="ja-JP" altLang="en-US"/>
              <a:t>の元（つまり写像）がある空間（集合</a:t>
            </a:r>
            <a:r>
              <a:rPr kumimoji="1" lang="en-US" altLang="ja-JP" dirty="0"/>
              <a:t>A</a:t>
            </a:r>
            <a:r>
              <a:rPr kumimoji="1" lang="ja-JP" altLang="en-US"/>
              <a:t>）に対して演算を行うことを，「群</a:t>
            </a:r>
            <a:r>
              <a:rPr kumimoji="1" lang="en-US" altLang="ja-JP" dirty="0"/>
              <a:t>G</a:t>
            </a:r>
            <a:r>
              <a:rPr kumimoji="1" lang="ja-JP" altLang="en-US"/>
              <a:t>の集合</a:t>
            </a:r>
            <a:r>
              <a:rPr kumimoji="1" lang="en-US" altLang="ja-JP" dirty="0"/>
              <a:t>A</a:t>
            </a:r>
            <a:r>
              <a:rPr kumimoji="1" lang="ja-JP" altLang="en-US"/>
              <a:t>への作用」という</a:t>
            </a:r>
            <a:endParaRPr kumimoji="1" lang="en-US" altLang="ja-JP" dirty="0"/>
          </a:p>
          <a:p>
            <a:pPr lvl="1"/>
            <a:r>
              <a:rPr kumimoji="1" lang="ja-JP" altLang="en-US"/>
              <a:t>置換群を考えるとイメージしやすい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1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17DC9-1E42-B344-8630-AF16C62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今までの復習５</a:t>
            </a:r>
            <a:r>
              <a:rPr kumimoji="1" lang="en-US" altLang="ja-JP" dirty="0"/>
              <a:t>〜</a:t>
            </a:r>
            <a:r>
              <a:rPr kumimoji="1" lang="ja-JP" altLang="en-US"/>
              <a:t>群論</a:t>
            </a:r>
            <a:r>
              <a:rPr kumimoji="1" lang="en-US" altLang="ja-JP" dirty="0"/>
              <a:t>〜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FD6B-45FE-D245-B990-55A788862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同型</a:t>
            </a:r>
            <a:endParaRPr kumimoji="1" lang="en-US" altLang="ja-JP" dirty="0"/>
          </a:p>
          <a:p>
            <a:pPr lvl="1"/>
            <a:r>
              <a:rPr kumimoji="1" lang="ja-JP" altLang="en-US"/>
              <a:t>２つの群の構造が同じ場合を指す</a:t>
            </a:r>
            <a:endParaRPr kumimoji="1" lang="en-US" altLang="ja-JP" dirty="0"/>
          </a:p>
          <a:p>
            <a:pPr lvl="1"/>
            <a:r>
              <a:rPr kumimoji="1" lang="ja-JP" altLang="en-US"/>
              <a:t>命題での同値</a:t>
            </a:r>
            <a:endParaRPr kumimoji="1" lang="en-US" altLang="ja-JP" dirty="0"/>
          </a:p>
          <a:p>
            <a:r>
              <a:rPr kumimoji="1" lang="ja-JP" altLang="en-US"/>
              <a:t>準同型写像</a:t>
            </a:r>
            <a:endParaRPr kumimoji="1" lang="en-US" altLang="ja-JP" dirty="0"/>
          </a:p>
          <a:p>
            <a:pPr lvl="1"/>
            <a:r>
              <a:rPr kumimoji="1" lang="ja-JP" altLang="en-US"/>
              <a:t>（演算してから飛ばす）＝（飛ばしてから演算する）</a:t>
            </a:r>
            <a:endParaRPr kumimoji="1" lang="en-US" altLang="ja-JP" dirty="0"/>
          </a:p>
          <a:p>
            <a:r>
              <a:rPr kumimoji="1" lang="ja-JP" altLang="en-US"/>
              <a:t>同型写像</a:t>
            </a:r>
            <a:endParaRPr kumimoji="1" lang="en-US" altLang="ja-JP" dirty="0"/>
          </a:p>
          <a:p>
            <a:pPr lvl="1"/>
            <a:r>
              <a:rPr kumimoji="1" lang="ja-JP" altLang="en-US"/>
              <a:t>準同型写像が全単射の時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92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DB915-9D77-E448-B54C-519AD053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今までの復習６</a:t>
            </a:r>
            <a:r>
              <a:rPr kumimoji="1" lang="en-US" altLang="ja-JP" dirty="0"/>
              <a:t>〜SL</a:t>
            </a:r>
            <a:r>
              <a:rPr kumimoji="1" lang="ja-JP" altLang="en-US"/>
              <a:t>と</a:t>
            </a:r>
            <a:r>
              <a:rPr kumimoji="1" lang="en-US" altLang="ja-JP" dirty="0"/>
              <a:t>PSL</a:t>
            </a:r>
            <a:r>
              <a:rPr kumimoji="1" lang="ja-JP" altLang="en-US"/>
              <a:t>の同一視</a:t>
            </a:r>
            <a:r>
              <a:rPr kumimoji="1" lang="en-US" altLang="ja-JP" dirty="0"/>
              <a:t>〜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68A7BB-F640-6A4C-96AE-CC6E2472E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(SL,</a:t>
            </a:r>
            <a:r>
              <a:rPr kumimoji="1" lang="ja-JP" altLang="en-US"/>
              <a:t>・</a:t>
            </a:r>
            <a:r>
              <a:rPr kumimoji="1" lang="en-US" altLang="ja-JP" dirty="0"/>
              <a:t>)</a:t>
            </a:r>
            <a:r>
              <a:rPr kumimoji="1" lang="ja-JP" altLang="en-US"/>
              <a:t>と</a:t>
            </a:r>
            <a:r>
              <a:rPr kumimoji="1" lang="en-US" altLang="ja-JP" dirty="0"/>
              <a:t>PSL</a:t>
            </a:r>
            <a:r>
              <a:rPr kumimoji="1" lang="ja-JP" altLang="en-US"/>
              <a:t>（それぞれ群）は同型である</a:t>
            </a:r>
            <a:endParaRPr kumimoji="1" lang="en-US" altLang="ja-JP" dirty="0"/>
          </a:p>
          <a:p>
            <a:r>
              <a:rPr kumimoji="1" lang="ja-JP" altLang="en-US"/>
              <a:t>しかしこの時の同型写像は全射</a:t>
            </a:r>
            <a:endParaRPr kumimoji="1" lang="en-US" altLang="ja-JP" dirty="0"/>
          </a:p>
          <a:p>
            <a:pPr lvl="1"/>
            <a:r>
              <a:rPr kumimoji="1" lang="ja-JP" altLang="en-US"/>
              <a:t>つまり，構造が全く同じではない</a:t>
            </a:r>
            <a:endParaRPr kumimoji="1" lang="en-US" altLang="ja-JP" dirty="0"/>
          </a:p>
          <a:p>
            <a:r>
              <a:rPr kumimoji="1" lang="en-US" altLang="ja-JP" dirty="0"/>
              <a:t>SL</a:t>
            </a:r>
            <a:r>
              <a:rPr kumimoji="1" lang="ja-JP" altLang="en-US"/>
              <a:t>での</a:t>
            </a:r>
            <a:r>
              <a:rPr kumimoji="1" lang="en-US" altLang="ja-JP" dirty="0"/>
              <a:t>±</a:t>
            </a:r>
            <a:r>
              <a:rPr kumimoji="1" lang="ja-JP" altLang="en-US"/>
              <a:t>は</a:t>
            </a:r>
            <a:r>
              <a:rPr kumimoji="1" lang="en-US" altLang="ja-JP" dirty="0"/>
              <a:t>PSL</a:t>
            </a:r>
            <a:r>
              <a:rPr kumimoji="1" lang="ja-JP" altLang="en-US"/>
              <a:t>では関係ない</a:t>
            </a:r>
            <a:endParaRPr kumimoji="1" lang="en-US" altLang="ja-JP" dirty="0"/>
          </a:p>
          <a:p>
            <a:pPr lvl="1"/>
            <a:r>
              <a:rPr kumimoji="1" lang="ja-JP" altLang="en-US"/>
              <a:t>分数の分母分子を</a:t>
            </a:r>
            <a:r>
              <a:rPr kumimoji="1" lang="en-US" altLang="ja-JP" dirty="0"/>
              <a:t>-1</a:t>
            </a:r>
            <a:r>
              <a:rPr kumimoji="1" lang="ja-JP" altLang="en-US"/>
              <a:t>倍しても値が変わらないのに対し，</a:t>
            </a:r>
            <a:r>
              <a:rPr kumimoji="1" lang="en-US" altLang="ja-JP" dirty="0"/>
              <a:t>SL</a:t>
            </a:r>
            <a:r>
              <a:rPr kumimoji="1" lang="ja-JP" altLang="en-US"/>
              <a:t>の各要素を</a:t>
            </a:r>
            <a:r>
              <a:rPr kumimoji="1" lang="en-US" altLang="ja-JP" dirty="0"/>
              <a:t>-1</a:t>
            </a:r>
            <a:r>
              <a:rPr kumimoji="1" lang="ja-JP" altLang="en-US"/>
              <a:t>倍にすると変化してしまう</a:t>
            </a:r>
            <a:endParaRPr kumimoji="1" lang="en-US" altLang="ja-JP" dirty="0"/>
          </a:p>
          <a:p>
            <a:r>
              <a:rPr kumimoji="1" lang="ja-JP" altLang="en-US"/>
              <a:t>これにて，</a:t>
            </a:r>
            <a:r>
              <a:rPr kumimoji="1" lang="en-US" altLang="ja-JP" dirty="0"/>
              <a:t>SL</a:t>
            </a:r>
            <a:r>
              <a:rPr kumimoji="1" lang="ja-JP" altLang="en-US"/>
              <a:t>と</a:t>
            </a:r>
            <a:r>
              <a:rPr kumimoji="1" lang="en-US" altLang="ja-JP" dirty="0"/>
              <a:t>PSL</a:t>
            </a:r>
            <a:r>
              <a:rPr kumimoji="1" lang="ja-JP" altLang="en-US"/>
              <a:t>の同一視できる部分とできない部分をはっきりさせられた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197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114B5-B5E9-1842-B730-698B33B8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3</a:t>
            </a:r>
            <a:r>
              <a:rPr kumimoji="1" lang="ja-JP" altLang="en-US"/>
              <a:t>回目の流れ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FF8B27-B540-A844-91FD-9EDA3D339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一次分数変換はどういう性質を持つ？</a:t>
            </a:r>
            <a:endParaRPr kumimoji="1" lang="en-US" altLang="ja-JP" dirty="0"/>
          </a:p>
          <a:p>
            <a:pPr lvl="1"/>
            <a:r>
              <a:rPr kumimoji="1" lang="ja-JP" altLang="en-US"/>
              <a:t>円を円に，直線を直線にうつす</a:t>
            </a:r>
            <a:endParaRPr kumimoji="1" lang="en-US" altLang="ja-JP" dirty="0"/>
          </a:p>
          <a:p>
            <a:pPr lvl="1"/>
            <a:r>
              <a:rPr kumimoji="1" lang="ja-JP" altLang="en-US"/>
              <a:t>無限回合成した極限から，</a:t>
            </a:r>
            <a:r>
              <a:rPr kumimoji="1" lang="en-US" altLang="ja-JP" dirty="0"/>
              <a:t>3</a:t>
            </a:r>
            <a:r>
              <a:rPr kumimoji="1" lang="ja-JP" altLang="en-US"/>
              <a:t>つに分類できる</a:t>
            </a:r>
            <a:endParaRPr kumimoji="1" lang="en-US" altLang="ja-JP" dirty="0"/>
          </a:p>
          <a:p>
            <a:pPr lvl="2"/>
            <a:r>
              <a:rPr kumimoji="1" lang="ja-JP" altLang="en-US"/>
              <a:t>双曲的</a:t>
            </a:r>
            <a:endParaRPr kumimoji="1" lang="en-US" altLang="ja-JP" dirty="0"/>
          </a:p>
          <a:p>
            <a:pPr lvl="2"/>
            <a:r>
              <a:rPr kumimoji="1" lang="ja-JP" altLang="en-US"/>
              <a:t>楕円的</a:t>
            </a:r>
            <a:endParaRPr kumimoji="1" lang="en-US" altLang="ja-JP" dirty="0"/>
          </a:p>
          <a:p>
            <a:pPr lvl="2"/>
            <a:r>
              <a:rPr kumimoji="1" lang="ja-JP" altLang="en-US"/>
              <a:t>放物的</a:t>
            </a:r>
            <a:endParaRPr kumimoji="1" lang="en-US" altLang="ja-JP" dirty="0"/>
          </a:p>
          <a:p>
            <a:r>
              <a:rPr kumimoji="1" lang="ja-JP" altLang="en-US"/>
              <a:t>少し戻って写像</a:t>
            </a:r>
            <a:r>
              <a:rPr kumimoji="1" lang="en-US" altLang="ja-JP" dirty="0" err="1"/>
              <a:t>Π</a:t>
            </a:r>
            <a:r>
              <a:rPr kumimoji="1" lang="ja-JP" altLang="en-US"/>
              <a:t>を具体的に計算してみる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94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dirty="0"/>
              <a:t>円を円に，直線を直線に</a:t>
            </a:r>
            <a:r>
              <a:rPr lang="ja" altLang="en-US" dirty="0"/>
              <a:t>．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Google Shape;195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CA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fr-CA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</m:t>
                    </m:r>
                    <m:d>
                      <m:dPr>
                        <m:ctrlP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2;</m:t>
                        </m:r>
                        <m: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fr-CA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ja" altLang="fr-CA" dirty="0"/>
                  <a:t>：</a:t>
                </a:r>
                <a:r>
                  <a:rPr lang="ja-JP" altLang="en-US" dirty="0"/>
                  <a:t>ガウス平面上の（円</a:t>
                </a:r>
                <a:r>
                  <a:rPr lang="fr-CA" altLang="ja" dirty="0"/>
                  <a:t>or</a:t>
                </a:r>
                <a:r>
                  <a:rPr lang="ja-JP" altLang="en-US" dirty="0"/>
                  <a:t>直線</a:t>
                </a:r>
                <a:r>
                  <a:rPr lang="ja-JP" altLang="en-US"/>
                  <a:t>の</a:t>
                </a:r>
                <a:r>
                  <a:rPr lang="ja-JP" altLang="en-US" dirty="0"/>
                  <a:t>）図形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l-GR" altLang="ja" dirty="0"/>
                  <a:t>Φ</a:t>
                </a:r>
                <a:r>
                  <a:rPr lang="ja-JP" altLang="en-US" dirty="0"/>
                  <a:t>によって</a:t>
                </a:r>
                <a:r>
                  <a:rPr lang="ja-JP" altLang="en-US"/>
                  <a:t>写</a:t>
                </a:r>
                <a:r>
                  <a:rPr lang="ja-JP" altLang="en-US" dirty="0"/>
                  <a:t>された円</a:t>
                </a:r>
                <a:r>
                  <a:rPr lang="fr-CA" altLang="ja" dirty="0"/>
                  <a:t>L</a:t>
                </a:r>
                <a:r>
                  <a:rPr lang="ja" altLang="fr-CA" dirty="0"/>
                  <a:t>（</a:t>
                </a:r>
                <a:r>
                  <a:rPr lang="ja-JP" altLang="en-US" dirty="0"/>
                  <a:t>もしくは直線</a:t>
                </a:r>
                <a:r>
                  <a:rPr lang="fr-CA" altLang="ja" dirty="0"/>
                  <a:t>L</a:t>
                </a:r>
                <a:r>
                  <a:rPr lang="ja" altLang="fr-CA" dirty="0"/>
                  <a:t>）</a:t>
                </a:r>
                <a:r>
                  <a:rPr lang="ja-JP" altLang="en-US" dirty="0"/>
                  <a:t>の像も円（直線）．</a:t>
                </a:r>
              </a:p>
              <a:p>
                <a:pPr marL="0" indent="0" algn="ctr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dirty="0"/>
                  <a:t> 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示す手順</a:t>
                </a:r>
                <a:r>
                  <a:rPr lang="en-US" altLang="ja-JP" dirty="0"/>
                  <a:t>】</a:t>
                </a:r>
              </a:p>
              <a:p>
                <a:pPr indent="-609585">
                  <a:buSzPct val="100000"/>
                  <a:buFont typeface="+mj-lt"/>
                  <a:buAutoNum type="arabicPeriod"/>
                </a:pPr>
                <a:r>
                  <a:rPr lang="ja-JP" altLang="en-US"/>
                  <a:t>２次正則行列の性質を</a:t>
                </a:r>
                <a:r>
                  <a:rPr lang="ja-JP" altLang="en-US" dirty="0"/>
                  <a:t>確認</a:t>
                </a:r>
                <a:endParaRPr lang="en-US" altLang="ja-JP" dirty="0"/>
              </a:p>
              <a:p>
                <a:pPr indent="-609585">
                  <a:buSzPct val="100000"/>
                  <a:buFont typeface="+mj-lt"/>
                  <a:buAutoNum type="arabicPeriod"/>
                </a:pPr>
                <a:r>
                  <a:rPr lang="en-US" altLang="ja-JP" dirty="0"/>
                  <a:t>SL</a:t>
                </a:r>
                <a:r>
                  <a:rPr lang="ja-JP" altLang="en-US"/>
                  <a:t>に対して上記の性質を適用する</a:t>
                </a:r>
                <a:endParaRPr lang="en-US" altLang="ja-JP" dirty="0"/>
              </a:p>
              <a:p>
                <a:pPr indent="-609585">
                  <a:buSzPct val="100000"/>
                  <a:buFont typeface="+mj-lt"/>
                  <a:buAutoNum type="arabicPeriod"/>
                </a:pPr>
                <a:r>
                  <a:rPr lang="ja-JP" altLang="en-US"/>
                  <a:t>２で求めた式に３種の</a:t>
                </a:r>
                <a:r>
                  <a:rPr lang="en-US" altLang="ja-JP" dirty="0"/>
                  <a:t>PSL</a:t>
                </a:r>
                <a:r>
                  <a:rPr lang="ja-JP" altLang="en-US"/>
                  <a:t>が存在することを確認</a:t>
                </a:r>
                <a:endParaRPr lang="en-US" altLang="ja-JP" dirty="0"/>
              </a:p>
              <a:p>
                <a:pPr indent="-609585">
                  <a:buSzPct val="100000"/>
                  <a:buFont typeface="+mj-lt"/>
                  <a:buAutoNum type="arabicPeriod"/>
                </a:pPr>
                <a:r>
                  <a:rPr lang="ja-JP" altLang="en-US"/>
                  <a:t>各</a:t>
                </a:r>
                <a:r>
                  <a:rPr lang="en-US" altLang="ja-JP" dirty="0"/>
                  <a:t>PSL</a:t>
                </a:r>
                <a:r>
                  <a:rPr lang="ja-JP" altLang="en-US"/>
                  <a:t>がどのような写像なのか確認</a:t>
                </a:r>
                <a:endParaRPr lang="en-US" altLang="ja-JP" dirty="0"/>
              </a:p>
            </p:txBody>
          </p:sp>
        </mc:Choice>
        <mc:Fallback>
          <p:sp>
            <p:nvSpPr>
              <p:cNvPr id="195" name="Google Shape;195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327" b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3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ja" altLang="en-US" sz="2400" dirty="0"/>
              <a:t>一次分数変換の性質</a:t>
            </a:r>
            <a:r>
              <a:rPr lang="en-US" altLang="ja" sz="2400" dirty="0"/>
              <a:t> &gt; </a:t>
            </a:r>
            <a:r>
              <a:rPr lang="ja-JP" altLang="en-US" sz="2400"/>
              <a:t>円円対応</a:t>
            </a:r>
            <a:r>
              <a:rPr lang="en-US" altLang="ja-JP" sz="2400" dirty="0"/>
              <a:t> &gt; </a:t>
            </a:r>
            <a:r>
              <a:rPr lang="ja-JP" altLang="en-US" sz="2400"/>
              <a:t>示す１</a:t>
            </a:r>
            <a:endParaRPr dirty="0"/>
          </a:p>
          <a:p>
            <a:pPr>
              <a:spcBef>
                <a:spcPts val="0"/>
              </a:spcBef>
            </a:pPr>
            <a:r>
              <a:rPr lang="en-US" altLang="ja-JP" dirty="0"/>
              <a:t>2</a:t>
            </a:r>
            <a:r>
              <a:rPr lang="ja-JP" altLang="en-US"/>
              <a:t>次正則行列の性質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Google Shape;201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38366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-JP" dirty="0" err="1"/>
                  <a:t>lem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:2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次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正則行列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/>
                  <a:t>したとき，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となる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brk m:alnAt="7"/>
                      </m:rP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ja-JP" altLang="en-US" dirty="0"/>
                  <a:t>が</a:t>
                </a:r>
                <a:r>
                  <a:rPr lang="ja-JP" altLang="en-US"/>
                  <a:t>存在する．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補題を示す</a:t>
                </a:r>
                <a:r>
                  <a:rPr lang="en-US" altLang="ja-JP" dirty="0"/>
                  <a:t>】</a:t>
                </a:r>
              </a:p>
              <a:p>
                <a:pPr marL="0" indent="0">
                  <a:buNone/>
                </a:pPr>
                <a:r>
                  <a:rPr lang="ja-JP" altLang="en-US"/>
                  <a:t>右辺の積を計算すると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/>
                  <a:t>となる．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４変を</a:t>
                </a:r>
                <a:r>
                  <a:rPr lang="en-US" altLang="ja-JP" dirty="0"/>
                  <a:t>4</a:t>
                </a:r>
                <a:r>
                  <a:rPr lang="ja-JP" altLang="en-US"/>
                  <a:t>つの方程式から解けばいい．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特に，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</a:t>
                </a:r>
                <a:r>
                  <a:rPr lang="ja-JP" altLang="en-US"/>
                  <a:t>場合は右辺の行列</a:t>
                </a:r>
                <a:r>
                  <a:rPr lang="en-US" altLang="ja-JP" dirty="0"/>
                  <a:t>3</a:t>
                </a:r>
                <a:r>
                  <a:rPr lang="ja-JP" altLang="en-US"/>
                  <a:t>つも</a:t>
                </a:r>
                <a:r>
                  <a:rPr lang="en-US" altLang="ja-JP" dirty="0"/>
                  <a:t>SL(2;C)</a:t>
                </a:r>
                <a:r>
                  <a:rPr lang="ja-JP" altLang="en-US"/>
                  <a:t> □</a:t>
                </a:r>
                <a:endParaRPr dirty="0"/>
              </a:p>
            </p:txBody>
          </p:sp>
        </mc:Choice>
        <mc:Fallback>
          <p:sp>
            <p:nvSpPr>
              <p:cNvPr id="201" name="Google Shape;20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8366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086" b="-116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20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Microsoft Macintosh PowerPoint</Application>
  <PresentationFormat>ワイド画面</PresentationFormat>
  <Paragraphs>181</Paragraphs>
  <Slides>24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今までの復習１</vt:lpstr>
      <vt:lpstr>今までの復習２〜拡張複素数〜</vt:lpstr>
      <vt:lpstr>今までの復習３〜群論〜</vt:lpstr>
      <vt:lpstr>今までの復習４〜群論〜</vt:lpstr>
      <vt:lpstr>今までの復習５〜群論〜</vt:lpstr>
      <vt:lpstr>今までの復習６〜SLとPSLの同一視〜</vt:lpstr>
      <vt:lpstr>第3回目の流れ</vt:lpstr>
      <vt:lpstr>円を円に，直線を直線に．</vt:lpstr>
      <vt:lpstr>一次分数変換の性質 &gt; 円円対応 &gt; 示す１ 2次正則行列の性質</vt:lpstr>
      <vt:lpstr>一次分数変換の性質 &gt; 円円対応 &gt; 示す２ 行列A∈SL(2;C)をΦで写す(a≠0の時)</vt:lpstr>
      <vt:lpstr>一次分数変換の性質 &gt; 円円対応 &gt; 示す２ 行列A∈SL(2;C)をΦで写す(a=0の時)</vt:lpstr>
      <vt:lpstr>一次分数変換の性質 &gt; 円円対応 &gt; 示す3 3種のPSLが存在することを確認する</vt:lpstr>
      <vt:lpstr>一次分数変換の性質 &gt; 円円対応 &gt; 示す4 3種類の写像を確認する</vt:lpstr>
      <vt:lpstr>一次分数変換の性質 &gt; 円円対応 &gt; 示す4 3種類の写像を確認する1</vt:lpstr>
      <vt:lpstr>一次分数変換の性質 &gt; 円円対応 &gt; 示す4 3種類の写像を確認する2</vt:lpstr>
      <vt:lpstr>一次分数変換の性質 円円対応2</vt:lpstr>
      <vt:lpstr>点を一次分数変換で無限回合成する</vt:lpstr>
      <vt:lpstr>一次分数変換群PSL(2;C)の性質 &gt; 元の分類 不動点集合fixed point setとΦ^i</vt:lpstr>
      <vt:lpstr>一次分数変換群PSL(2;C)の性質 &gt; 元の分類 3つに分類</vt:lpstr>
      <vt:lpstr>一次分数変換群PSL(2;C)の性質 &gt; 元の分類 双曲的の例</vt:lpstr>
      <vt:lpstr>一次分数変換群PSL(2;C)の性質 楕円的の例</vt:lpstr>
      <vt:lpstr>一次分数変換群PSL(2;C)の性質 &gt; 元の分類 放物的の例</vt:lpstr>
      <vt:lpstr>一次分数変換群PSL(2;C)の性質 &gt; 元の分類 場合分け</vt:lpstr>
      <vt:lpstr>一次分数変換群PSL(2;C)の性質 &gt; 元の分類 元の分類の保持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今までの復習１</dc:title>
  <dc:creator>高原 照太郎</dc:creator>
  <cp:lastModifiedBy>高原 照太郎</cp:lastModifiedBy>
  <cp:revision>1</cp:revision>
  <dcterms:created xsi:type="dcterms:W3CDTF">2019-09-14T20:45:11Z</dcterms:created>
  <dcterms:modified xsi:type="dcterms:W3CDTF">2019-09-14T20:46:06Z</dcterms:modified>
</cp:coreProperties>
</file>