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7" r:id="rId4"/>
    <p:sldId id="306" r:id="rId5"/>
    <p:sldId id="268" r:id="rId6"/>
    <p:sldId id="261" r:id="rId7"/>
    <p:sldId id="260" r:id="rId8"/>
    <p:sldId id="299" r:id="rId9"/>
    <p:sldId id="262" r:id="rId10"/>
    <p:sldId id="263" r:id="rId11"/>
    <p:sldId id="293" r:id="rId12"/>
    <p:sldId id="300" r:id="rId13"/>
    <p:sldId id="301" r:id="rId14"/>
    <p:sldId id="297" r:id="rId15"/>
    <p:sldId id="305" r:id="rId16"/>
    <p:sldId id="266" r:id="rId17"/>
    <p:sldId id="302" r:id="rId18"/>
    <p:sldId id="303" r:id="rId19"/>
    <p:sldId id="304" r:id="rId20"/>
    <p:sldId id="29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C3C0A-4735-8642-9600-C77F3AC271A6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631D1-B60D-8B42-827D-93EFDA4DE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f85c489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f85c489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2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f765d7e0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f765d7e0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24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765d7e0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765d7e0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7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631D1-B60D-8B42-827D-93EFDA4DE72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2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f765d7e0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f765d7e0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4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CBE7-7DB3-C941-92F6-26D9A200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E69F8F-2E05-9043-B7FE-07902E6A2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C9290-1349-9842-9352-6435FEC6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4F2F5-F76A-F54D-A8B6-41D00A7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08B7C-F74D-9B48-BF01-1660B59C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2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25A07-B039-724F-903C-F8C79124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740B0B-6FF4-CC42-98EB-751DEDA9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95F88-F535-6547-85A7-069357A0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42ACC-D085-1C41-8AF5-1ABA1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A8FE4-9E72-EF45-8039-7BEDD1BC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0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04A8F3-8D9D-A04E-8425-8D66F3B8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5837-3EE3-004B-8EC0-C412C1B6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8CDF0-3729-FC4D-9C2B-1902BCD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31BAD-949C-7244-80C5-A6140C2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60AA6-2EF3-914D-803C-BFFD3196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59614-704F-5C45-BD12-0B97DC34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4B078-03C7-B043-A8D5-6C566FC4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930A7-AB2D-274B-9BA9-639F570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AAD98-F343-F24E-BB72-BB53ACD9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7BE3C-DBC5-1541-9991-8D6B5347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4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40A1B-2365-1D43-9CC7-CC6C4428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841C8-31D8-2E4D-8D8B-69433D73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7F048-AE52-7E48-B445-4E5B7654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C8C8F-5E8F-3F44-B896-748F574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A4A09-81E5-BC42-875B-B6845862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47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C933F-9797-9B4A-AD8D-0FE0064B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5DD56-0368-4B41-BA3F-DB96578A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8D7E0-2DC3-4A42-8596-72D01D08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982B2-7224-2743-BBE8-993E8081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F5444-6AF9-A046-8995-41AADF79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50036-8D99-E947-8AF6-E6F22D50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785B0-998C-F942-A7E3-8E732F06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70EA5E-9866-5944-8DD9-FB50D3C7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967E5-5904-8B4D-A751-474CAF3A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9ED9F0-22D4-1244-85FB-87879620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00F902-9F0F-6542-BE29-ABF861630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6518F-527E-D54B-9021-D778C7A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B9FCB1-F76B-5845-8C4C-064DA868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00B4F0-34CE-DE49-B15D-8885C315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3AA57-6442-AA40-A012-6F4E35D3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54F38E-70AC-0244-99ED-18D12BBC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19CD51-3138-EE4C-AA49-2A8E0F1F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4BFC0-BD30-D441-8E0A-641A06B3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015F60-C01C-1B48-AE76-CEF6AAC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1EACD9-A655-284E-BB20-BCB9C37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8BF107-C009-A048-BBEE-C556FDE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A9EC1-2567-D34A-84D0-FAA2E581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A7D04-3605-274D-93F5-6A99463C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96ADE-EF94-0640-8668-E4ACD65D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F4BF9-7338-754E-B515-54F8A45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3A959C-BFF1-A14C-A757-437DE67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5E3B4-7434-234B-A847-A6614407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D864B-322D-8B4A-B60E-0F8B692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8D6F99-A5B3-554F-B263-77BEAD6F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3A09F0-AF89-F441-A268-21249440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169BAD-C5D8-E946-95F7-0B1DE905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963D2-513D-4047-92FE-9A34D466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D72EE-D21B-1942-9519-A48BE89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22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9DC23F-508F-D04D-BEA8-9B7F4834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24640E-BA40-0347-9837-1D05E2D0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4D738-7D1C-9B43-94E5-C42A978C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8F3F-1D5C-2A4F-ADEE-40EA5537BF3E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84CC2-73A9-0649-AF73-8329E10B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0A0BB-49EC-804F-9A28-FDE87386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B3BAA-A143-CF44-A5C9-BB252C258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群論</a:t>
            </a:r>
            <a:r>
              <a:rPr lang="ja-JP" altLang="en-US"/>
              <a:t>の気持ち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CC8142-7B49-884C-A144-2A5F040A7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Group theory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0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A5FD9-9B4F-4D47-9C0F-FF8B36B5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群の派生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F3F6B-8243-714A-8D67-7B135CA5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（閉包・結合則）半群</a:t>
            </a:r>
            <a:endParaRPr lang="en-US" altLang="ja-JP" dirty="0"/>
          </a:p>
          <a:p>
            <a:r>
              <a:rPr kumimoji="1" lang="ja-JP" altLang="en-US"/>
              <a:t>（＋単位元）モノイド</a:t>
            </a:r>
            <a:endParaRPr kumimoji="1" lang="en-US" altLang="ja-JP" dirty="0"/>
          </a:p>
          <a:p>
            <a:r>
              <a:rPr lang="ja-JP" altLang="en-US"/>
              <a:t>（＋逆元）群</a:t>
            </a:r>
            <a:endParaRPr lang="en-US" altLang="ja-JP" dirty="0"/>
          </a:p>
          <a:p>
            <a:r>
              <a:rPr kumimoji="1" lang="ja-JP" altLang="en-US"/>
              <a:t>（＋可換）アーベル群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72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Google Shape;352;p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fr-CA" sz="2400" dirty="0"/>
                  <a:t>： </a:t>
                </a:r>
                <a:r>
                  <a:rPr lang="fr-CA" altLang="ja" sz="2400" dirty="0"/>
                  <a:t>n</a:t>
                </a:r>
                <a:r>
                  <a:rPr lang="ja-JP" altLang="en-US" sz="2400"/>
                  <a:t>次複素正則行列</a:t>
                </a:r>
                <a:r>
                  <a:rPr lang="ja-JP" altLang="en-US" sz="2400" dirty="0"/>
                  <a:t>全体</a:t>
                </a:r>
                <a:r>
                  <a:rPr lang="ja-JP" altLang="en-US" sz="2400"/>
                  <a:t>の集合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fr-CA" sz="2400" dirty="0"/>
              </a:p>
              <a:p>
                <a:pPr marL="0" indent="0"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 i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【</a:t>
                </a:r>
                <a:r>
                  <a:rPr lang="ja-JP" altLang="en-US" sz="2400"/>
                  <a:t>群である確認</a:t>
                </a:r>
                <a:r>
                  <a:rPr lang="en-US" altLang="ja-JP" sz="2400" dirty="0"/>
                  <a:t>】</a:t>
                </a:r>
              </a:p>
              <a:p>
                <a:r>
                  <a:rPr lang="en-US" altLang="ja-JP" sz="2400" dirty="0"/>
                  <a:t>n</a:t>
                </a:r>
                <a:r>
                  <a:rPr lang="ja-JP" altLang="en-US" sz="2400"/>
                  <a:t>次複素正則行列の積は</a:t>
                </a:r>
                <a:r>
                  <a:rPr lang="en-US" altLang="ja-JP" sz="2400" dirty="0"/>
                  <a:t>n</a:t>
                </a:r>
                <a:r>
                  <a:rPr lang="ja-JP" altLang="en-US" sz="2400"/>
                  <a:t>次複素正則行列</a:t>
                </a:r>
                <a:endParaRPr lang="en-US" altLang="ja-JP" sz="2400" dirty="0"/>
              </a:p>
              <a:p>
                <a:r>
                  <a:rPr lang="ja-JP" altLang="en-US" sz="2400"/>
                  <a:t>結合則は行列の性質より成立</a:t>
                </a:r>
                <a:endParaRPr lang="en-US" altLang="ja-JP" sz="2400" dirty="0"/>
              </a:p>
              <a:p>
                <a:r>
                  <a:rPr lang="ja-JP" altLang="en-US" sz="2400"/>
                  <a:t>単位元は単位行列</a:t>
                </a:r>
                <a:endParaRPr lang="en-US" altLang="ja-JP" sz="2400" dirty="0"/>
              </a:p>
              <a:p>
                <a:r>
                  <a:rPr lang="ja-JP" altLang="en-US" sz="2400"/>
                  <a:t>逆元は逆行列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" sz="2400" dirty="0"/>
                  <a:t> </a:t>
                </a:r>
                <a14:m>
                  <m:oMath xmlns:m="http://schemas.openxmlformats.org/officeDocument/2006/math">
                    <m:r>
                      <a:rPr lang="en-US" altLang="ja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/>
                  <a:t>は群をなす．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ja-JP" altLang="en-US" sz="2400" dirty="0"/>
              </a:p>
            </p:txBody>
          </p:sp>
        </mc:Choice>
        <mc:Fallback>
          <p:sp>
            <p:nvSpPr>
              <p:cNvPr id="352" name="Google Shape;352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844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Google Shape;353;p6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dirty="0"/>
                  <a:t>群の例</a:t>
                </a:r>
                <a:r>
                  <a:rPr lang="en-US" altLang="ja" sz="28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8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800" dirty="0"/>
                  <a:t>~</a:t>
                </a:r>
                <a:endParaRPr sz="2800" dirty="0"/>
              </a:p>
            </p:txBody>
          </p:sp>
        </mc:Choice>
        <mc:Fallback>
          <p:sp>
            <p:nvSpPr>
              <p:cNvPr id="353" name="Google Shape;353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4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64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0B755-DEB7-2A49-B195-7EA88F77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部分群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CFFDBD8-61F8-A249-9F49-5222F027E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群の一部分を取り出して群となるもの．</a:t>
                </a:r>
                <a:endParaRPr kumimoji="1" lang="en-US" altLang="ja-JP" dirty="0"/>
              </a:p>
              <a:p>
                <a:r>
                  <a:rPr lang="ja-JP" altLang="en-US"/>
                  <a:t>親となる群の構造を部分的に引き継ぐ．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集合</m:t>
                      </m:r>
                      <m:r>
                        <a:rPr lang="ja-JP" altLang="en-US" i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かつ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逆元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H</a:t>
                </a:r>
                <a:r>
                  <a:rPr lang="ja-JP" altLang="en-US"/>
                  <a:t>が</a:t>
                </a:r>
                <a:r>
                  <a:rPr lang="en-US" altLang="ja-JP" dirty="0"/>
                  <a:t>G</a:t>
                </a:r>
                <a:r>
                  <a:rPr lang="ja-JP" altLang="en-US"/>
                  <a:t>の部分集合で，</a:t>
                </a:r>
                <a:r>
                  <a:rPr lang="en-US" altLang="ja-JP" dirty="0"/>
                  <a:t>H</a:t>
                </a:r>
                <a:r>
                  <a:rPr lang="ja-JP" altLang="en-US"/>
                  <a:t>が演算で閉じていて，かつ，任意の元に対して逆元が存在するならば，</a:t>
                </a:r>
                <a:r>
                  <a:rPr lang="en-US" altLang="ja-JP" dirty="0"/>
                  <a:t>H</a:t>
                </a:r>
                <a:r>
                  <a:rPr lang="ja-JP" altLang="en-US"/>
                  <a:t>は</a:t>
                </a:r>
                <a:r>
                  <a:rPr lang="en-US" altLang="ja-JP" dirty="0"/>
                  <a:t>G</a:t>
                </a:r>
                <a:r>
                  <a:rPr lang="ja-JP" altLang="en-US"/>
                  <a:t>の部分群という．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CFFDBD8-61F8-A249-9F49-5222F027E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27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33D15-7C44-7344-9853-7EA68A9C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部分群の性質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5E0EA2-8D86-2749-9EAB-DE074A886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・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集合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部分集合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・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演算が閉じている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単位元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単位元は</a:t>
                </a:r>
                <a: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G,H</a:t>
                </a: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共通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逆元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逆元が存在する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5E0EA2-8D86-2749-9EAB-DE074A886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9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Google Shape;376;p6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-JP" altLang="en-US"/>
                  <a:t>部分群の例</a:t>
                </a:r>
                <a:r>
                  <a:rPr lang="en-US" altLang="ja-JP" sz="28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group</a:t>
                </a:r>
                <a:endParaRPr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6" name="Google Shape;376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Google Shape;377;p6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ar-AE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en-US" sz="2400" dirty="0">
                    <a:ea typeface="Cambria Math" panose="02040503050406030204" pitchFamily="18" charset="0"/>
                  </a:rPr>
                  <a:t>：</a:t>
                </a:r>
                <a:r>
                  <a:rPr lang="en-US" altLang="ja" sz="2400" dirty="0">
                    <a:ea typeface="MS PGothic" panose="020B0600070205080204" pitchFamily="34" charset="-128"/>
                  </a:rPr>
                  <a:t>n</a:t>
                </a:r>
                <a:r>
                  <a:rPr lang="ja-JP" altLang="en-US" sz="2400">
                    <a:ea typeface="MS PGothic" panose="020B0600070205080204" pitchFamily="34" charset="-128"/>
                  </a:rPr>
                  <a:t>次複素直交行列全体の集合</a:t>
                </a:r>
                <a:endParaRPr lang="en-US" altLang="ja-JP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en-US" altLang="ja-JP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sz="2400" dirty="0"/>
                  <a:t>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en-US" altLang="ja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en-US" altLang="ja-JP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部分群である確認</a:t>
                </a:r>
                <a:r>
                  <a:rPr lang="en-US" altLang="ja-JP" dirty="0"/>
                  <a:t>】</a:t>
                </a:r>
              </a:p>
              <a:p>
                <a:pPr>
                  <a:spcBef>
                    <a:spcPts val="1067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CA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CA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fr-CA" altLang="j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>
                  <a:spcBef>
                    <a:spcPts val="1067"/>
                  </a:spcBef>
                </a:pPr>
                <a:r>
                  <a:rPr lang="ja-JP" altLang="en-US"/>
                  <a:t>直交行列には逆元（＝逆行列）が存在する</a:t>
                </a:r>
                <a:endParaRPr lang="en-US" altLang="ja-JP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/>
                  <a:t>これらより，</a:t>
                </a: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ja-JP" altLang="en-US"/>
                  <a:t>群をなすことがわかる．</a:t>
                </a:r>
                <a:endParaRPr lang="ja-JP" altLang="en-US" dirty="0"/>
              </a:p>
            </p:txBody>
          </p:sp>
        </mc:Choice>
        <mc:Fallback>
          <p:sp>
            <p:nvSpPr>
              <p:cNvPr id="377" name="Google Shape;377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b="-9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88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Google Shape;382;p6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dirty="0"/>
                  <a:t>特殊線型群</a:t>
                </a:r>
                <a:r>
                  <a:rPr lang="en-US" altLang="ja" sz="2800" dirty="0"/>
                  <a:t>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" sz="2800" b="0" i="0" smtClean="0">
                        <a:latin typeface="Cambria Math" panose="02040503050406030204" pitchFamily="18" charset="0"/>
                      </a:rPr>
                      <m:t>SL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8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" sz="2800" dirty="0"/>
                  <a:t>~</a:t>
                </a: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 linear group</a:t>
                </a:r>
                <a:endParaRPr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2" name="Google Shape;382;p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Google Shape;383;p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" smtClean="0">
                        <a:latin typeface="Cambria Math" panose="02040503050406030204" pitchFamily="18" charset="0"/>
                      </a:rPr>
                      <m:t>SL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ar-AE" dirty="0"/>
                  <a:t>：</a:t>
                </a:r>
                <a:r>
                  <a:rPr lang="ja-JP" altLang="en-US" dirty="0"/>
                  <a:t>行列式が１の複素平方行列全体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dirty="0"/>
                  <a:t> 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/>
                  <a:t>．この時，組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ja-JP" altLang="en-US"/>
                  <a:t>群をなす．</a:t>
                </a:r>
                <a:endParaRPr lang="ja-JP" altLang="en-US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ja-JP" altLang="en-US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これが群であるためには</a:t>
                </a:r>
              </a:p>
              <a:p>
                <a:pPr marL="609585" indent="-423323">
                  <a:spcBef>
                    <a:spcPts val="1067"/>
                  </a:spcBef>
                  <a:buSzPts val="1400"/>
                  <a:buChar char="-"/>
                </a:pPr>
                <a:r>
                  <a:rPr lang="ja-JP" altLang="en-US" dirty="0"/>
                  <a:t>特殊線型群の２つの行列の積の行列式も１（</a:t>
                </a:r>
                <a:r>
                  <a:rPr lang="en-US" altLang="ja-JP" dirty="0"/>
                  <a:t>1*1=1</a:t>
                </a:r>
                <a:r>
                  <a:rPr lang="ja-JP" altLang="en-US" dirty="0"/>
                  <a:t>）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単位行列は特殊線型群の元である．（</a:t>
                </a:r>
                <a:r>
                  <a:rPr lang="en-US" altLang="ja" dirty="0"/>
                  <a:t>det I = 1</a:t>
                </a:r>
                <a:r>
                  <a:rPr lang="ja" altLang="en-US" dirty="0"/>
                  <a:t>）</a:t>
                </a:r>
                <a:endParaRPr lang="en-US" dirty="0"/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特殊線型群の行列の逆行列の行列式も１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を満たす必要がある</a:t>
                </a:r>
                <a:endParaRPr dirty="0"/>
              </a:p>
            </p:txBody>
          </p:sp>
        </mc:Choice>
        <mc:Fallback>
          <p:sp>
            <p:nvSpPr>
              <p:cNvPr id="383" name="Google Shape;383;p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b="-8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0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DE1B3-2A00-6944-8C45-6FCF6E23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1A807-CA15-154A-B850-00A7C062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群</a:t>
            </a:r>
            <a:r>
              <a:rPr kumimoji="1" lang="en-US" altLang="ja-JP" dirty="0"/>
              <a:t>G</a:t>
            </a:r>
            <a:r>
              <a:rPr kumimoji="1" lang="ja-JP" altLang="en-US"/>
              <a:t>の元が集合</a:t>
            </a:r>
            <a:r>
              <a:rPr kumimoji="1" lang="en-US" altLang="ja-JP" dirty="0"/>
              <a:t>A</a:t>
            </a:r>
            <a:r>
              <a:rPr kumimoji="1" lang="ja-JP" altLang="en-US"/>
              <a:t>から集合</a:t>
            </a:r>
            <a:r>
              <a:rPr kumimoji="1" lang="en-US" altLang="ja-JP" dirty="0"/>
              <a:t>A</a:t>
            </a:r>
            <a:r>
              <a:rPr lang="ja-JP" altLang="en-US"/>
              <a:t>へと</a:t>
            </a:r>
            <a:r>
              <a:rPr kumimoji="1" lang="ja-JP" altLang="en-US"/>
              <a:t>写す写像となる時</a:t>
            </a:r>
            <a:br>
              <a:rPr kumimoji="1" lang="en-US" altLang="ja-JP" dirty="0"/>
            </a:br>
            <a:r>
              <a:rPr kumimoji="1" lang="ja-JP" altLang="en-US"/>
              <a:t>「群</a:t>
            </a:r>
            <a:r>
              <a:rPr kumimoji="1" lang="en-US" altLang="ja-JP" dirty="0"/>
              <a:t>G</a:t>
            </a:r>
            <a:r>
              <a:rPr kumimoji="1" lang="ja-JP" altLang="en-US"/>
              <a:t>の集合</a:t>
            </a:r>
            <a:r>
              <a:rPr kumimoji="1" lang="en-US" altLang="ja-JP" dirty="0"/>
              <a:t>A</a:t>
            </a:r>
            <a:r>
              <a:rPr kumimoji="1" lang="ja-JP" altLang="en-US"/>
              <a:t>への作用」という．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ja-JP" altLang="en-US"/>
              <a:t>集合に対して群の性質を適用させている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（例）ユークリッド合同変換群</a:t>
            </a:r>
            <a:endParaRPr lang="en-US" altLang="ja-JP" dirty="0"/>
          </a:p>
          <a:p>
            <a:pPr lvl="1"/>
            <a:r>
              <a:rPr lang="ja-JP" altLang="en-US"/>
              <a:t>ユークリッド合同変換群の，二次元ユークリッド平面上のすべての点の集合への作用</a:t>
            </a:r>
            <a:endParaRPr lang="en-US" altLang="ja-JP" dirty="0"/>
          </a:p>
          <a:p>
            <a:pPr lvl="1"/>
            <a:r>
              <a:rPr lang="ja-JP" altLang="en-US"/>
              <a:t>正方形は回転（や拡大，回転，反転）しても正方形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477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3853C-3287-254C-9A3E-571C1751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群の作用の定義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638679-C706-144C-BEC3-AF506BD63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G</a:t>
                </a:r>
                <a:r>
                  <a:rPr kumimoji="1" lang="ja-JP" altLang="en-US"/>
                  <a:t>：群，</a:t>
                </a:r>
                <a:r>
                  <a:rPr kumimoji="1" lang="en-US" altLang="ja-JP" dirty="0"/>
                  <a:t>X</a:t>
                </a:r>
                <a:r>
                  <a:rPr kumimoji="1" lang="ja-JP" altLang="en-US"/>
                  <a:t>：集合</a:t>
                </a:r>
                <a:r>
                  <a:rPr lang="ja-JP" altLang="en-US"/>
                  <a:t>，・：</a:t>
                </a:r>
                <a:r>
                  <a:rPr lang="en-US" altLang="ja-JP" dirty="0"/>
                  <a:t>G×X</a:t>
                </a:r>
                <a:r>
                  <a:rPr lang="ja-JP" altLang="en-US"/>
                  <a:t>から</a:t>
                </a:r>
                <a:r>
                  <a:rPr lang="en-US" altLang="ja-JP" dirty="0"/>
                  <a:t>X</a:t>
                </a:r>
                <a:r>
                  <a:rPr lang="ja-JP" altLang="en-US"/>
                  <a:t>への写像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写像・が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kumimoji="1" lang="en-US" altLang="ja-JP" dirty="0"/>
                </a:b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合成してから飛ばしても，</a:t>
                </a:r>
                <a:r>
                  <a:rPr kumimoji="1"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回飛ばしても同じ</a:t>
                </a:r>
                <a:endParaRPr kumimoji="1"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kumimoji="1" lang="en-US" altLang="ja-JP" dirty="0"/>
                  <a:t>e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/>
                  <a:t>単位元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ja-JP" dirty="0"/>
                  <a:t> </a:t>
                </a:r>
                <a:br>
                  <a:rPr kumimoji="1" lang="en-US" altLang="ja-JP" dirty="0"/>
                </a:b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単位元の存在</a:t>
                </a:r>
                <a:endParaRPr kumimoji="1"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/>
                  <a:t>の</a:t>
                </a:r>
                <a:r>
                  <a:rPr lang="en-US" altLang="ja-JP" dirty="0"/>
                  <a:t>2</a:t>
                </a:r>
                <a:r>
                  <a:rPr lang="ja-JP" altLang="en-US"/>
                  <a:t>つを満たすとき，写像・を「群</a:t>
                </a:r>
                <a:r>
                  <a:rPr lang="en-US" altLang="ja-JP" dirty="0"/>
                  <a:t>G</a:t>
                </a:r>
                <a:r>
                  <a:rPr lang="ja-JP" altLang="en-US"/>
                  <a:t>の</a:t>
                </a:r>
                <a:r>
                  <a:rPr lang="en-US" altLang="ja-JP" dirty="0"/>
                  <a:t>X</a:t>
                </a:r>
                <a:r>
                  <a:rPr lang="ja-JP" altLang="en-US"/>
                  <a:t>への作用」という．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638679-C706-144C-BEC3-AF506BD63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27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83EBE-76E9-B446-8FCB-DA302CAC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群の作用の例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3C7657-74B5-A549-BC53-0ECF18D2E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次元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複素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ベクトル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空間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</m:oMath>
                  </m:oMathPara>
                </a14:m>
                <a:endParaRPr lang="en-US" altLang="ja-JP" dirty="0"/>
              </a:p>
              <a:p>
                <a:pPr marL="0" lvl="0" indent="0">
                  <a:buNone/>
                </a:pPr>
                <a:r>
                  <a:rPr lang="ja-JP" altLang="en-US"/>
                  <a:t>とした時，写像・を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GL</m:t>
                    </m:r>
                    <m:d>
                      <m:dPr>
                        <m:ctrl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ja-JP" altLang="en-US"/>
                  <a:t>への作用と定義できる．</a:t>
                </a:r>
                <a:endParaRPr lang="en-US" altLang="ja-JP" dirty="0"/>
              </a:p>
              <a:p>
                <a:pPr marL="0" lvl="0" indent="0">
                  <a:buNone/>
                </a:pP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群の作用であることを確認する</a:t>
                </a:r>
                <a:r>
                  <a:rPr lang="en-US" altLang="ja-JP" dirty="0"/>
                  <a:t>】</a:t>
                </a:r>
              </a:p>
              <a:p>
                <a:pPr lvl="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ja-JP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d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br>
                  <a:rPr lang="en-US" altLang="ja-JP" dirty="0"/>
                </a:br>
                <a: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</a:t>
                </a: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行列の結合則から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indent="-457200">
                  <a:buAutoNum type="arabicPeriod"/>
                </a:pPr>
                <a:r>
                  <a:rPr lang="ja-JP" altLang="en-US"/>
                  <a:t>単位元を単位行列とすれば明らか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3C7657-74B5-A549-BC53-0ECF18D2E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7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Google Shape;400;p7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363891"/>
                <a:ext cx="10515600" cy="5117931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fr-CA" altLang="ja" dirty="0"/>
                  <a:t>A,B:2</a:t>
                </a:r>
                <a:r>
                  <a:rPr lang="ja-JP" altLang="en-US" dirty="0"/>
                  <a:t>次直交行列，</a:t>
                </a:r>
                <a:r>
                  <a:rPr lang="fr-CA" altLang="ja" dirty="0"/>
                  <a:t>v,w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∈R^2</a:t>
                </a: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fr-CA" altLang="ja" dirty="0">
                    <a:highlight>
                      <a:srgbClr val="FFFFFF"/>
                    </a:highlight>
                  </a:rPr>
                  <a:t>(A,v)</a:t>
                </a:r>
                <a:r>
                  <a:rPr lang="ja" altLang="fr-CA" dirty="0">
                    <a:highlight>
                      <a:srgbClr val="FFFFFF"/>
                    </a:highlight>
                  </a:rPr>
                  <a:t>・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(B,w)=(AB,Av+w)</a:t>
                </a: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を２次元ユークリッド合同変換群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(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E(2),</a:t>
                </a:r>
                <a:r>
                  <a:rPr lang="ja" altLang="fr-CA" dirty="0">
                    <a:highlight>
                      <a:srgbClr val="FFFFFF"/>
                    </a:highlight>
                  </a:rPr>
                  <a:t>・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という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ja-JP" altLang="en-US" dirty="0">
                  <a:highlight>
                    <a:srgbClr val="FFFFFF"/>
                  </a:highlight>
                </a:endParaRPr>
              </a:p>
              <a:p>
                <a:pPr marL="609585" indent="-423323">
                  <a:spcBef>
                    <a:spcPts val="1067"/>
                  </a:spcBef>
                  <a:buSzPts val="1400"/>
                  <a:buChar char="-"/>
                </a:pPr>
                <a:r>
                  <a:rPr lang="fr-CA" altLang="ja" dirty="0">
                    <a:highlight>
                      <a:srgbClr val="FFFFFF"/>
                    </a:highlight>
                  </a:rPr>
                  <a:t>A,B,C(: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直交行列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と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u,v,w∈R^2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を用いて結合則が成立する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単位元が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(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I,0)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である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逆元が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ja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,−</m:t>
                    </m:r>
                    <m:sSup>
                      <m:sSupPr>
                        <m:ctrlP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>
                    <a:highlight>
                      <a:srgbClr val="FFFFFF"/>
                    </a:highlight>
                  </a:rPr>
                  <a:t>である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endParaRPr dirty="0">
                  <a:highlight>
                    <a:srgbClr val="FFFFFF"/>
                  </a:highlight>
                </a:endParaRPr>
              </a:p>
            </p:txBody>
          </p:sp>
        </mc:Choice>
        <mc:Fallback>
          <p:sp>
            <p:nvSpPr>
              <p:cNvPr id="400" name="Google Shape;400;p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63891"/>
                <a:ext cx="10515600" cy="5117931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Google Shape;401;p70"/>
          <p:cNvSpPr txBox="1">
            <a:spLocks noGrp="1"/>
          </p:cNvSpPr>
          <p:nvPr>
            <p:ph type="title"/>
          </p:nvPr>
        </p:nvSpPr>
        <p:spPr>
          <a:xfrm>
            <a:off x="838200" y="38292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dirty="0"/>
              <a:t>２次元ユークリッド合同変換群</a:t>
            </a:r>
            <a:r>
              <a:rPr lang="en-US" altLang="j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group</a:t>
            </a:r>
            <a:endParaRPr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296A9-FEA3-C347-9C29-4D1D9D4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一般的な人の数学に対するイメージ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93A0D-7CA2-AC47-BB59-CC850492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足し算とか掛け算とかの計算で数字をいじるんでしょう？</a:t>
            </a:r>
            <a:endParaRPr kumimoji="1" lang="en-US" altLang="ja-JP" dirty="0"/>
          </a:p>
          <a:p>
            <a:r>
              <a:rPr kumimoji="1" lang="ja-JP" altLang="en-US"/>
              <a:t>とりあえず微分・積分してイイ気分になるんでしょう？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これらは「対象（数）自体に着目して計算」しているだけ．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012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69A30-AF95-324B-A5E3-8B825D4C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群の種類（クラス）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F413E1-9001-8A49-A818-51A435D1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38"/>
            <a:ext cx="10515600" cy="48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構造で分けた際に群の元（＝写像）の性質で分けることができる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置換群：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任意の集合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への全単射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/>
              <a:t>行列群：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正則行列を集めた群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変換群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への構造を保つ写像全体の集合．</a:t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置換群と行列群は変換群の特別な場合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位相群・代数群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変換群の構造に連続性を加えたもの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/>
              <a:t>「作用」というもので群を分類している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52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F0E3F-DB91-034F-8CAB-1C1E6838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新しい方向</a:t>
            </a:r>
            <a:r>
              <a:rPr kumimoji="1" lang="ja-JP" altLang="en-US"/>
              <a:t>から</a:t>
            </a:r>
            <a:r>
              <a:rPr lang="ja-JP" altLang="en-US"/>
              <a:t>考える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37B64-F072-9D4D-98A5-1CF929DC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「対象に着目して計算」する方針から「対象に対する計算自体に着目」する方針に転換してみよう．</a:t>
            </a:r>
            <a:endParaRPr lang="en-US" altLang="ja-JP" dirty="0"/>
          </a:p>
          <a:p>
            <a:r>
              <a:rPr kumimoji="1" lang="ja-JP" altLang="en-US"/>
              <a:t>計算自体の関係を考えるので，対象は数である必要はなくな</a:t>
            </a:r>
            <a:r>
              <a:rPr lang="ja-JP" altLang="en-US"/>
              <a:t>る．現代数学では基本的に集合を対象とする．</a:t>
            </a:r>
            <a:endParaRPr kumimoji="1" lang="en-US" altLang="ja-JP" dirty="0"/>
          </a:p>
          <a:p>
            <a:r>
              <a:rPr lang="ja-JP" altLang="en-US"/>
              <a:t>計算自体の関係とはなんぞや？</a:t>
            </a:r>
            <a:br>
              <a:rPr lang="en-US" altLang="ja-JP" dirty="0"/>
            </a:br>
            <a:r>
              <a:rPr lang="en-US" altLang="ja-JP" dirty="0"/>
              <a:t>	→</a:t>
            </a:r>
            <a:r>
              <a:rPr lang="ja-JP" altLang="en-US"/>
              <a:t>計算（演算，写像）がどのような構造をしているか．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演算の</a:t>
            </a:r>
            <a:r>
              <a:rPr lang="en-US" altLang="ja-JP" dirty="0"/>
              <a:t>(</a:t>
            </a:r>
            <a:r>
              <a:rPr lang="ja-JP" altLang="en-US"/>
              <a:t>代数的</a:t>
            </a:r>
            <a:r>
              <a:rPr kumimoji="1" lang="en-US" altLang="ja-JP" dirty="0"/>
              <a:t>)</a:t>
            </a:r>
            <a:r>
              <a:rPr kumimoji="1" lang="ja-JP" altLang="en-US"/>
              <a:t>構造を「群（もしくは抽象群）」という．</a:t>
            </a:r>
          </a:p>
        </p:txBody>
      </p:sp>
    </p:spTree>
    <p:extLst>
      <p:ext uri="{BB962C8B-B14F-4D97-AF65-F5344CB8AC3E}">
        <p14:creationId xmlns:p14="http://schemas.microsoft.com/office/powerpoint/2010/main" val="30426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C44CD-3254-E849-9B9D-65A759B6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CA7C95-7ECE-CC49-846B-46C083B4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集合はモノを集めただけ．</a:t>
            </a:r>
            <a:endParaRPr kumimoji="1" lang="en-US" altLang="ja-JP" dirty="0"/>
          </a:p>
          <a:p>
            <a:r>
              <a:rPr lang="ja-JP" altLang="en-US"/>
              <a:t>集合の中でも</a:t>
            </a:r>
            <a:r>
              <a:rPr kumimoji="1" lang="ja-JP" altLang="en-US"/>
              <a:t>，共通の演算ができるものを集めた集合を考える．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この集合と演算を合わせたものを群という．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5BD28-3D2C-5249-8CD5-5E16197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群を考えるにあたって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FFAC3-1268-3441-AD89-EE3FCFC0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２つのものを用意する</a:t>
            </a:r>
            <a:endParaRPr lang="en-US" altLang="ja-JP" dirty="0"/>
          </a:p>
          <a:p>
            <a:pPr lvl="1"/>
            <a:r>
              <a:rPr kumimoji="1" lang="ja-JP" altLang="en-US"/>
              <a:t>空間（集合）</a:t>
            </a:r>
            <a:endParaRPr kumimoji="1" lang="en-US" altLang="ja-JP" dirty="0"/>
          </a:p>
          <a:p>
            <a:pPr lvl="1"/>
            <a:r>
              <a:rPr lang="ja-JP" altLang="en-US"/>
              <a:t>演算（写像）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9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09AC4-AB0D-1A4D-BB86-33333490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空間？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3D8E3-5F95-9044-BB58-105CB2FC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空間とは？</a:t>
            </a:r>
            <a:endParaRPr kumimoji="1" lang="en-US" altLang="ja-JP" dirty="0"/>
          </a:p>
          <a:p>
            <a:pPr lvl="1"/>
            <a:r>
              <a:rPr lang="ja-JP" altLang="en-US"/>
              <a:t>演算する（写像で飛ばす）集合のこと</a:t>
            </a:r>
            <a:endParaRPr lang="en-US" altLang="ja-JP" dirty="0"/>
          </a:p>
          <a:p>
            <a:pPr lvl="1"/>
            <a:r>
              <a:rPr lang="ja-JP" altLang="en-US"/>
              <a:t>共通の性質を持てる元が定義できる集合であればなんでもいい．</a:t>
            </a:r>
            <a:endParaRPr lang="en-US" altLang="ja-JP" dirty="0"/>
          </a:p>
          <a:p>
            <a:pPr lvl="1"/>
            <a:r>
              <a:rPr kumimoji="1" lang="ja-JP" altLang="en-US"/>
              <a:t>（例）二次元平面（</a:t>
            </a:r>
            <a:r>
              <a:rPr kumimoji="1" lang="en-US" altLang="ja-JP" dirty="0"/>
              <a:t>2</a:t>
            </a:r>
            <a:r>
              <a:rPr kumimoji="1" lang="ja-JP" altLang="en-US"/>
              <a:t>次元ユークリッド空間という）</a:t>
            </a:r>
            <a:endParaRPr kumimoji="1" lang="en-US" altLang="ja-JP" dirty="0"/>
          </a:p>
          <a:p>
            <a:pPr lvl="1"/>
            <a:r>
              <a:rPr lang="ja-JP" altLang="en-US"/>
              <a:t>（例）</a:t>
            </a:r>
            <a:r>
              <a:rPr lang="en-US" altLang="ja-JP" dirty="0"/>
              <a:t>2</a:t>
            </a:r>
            <a:r>
              <a:rPr lang="ja-JP" altLang="en-US"/>
              <a:t>次平方行列全体の集合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633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E68C2-D2F1-A54B-B2FC-6CB1D301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演算？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436F57-96C2-564D-AD77-F66D03B0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演算とは？</a:t>
            </a:r>
            <a:endParaRPr lang="en-US" altLang="ja-JP" dirty="0"/>
          </a:p>
          <a:p>
            <a:pPr lvl="1"/>
            <a:r>
              <a:rPr lang="ja-JP" altLang="en-US"/>
              <a:t>前後で性質が変わらないように写すこと．写像．</a:t>
            </a:r>
            <a:endParaRPr kumimoji="1"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π/4</a:t>
            </a:r>
            <a:r>
              <a:rPr lang="ja-JP" altLang="en-US"/>
              <a:t>回転しても</a:t>
            </a:r>
            <a:r>
              <a:rPr lang="en-US" altLang="ja-JP" dirty="0"/>
              <a:t>4</a:t>
            </a:r>
            <a:r>
              <a:rPr lang="ja-JP" altLang="en-US"/>
              <a:t>辺の長さや頂点数は不変</a:t>
            </a:r>
            <a:endParaRPr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2</a:t>
            </a:r>
            <a:r>
              <a:rPr kumimoji="1" lang="ja-JP" altLang="en-US"/>
              <a:t>次行列の</a:t>
            </a:r>
            <a:r>
              <a:rPr lang="en-US" altLang="ja-JP" dirty="0"/>
              <a:t>{</a:t>
            </a:r>
            <a:r>
              <a:rPr kumimoji="1" lang="ja-JP" altLang="en-US"/>
              <a:t>和</a:t>
            </a:r>
            <a:r>
              <a:rPr kumimoji="1" lang="en-US" altLang="ja-JP" dirty="0"/>
              <a:t>,</a:t>
            </a:r>
            <a:r>
              <a:rPr kumimoji="1" lang="ja-JP" altLang="en-US"/>
              <a:t>積</a:t>
            </a:r>
            <a:r>
              <a:rPr kumimoji="1" lang="en-US" altLang="ja-JP" dirty="0"/>
              <a:t>}</a:t>
            </a:r>
            <a:r>
              <a:rPr kumimoji="1" lang="ja-JP" altLang="en-US"/>
              <a:t>は</a:t>
            </a:r>
            <a:r>
              <a:rPr kumimoji="1" lang="en-US" altLang="ja-JP" dirty="0"/>
              <a:t>2</a:t>
            </a:r>
            <a:r>
              <a:rPr lang="ja-JP" altLang="en-US"/>
              <a:t>次</a:t>
            </a:r>
            <a:r>
              <a:rPr kumimoji="1" lang="ja-JP" altLang="en-US"/>
              <a:t>行列になる．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B3020-F4CD-5E4A-A772-CCD193F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群の定義を見ていく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群の定義</a:t>
                </a:r>
                <a:endParaRPr kumimoji="1" lang="en-US" altLang="ja-JP" dirty="0"/>
              </a:p>
              <a:p>
                <a:r>
                  <a:rPr lang="ja-JP" altLang="en-US"/>
                  <a:t>群の派生</a:t>
                </a:r>
                <a:endParaRPr lang="en-US" altLang="ja-JP" dirty="0"/>
              </a:p>
              <a:p>
                <a:r>
                  <a:rPr kumimoji="1" lang="ja-JP" altLang="en-US"/>
                  <a:t>群の例：</a:t>
                </a:r>
                <a:r>
                  <a:rPr lang="fr-CA" altLang="ja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ja-JP" altLang="en-US"/>
                  <a:t>部分群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定義</a:t>
                </a:r>
                <a:r>
                  <a:rPr lang="ja-JP" altLang="en-US"/>
                  <a:t>・性質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例：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/>
                  <a:t>群の作用</a:t>
                </a:r>
                <a:endParaRPr lang="en-US" altLang="ja-JP" dirty="0"/>
              </a:p>
              <a:p>
                <a:pPr lvl="1"/>
                <a:r>
                  <a:rPr lang="ja-JP" altLang="en-US"/>
                  <a:t>定義</a:t>
                </a:r>
                <a:endParaRPr lang="en-US" altLang="ja-JP" dirty="0"/>
              </a:p>
              <a:p>
                <a:pPr lvl="1"/>
                <a:r>
                  <a:rPr lang="ja-JP" altLang="en-US"/>
                  <a:t>例：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0DD3-7B55-5E4C-BC50-93BA664A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</p:spPr>
            <p:txBody>
              <a:bodyPr>
                <a:normAutofit/>
              </a:bodyPr>
              <a:lstStyle/>
              <a:p>
                <a:pPr lvl="0">
                  <a:buAutoNum type="arabicPeriod"/>
                </a:pPr>
                <a:r>
                  <a:rPr lang="ja-JP" altLang="en-US"/>
                  <a:t>閉包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</a:t>
                </a:r>
                <a:br>
                  <a:rPr lang="ja-JP" altLang="en-US"/>
                </a:b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en-US" altLang="ja-JP" dirty="0"/>
                </a:br>
                <a:endParaRPr lang="ja-JP" altLang="en-US" dirty="0"/>
              </a:p>
              <a:p>
                <a:pPr>
                  <a:buFont typeface="Arial"/>
                  <a:buAutoNum type="arabicPeriod"/>
                </a:pPr>
                <a:r>
                  <a:rPr lang="ja-JP" altLang="en-US"/>
                  <a:t>結合法則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associativity</a:t>
                </a:r>
                <a:br>
                  <a:rPr lang="ja-JP" altLang="en-US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en-US" altLang="ja-JP" dirty="0">
                  <a:ea typeface="Cambria Math" panose="02040503050406030204" pitchFamily="18" charset="0"/>
                </a:endParaRPr>
              </a:p>
              <a:p>
                <a:pPr>
                  <a:buFont typeface="Arial"/>
                  <a:buAutoNum type="arabicPeriod"/>
                </a:pPr>
                <a:r>
                  <a:rPr lang="ja-JP" altLang="en-US" dirty="0"/>
                  <a:t>単位元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ja-JP" altLang="en-US"/>
                </a:br>
                <a:endParaRPr lang="fr-CA" altLang="ja-JP" dirty="0"/>
              </a:p>
              <a:p>
                <a:pPr>
                  <a:spcBef>
                    <a:spcPts val="0"/>
                  </a:spcBef>
                  <a:buFont typeface="Arial"/>
                  <a:buAutoNum type="arabicPeriod"/>
                </a:pPr>
                <a:r>
                  <a:rPr lang="ja-JP" altLang="en-US" dirty="0"/>
                  <a:t>逆元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  <a:blipFill>
                <a:blip r:embed="rId2"/>
                <a:stretch>
                  <a:fillRect l="-1206" t="-2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0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1072</Words>
  <Application>Microsoft Macintosh PowerPoint</Application>
  <PresentationFormat>ワイド画面</PresentationFormat>
  <Paragraphs>138</Paragraphs>
  <Slides>20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群論の気持ち</vt:lpstr>
      <vt:lpstr>一般的な人の数学に対するイメージ</vt:lpstr>
      <vt:lpstr>新しい方向から考える</vt:lpstr>
      <vt:lpstr>群とは？</vt:lpstr>
      <vt:lpstr>群を考えるにあたって</vt:lpstr>
      <vt:lpstr>空間？</vt:lpstr>
      <vt:lpstr>演算？</vt:lpstr>
      <vt:lpstr>群の定義を見ていく</vt:lpstr>
      <vt:lpstr>群の定義</vt:lpstr>
      <vt:lpstr>群の派生</vt:lpstr>
      <vt:lpstr>群の例~GL(n;C)~</vt:lpstr>
      <vt:lpstr>部分群</vt:lpstr>
      <vt:lpstr>部分群の性質</vt:lpstr>
      <vt:lpstr>部分群の例~O(n)  ~ orthogonal group</vt:lpstr>
      <vt:lpstr>特殊線型群~ SL(n;C)  ~special linear group</vt:lpstr>
      <vt:lpstr>群の作用</vt:lpstr>
      <vt:lpstr>群の作用の定義</vt:lpstr>
      <vt:lpstr>群の作用の例</vt:lpstr>
      <vt:lpstr>２次元ユークリッド合同変換群Euclidean group</vt:lpstr>
      <vt:lpstr>群の種類（クラス）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群論の気持ち</dc:title>
  <dc:creator>高原 照太郎</dc:creator>
  <cp:lastModifiedBy>高原 照太郎</cp:lastModifiedBy>
  <cp:revision>123</cp:revision>
  <dcterms:created xsi:type="dcterms:W3CDTF">2019-09-10T16:10:43Z</dcterms:created>
  <dcterms:modified xsi:type="dcterms:W3CDTF">2019-09-11T22:50:53Z</dcterms:modified>
</cp:coreProperties>
</file>