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0" d="100"/>
          <a:sy n="190" d="100"/>
        </p:scale>
        <p:origin x="539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b8af19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b8af19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1643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b8af19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b8af19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8453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b8af19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b8af19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b8af19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b8af19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66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b8af19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b8af19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768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b8af19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b8af19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839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b8af19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b8af19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845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b8af19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b8af19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98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b8af19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b8af19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9669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b8af19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b8af19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551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双曲幾何 </a:t>
            </a:r>
            <a:r>
              <a:rPr lang="en-US" altLang="ja-JP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Section 2</a:t>
            </a:r>
            <a:br>
              <a:rPr lang="en-US" altLang="ja-JP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</a:b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§</a:t>
            </a:r>
            <a:r>
              <a:rPr lang="ja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2</a:t>
            </a:r>
            <a:r>
              <a:rPr lang="en-US" altLang="ja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 </a:t>
            </a:r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上半平面とポアンカレ計量</a:t>
            </a:r>
            <a:endParaRPr sz="4000" dirty="0">
              <a:solidFill>
                <a:schemeClr val="tx1">
                  <a:lumMod val="75000"/>
                  <a:lumOff val="25000"/>
                </a:schemeClr>
              </a:solidFill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take.sei </a:t>
            </a:r>
            <a:endParaRPr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06E200A-E318-4267-B7F4-BF0AC0AA2D58}"/>
              </a:ext>
            </a:extLst>
          </p:cNvPr>
          <p:cNvGrpSpPr/>
          <p:nvPr/>
        </p:nvGrpSpPr>
        <p:grpSpPr>
          <a:xfrm>
            <a:off x="0" y="0"/>
            <a:ext cx="9144002" cy="5141575"/>
            <a:chOff x="0" y="0"/>
            <a:chExt cx="9144002" cy="5141575"/>
          </a:xfrm>
        </p:grpSpPr>
        <p:sp>
          <p:nvSpPr>
            <p:cNvPr id="17" name="二等辺三角形 16">
              <a:extLst>
                <a:ext uri="{FF2B5EF4-FFF2-40B4-BE49-F238E27FC236}">
                  <a16:creationId xmlns:a16="http://schemas.microsoft.com/office/drawing/2014/main" id="{B25D0B48-5531-4D10-9EFD-71D8EB9CA607}"/>
                </a:ext>
              </a:extLst>
            </p:cNvPr>
            <p:cNvSpPr/>
            <p:nvPr/>
          </p:nvSpPr>
          <p:spPr>
            <a:xfrm rot="16200000">
              <a:off x="4285650" y="-4285650"/>
              <a:ext cx="572701" cy="9144002"/>
            </a:xfrm>
            <a:prstGeom prst="triangle">
              <a:avLst>
                <a:gd name="adj" fmla="val 100000"/>
              </a:avLst>
            </a:prstGeom>
            <a:solidFill>
              <a:srgbClr val="FFF4E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F14F3DD-95C6-4B71-B1BA-D2F7B9CA92EA}"/>
                </a:ext>
              </a:extLst>
            </p:cNvPr>
            <p:cNvSpPr/>
            <p:nvPr/>
          </p:nvSpPr>
          <p:spPr>
            <a:xfrm>
              <a:off x="1" y="4568873"/>
              <a:ext cx="9143999" cy="572702"/>
            </a:xfrm>
            <a:prstGeom prst="rect">
              <a:avLst/>
            </a:prstGeom>
            <a:solidFill>
              <a:srgbClr val="FFF5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5DBF3215-13AD-4FE7-AE3B-208FB74012AE}"/>
              </a:ext>
            </a:extLst>
          </p:cNvPr>
          <p:cNvSpPr/>
          <p:nvPr/>
        </p:nvSpPr>
        <p:spPr>
          <a:xfrm rot="16200000">
            <a:off x="4285650" y="-4285650"/>
            <a:ext cx="572701" cy="9144002"/>
          </a:xfrm>
          <a:prstGeom prst="triangle">
            <a:avLst>
              <a:gd name="adj" fmla="val 100000"/>
            </a:avLst>
          </a:prstGeom>
          <a:solidFill>
            <a:srgbClr val="FFF4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BC25266-4EBA-4EB8-A354-624A1F8420E4}"/>
              </a:ext>
            </a:extLst>
          </p:cNvPr>
          <p:cNvSpPr/>
          <p:nvPr/>
        </p:nvSpPr>
        <p:spPr>
          <a:xfrm>
            <a:off x="1" y="4568873"/>
            <a:ext cx="9143999" cy="572702"/>
          </a:xfrm>
          <a:prstGeom prst="rect">
            <a:avLst/>
          </a:prstGeom>
          <a:solidFill>
            <a:srgbClr val="FFF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26" name="Picture 2" descr="ããã¯ãã±å ä¸»äººå¬ãã®ç»åæ¤ç´¢çµæ">
            <a:extLst>
              <a:ext uri="{FF2B5EF4-FFF2-40B4-BE49-F238E27FC236}">
                <a16:creationId xmlns:a16="http://schemas.microsoft.com/office/drawing/2014/main" id="{B3348C27-15A3-454B-B667-BA5AAADA1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8" y="4577558"/>
            <a:ext cx="555332" cy="55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9E66183E-78B4-4767-A511-09039646B1AC}"/>
              </a:ext>
            </a:extLst>
          </p:cNvPr>
          <p:cNvSpPr/>
          <p:nvPr/>
        </p:nvSpPr>
        <p:spPr>
          <a:xfrm>
            <a:off x="822807" y="4612297"/>
            <a:ext cx="7596515" cy="491547"/>
          </a:xfrm>
          <a:prstGeom prst="wedgeRectCallout">
            <a:avLst>
              <a:gd name="adj1" fmla="val -51006"/>
              <a:gd name="adj2" fmla="val 20927"/>
            </a:avLst>
          </a:prstGeom>
          <a:solidFill>
            <a:srgbClr val="EEEEEE">
              <a:alpha val="50196"/>
            </a:srgb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距離は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4</a:t>
            </a: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つの公理さえ満たせば全部距離になる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.</a:t>
            </a:r>
          </a:p>
          <a:p>
            <a:pPr algn="ctr"/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ユークリッド以外には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, </a:t>
            </a: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マンハッタン距離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, </a:t>
            </a: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マハラノビス距離とか</a:t>
            </a:r>
            <a:endParaRPr kumimoji="1" lang="en-US" altLang="ja-JP" dirty="0">
              <a:solidFill>
                <a:schemeClr val="bg1">
                  <a:lumMod val="50000"/>
                </a:schemeClr>
              </a:solidFill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長さを保存する変換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None/>
                </a:pP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空間上の二点に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, </a:t>
                </a: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変換前と後で距離関数を作用させた時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, </a:t>
                </a: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同じ距離を示す変換の事を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, </a:t>
                </a: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等長変換といい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, </a:t>
                </a: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これは群をなす</a:t>
                </a:r>
                <a:endParaRPr lang="en-US" altLang="ja-JP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  <a:p>
                <a:pPr marL="0" lvl="0" indent="0">
                  <a:buNone/>
                </a:pPr>
                <a:endParaRPr lang="en-US" altLang="ja-JP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  <a:p>
                <a:pPr marL="0" lvl="0" indent="0">
                  <a:buNone/>
                </a:pP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Q. Def. </a:t>
                </a: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等長変換</a:t>
                </a:r>
                <a:endParaRPr lang="en-US" altLang="ja-JP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  <a:p>
                <a:pPr marL="0" lvl="0" indent="0">
                  <a:buNone/>
                </a:pPr>
                <a:r>
                  <a:rPr lang="ja-JP" altLang="en-US" sz="1600" dirty="0">
                    <a:solidFill>
                      <a:schemeClr val="accent5"/>
                    </a:solidFill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距離空間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(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𝐴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,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𝑑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)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と</m:t>
                    </m:r>
                  </m:oMath>
                </a14:m>
                <a:r>
                  <a:rPr lang="ja-JP" altLang="en-US" sz="1600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その上の全単射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𝑓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: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𝐴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→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𝐴</m:t>
                    </m:r>
                  </m:oMath>
                </a14:m>
                <a:r>
                  <a:rPr lang="ja-JP" altLang="en-US" sz="1600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が任意の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𝕩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,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𝕪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∈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𝐴</m:t>
                    </m:r>
                  </m:oMath>
                </a14:m>
                <a:r>
                  <a:rPr lang="ja-JP" altLang="en-US" sz="1600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に対して</a:t>
                </a:r>
                <a:endParaRPr lang="en-US" altLang="ja-JP" sz="1600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>
                          <a:latin typeface="Cambria Math" panose="02040503050406030204" pitchFamily="18" charset="0"/>
                          <a:ea typeface="M+ 1p light" panose="020B0402020203020204" pitchFamily="50" charset="-128"/>
                          <a:cs typeface="M+ 1p light" panose="020B0402020203020204" pitchFamily="50" charset="-128"/>
                        </a:rPr>
                        <m:t>𝑑</m:t>
                      </m:r>
                      <m:d>
                        <m:d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M+ 1p light" panose="020B0402020203020204" pitchFamily="50" charset="-128"/>
                              <a:cs typeface="M+ 1p light" panose="020B0402020203020204" pitchFamily="50" charset="-128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M+ 1p light" panose="020B0402020203020204" pitchFamily="50" charset="-128"/>
                              <a:cs typeface="M+ 1p light" panose="020B0402020203020204" pitchFamily="50" charset="-128"/>
                            </a:rPr>
                            <m:t>𝕩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M+ 1p light" panose="020B0402020203020204" pitchFamily="50" charset="-128"/>
                              <a:cs typeface="M+ 1p light" panose="020B0402020203020204" pitchFamily="50" charset="-128"/>
                            </a:rPr>
                            <m:t>, 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M+ 1p light" panose="020B0402020203020204" pitchFamily="50" charset="-128"/>
                              <a:cs typeface="M+ 1p light" panose="020B0402020203020204" pitchFamily="50" charset="-128"/>
                            </a:rPr>
                            <m:t>𝕪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  <a:ea typeface="M+ 1p light" panose="020B0402020203020204" pitchFamily="50" charset="-128"/>
                          <a:cs typeface="M+ 1p light" panose="020B0402020203020204" pitchFamily="50" charset="-128"/>
                        </a:rPr>
                        <m:t>=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M+ 1p light" panose="020B0402020203020204" pitchFamily="50" charset="-128"/>
                          <a:cs typeface="M+ 1p light" panose="020B0402020203020204" pitchFamily="50" charset="-128"/>
                        </a:rPr>
                        <m:t>𝑑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M+ 1p light" panose="020B0402020203020204" pitchFamily="50" charset="-128"/>
                          <a:cs typeface="M+ 1p light" panose="020B0402020203020204" pitchFamily="50" charset="-128"/>
                        </a:rPr>
                        <m:t>(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M+ 1p light" panose="020B0402020203020204" pitchFamily="50" charset="-128"/>
                          <a:cs typeface="M+ 1p light" panose="020B0402020203020204" pitchFamily="50" charset="-128"/>
                        </a:rPr>
                        <m:t>𝑓</m:t>
                      </m:r>
                      <m:d>
                        <m:d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M+ 1p light" panose="020B0402020203020204" pitchFamily="50" charset="-128"/>
                              <a:cs typeface="M+ 1p light" panose="020B0402020203020204" pitchFamily="50" charset="-128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M+ 1p light" panose="020B0402020203020204" pitchFamily="50" charset="-128"/>
                              <a:cs typeface="M+ 1p light" panose="020B0402020203020204" pitchFamily="50" charset="-128"/>
                            </a:rPr>
                            <m:t>𝕩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  <a:ea typeface="M+ 1p light" panose="020B0402020203020204" pitchFamily="50" charset="-128"/>
                          <a:cs typeface="M+ 1p light" panose="020B0402020203020204" pitchFamily="50" charset="-128"/>
                        </a:rPr>
                        <m:t>,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  <a:ea typeface="M+ 1p light" panose="020B0402020203020204" pitchFamily="50" charset="-128"/>
                          <a:cs typeface="M+ 1p light" panose="020B0402020203020204" pitchFamily="50" charset="-128"/>
                        </a:rPr>
                        <m:t>𝑓</m:t>
                      </m:r>
                      <m:d>
                        <m:d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M+ 1p light" panose="020B0402020203020204" pitchFamily="50" charset="-128"/>
                              <a:cs typeface="M+ 1p light" panose="020B0402020203020204" pitchFamily="50" charset="-128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M+ 1p light" panose="020B0402020203020204" pitchFamily="50" charset="-128"/>
                              <a:cs typeface="M+ 1p light" panose="020B0402020203020204" pitchFamily="50" charset="-128"/>
                            </a:rPr>
                            <m:t>𝕪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  <a:ea typeface="M+ 1p light" panose="020B0402020203020204" pitchFamily="50" charset="-128"/>
                          <a:cs typeface="M+ 1p light" panose="020B0402020203020204" pitchFamily="50" charset="-128"/>
                        </a:rPr>
                        <m:t>)</m:t>
                      </m:r>
                    </m:oMath>
                  </m:oMathPara>
                </a14:m>
                <a:endParaRPr lang="en-US" altLang="ja-JP" sz="1600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  <a:p>
                <a:pPr marL="0" lvl="0" indent="0">
                  <a:buNone/>
                </a:pPr>
                <a:r>
                  <a:rPr lang="ja-JP" altLang="en-US" sz="1600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を満たすとき</a:t>
                </a:r>
                <a:r>
                  <a:rPr lang="en-US" altLang="ja-JP" sz="1600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, </a:t>
                </a:r>
                <a:r>
                  <a:rPr lang="ja-JP" altLang="en-US" sz="1600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これを</a:t>
                </a:r>
                <a:r>
                  <a:rPr lang="ja-JP" altLang="en-US" sz="1600" dirty="0">
                    <a:solidFill>
                      <a:schemeClr val="accent5"/>
                    </a:solidFill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等長変換</a:t>
                </a:r>
                <a:r>
                  <a:rPr lang="ja-JP" altLang="en-US" sz="1600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という</a:t>
                </a:r>
                <a:r>
                  <a:rPr lang="en-US" altLang="ja-JP" sz="1600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.</a:t>
                </a:r>
              </a:p>
              <a:p>
                <a:pPr marL="0" lvl="0" indent="0">
                  <a:buNone/>
                </a:pPr>
                <a:endParaRPr lang="en-US" altLang="ja-JP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  <a:p>
                <a:pPr marL="0" lvl="0" indent="0">
                  <a:buNone/>
                </a:pP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Q. </a:t>
                </a: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特にユークリッド空間においては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∀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𝑥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,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𝑦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∈</m:t>
                    </m:r>
                    <m:sSup>
                      <m:sSupPr>
                        <m:ctrlPr>
                          <a:rPr lang="en-US" altLang="ja-JP" sz="1600" i="1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</m:ctrlPr>
                      </m:sSup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ℝ</m:t>
                        </m:r>
                      </m:e>
                      <m:sup>
                        <m:r>
                          <a:rPr lang="en-US" altLang="ja-JP" sz="1600" i="1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2</m:t>
                        </m:r>
                      </m:sup>
                    </m:sSup>
                  </m:oMath>
                </a14:m>
                <a:r>
                  <a:rPr lang="ja-JP" altLang="en-US" sz="1600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に対して</a:t>
                </a:r>
                <a:r>
                  <a:rPr lang="en-US" altLang="ja-JP" sz="1600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 </a:t>
                </a:r>
                <a:endParaRPr lang="en-US" altLang="ja-JP" sz="1600" i="1" dirty="0">
                  <a:latin typeface="Cambria Math" panose="02040503050406030204" pitchFamily="18" charset="0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−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𝑦</m:t>
                        </m: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1600" i="1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</m:ctrlPr>
                      </m:d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ea typeface="M+ 1p light" panose="020B0402020203020204" pitchFamily="50" charset="-128"/>
                                <a:cs typeface="M+ 1p light" panose="020B0402020203020204" pitchFamily="50" charset="-128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M+ 1p light" panose="020B0402020203020204" pitchFamily="50" charset="-128"/>
                                <a:cs typeface="M+ 1p light" panose="020B0402020203020204" pitchFamily="50" charset="-128"/>
                              </a:rPr>
                              <m:t>𝑥</m:t>
                            </m:r>
                          </m:e>
                        </m:d>
                        <m:r>
                          <a:rPr lang="en-US" altLang="ja-JP" sz="1600" i="1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−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ea typeface="M+ 1p light" panose="020B0402020203020204" pitchFamily="50" charset="-128"/>
                                <a:cs typeface="M+ 1p light" panose="020B0402020203020204" pitchFamily="50" charset="-128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M+ 1p light" panose="020B0402020203020204" pitchFamily="50" charset="-128"/>
                                <a:cs typeface="M+ 1p light" panose="020B0402020203020204" pitchFamily="50" charset="-128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ja-JP" altLang="en-US" sz="1600" i="1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を</m:t>
                    </m:r>
                  </m:oMath>
                </a14:m>
                <a:r>
                  <a:rPr lang="ja-JP" altLang="en-US" sz="1600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示す</a:t>
                </a:r>
                <a:r>
                  <a:rPr lang="en-US" altLang="ja-JP" sz="1600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. (</a:t>
                </a:r>
                <a:r>
                  <a:rPr lang="ja-JP" altLang="en-US" sz="1600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ユークリッド変換群</a:t>
                </a:r>
                <a:r>
                  <a:rPr lang="en-US" altLang="ja-JP" sz="1600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)</a:t>
                </a:r>
              </a:p>
            </p:txBody>
          </p:sp>
        </mc:Choice>
        <mc:Fallback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4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6916625" y="45750"/>
            <a:ext cx="2144400" cy="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復習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: </a:t>
            </a:r>
            <a:r>
              <a:rPr lang="ja-JP" altLang="en-US" sz="14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ユークリッド幾何</a:t>
            </a:r>
            <a:endParaRPr sz="1400" dirty="0">
              <a:solidFill>
                <a:schemeClr val="bg1">
                  <a:lumMod val="50000"/>
                </a:schemeClr>
              </a:solidFill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214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5DBF3215-13AD-4FE7-AE3B-208FB74012AE}"/>
              </a:ext>
            </a:extLst>
          </p:cNvPr>
          <p:cNvSpPr/>
          <p:nvPr/>
        </p:nvSpPr>
        <p:spPr>
          <a:xfrm rot="16200000">
            <a:off x="4285650" y="-4285650"/>
            <a:ext cx="572701" cy="9144002"/>
          </a:xfrm>
          <a:prstGeom prst="triangle">
            <a:avLst>
              <a:gd name="adj" fmla="val 100000"/>
            </a:avLst>
          </a:prstGeom>
          <a:solidFill>
            <a:srgbClr val="FFF4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BC25266-4EBA-4EB8-A354-624A1F8420E4}"/>
              </a:ext>
            </a:extLst>
          </p:cNvPr>
          <p:cNvSpPr/>
          <p:nvPr/>
        </p:nvSpPr>
        <p:spPr>
          <a:xfrm>
            <a:off x="1" y="4568873"/>
            <a:ext cx="9143999" cy="572702"/>
          </a:xfrm>
          <a:prstGeom prst="rect">
            <a:avLst/>
          </a:prstGeom>
          <a:solidFill>
            <a:srgbClr val="FFF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26" name="Picture 2" descr="ããã¯ãã±å ä¸»äººå¬ãã®ç»åæ¤ç´¢çµæ">
            <a:extLst>
              <a:ext uri="{FF2B5EF4-FFF2-40B4-BE49-F238E27FC236}">
                <a16:creationId xmlns:a16="http://schemas.microsoft.com/office/drawing/2014/main" id="{B3348C27-15A3-454B-B667-BA5AAADA1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8" y="4577558"/>
            <a:ext cx="555332" cy="55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9E66183E-78B4-4767-A511-09039646B1AC}"/>
              </a:ext>
            </a:extLst>
          </p:cNvPr>
          <p:cNvSpPr/>
          <p:nvPr/>
        </p:nvSpPr>
        <p:spPr>
          <a:xfrm>
            <a:off x="822807" y="4612297"/>
            <a:ext cx="7596515" cy="491547"/>
          </a:xfrm>
          <a:prstGeom prst="wedgeRectCallout">
            <a:avLst>
              <a:gd name="adj1" fmla="val -51006"/>
              <a:gd name="adj2" fmla="val 20927"/>
            </a:avLst>
          </a:prstGeom>
          <a:solidFill>
            <a:srgbClr val="EEEEEE">
              <a:alpha val="50196"/>
            </a:srgb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距離は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4</a:t>
            </a: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つの公理さえ満たせば全部距離になる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.</a:t>
            </a:r>
          </a:p>
          <a:p>
            <a:pPr algn="ctr"/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ユークリッド以外には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, </a:t>
            </a: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マンハッタン距離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, </a:t>
            </a: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マハラノビス距離とか</a:t>
            </a:r>
            <a:endParaRPr kumimoji="1" lang="en-US" altLang="ja-JP" dirty="0">
              <a:solidFill>
                <a:schemeClr val="bg1">
                  <a:lumMod val="50000"/>
                </a:schemeClr>
              </a:solidFill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ユークリッド変換は推移的である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None/>
                </a:pP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Q. </a:t>
                </a: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推移的とは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, </a:t>
                </a: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𝑋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に</m:t>
                    </m:r>
                    <m:r>
                      <a:rPr lang="ja-JP" altLang="en-US" i="1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対し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, 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𝐺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が</m:t>
                    </m:r>
                    <m:r>
                      <a:rPr lang="ja-JP" altLang="en-US" i="1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作用するとき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, 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その作用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∙: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𝐺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×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𝑋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𝑋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に</m:t>
                    </m:r>
                    <m:r>
                      <a:rPr lang="ja-JP" altLang="en-US" i="1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対して</m:t>
                    </m:r>
                  </m:oMath>
                </a14:m>
                <a:endParaRPr lang="en-US" altLang="ja-JP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M+ 1p light" panose="020B0402020203020204" pitchFamily="50" charset="-128"/>
                          <a:cs typeface="M+ 1p light" panose="020B0402020203020204" pitchFamily="50" charset="-128"/>
                        </a:rPr>
                        <m:t>∀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M+ 1p light" panose="020B0402020203020204" pitchFamily="50" charset="-128"/>
                          <a:cs typeface="M+ 1p light" panose="020B0402020203020204" pitchFamily="50" charset="-128"/>
                        </a:rPr>
                        <m:t>𝑥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M+ 1p light" panose="020B0402020203020204" pitchFamily="50" charset="-128"/>
                          <a:cs typeface="M+ 1p light" panose="020B0402020203020204" pitchFamily="50" charset="-128"/>
                        </a:rPr>
                        <m:t>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M+ 1p light" panose="020B0402020203020204" pitchFamily="50" charset="-128"/>
                          <a:cs typeface="M+ 1p light" panose="020B0402020203020204" pitchFamily="50" charset="-128"/>
                        </a:rPr>
                        <m:t>𝑦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M+ 1p light" panose="020B0402020203020204" pitchFamily="50" charset="-128"/>
                          <a:cs typeface="M+ 1p light" panose="020B0402020203020204" pitchFamily="50" charset="-128"/>
                        </a:rPr>
                        <m:t>∈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M+ 1p light" panose="020B0402020203020204" pitchFamily="50" charset="-128"/>
                          <a:cs typeface="M+ 1p light" panose="020B0402020203020204" pitchFamily="50" charset="-128"/>
                        </a:rPr>
                        <m:t>𝑋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M+ 1p light" panose="020B0402020203020204" pitchFamily="50" charset="-128"/>
                          <a:cs typeface="M+ 1p light" panose="020B0402020203020204" pitchFamily="50" charset="-128"/>
                        </a:rPr>
                        <m:t>, ∃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M+ 1p light" panose="020B0402020203020204" pitchFamily="50" charset="-128"/>
                          <a:cs typeface="M+ 1p light" panose="020B0402020203020204" pitchFamily="50" charset="-128"/>
                        </a:rPr>
                        <m:t>𝑔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M+ 1p light" panose="020B0402020203020204" pitchFamily="50" charset="-128"/>
                          <a:cs typeface="M+ 1p light" panose="020B0402020203020204" pitchFamily="50" charset="-128"/>
                        </a:rPr>
                        <m:t>∈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M+ 1p light" panose="020B0402020203020204" pitchFamily="50" charset="-128"/>
                          <a:cs typeface="M+ 1p light" panose="020B0402020203020204" pitchFamily="50" charset="-128"/>
                        </a:rPr>
                        <m:t>𝐺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M+ 1p light" panose="020B0402020203020204" pitchFamily="50" charset="-128"/>
                          <a:cs typeface="M+ 1p light" panose="020B0402020203020204" pitchFamily="50" charset="-128"/>
                        </a:rPr>
                        <m:t> 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M+ 1p light" panose="020B0402020203020204" pitchFamily="50" charset="-128"/>
                          <a:cs typeface="M+ 1p light" panose="020B0402020203020204" pitchFamily="50" charset="-128"/>
                        </a:rPr>
                        <m:t>𝑠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M+ 1p light" panose="020B0402020203020204" pitchFamily="50" charset="-128"/>
                          <a:cs typeface="M+ 1p light" panose="020B0402020203020204" pitchFamily="50" charset="-128"/>
                        </a:rPr>
                        <m:t>.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M+ 1p light" panose="020B0402020203020204" pitchFamily="50" charset="-128"/>
                          <a:cs typeface="M+ 1p light" panose="020B0402020203020204" pitchFamily="50" charset="-128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M+ 1p light" panose="020B0402020203020204" pitchFamily="50" charset="-128"/>
                          <a:cs typeface="M+ 1p light" panose="020B0402020203020204" pitchFamily="50" charset="-128"/>
                        </a:rPr>
                        <m:t>.  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M+ 1p light" panose="020B0402020203020204" pitchFamily="50" charset="-128"/>
                          <a:cs typeface="M+ 1p light" panose="020B0402020203020204" pitchFamily="50" charset="-128"/>
                        </a:rPr>
                        <m:t>𝑔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M+ 1p light" panose="020B0402020203020204" pitchFamily="50" charset="-128"/>
                          <a:cs typeface="M+ 1p light" panose="020B0402020203020204" pitchFamily="50" charset="-128"/>
                        </a:rPr>
                        <m:t>∙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M+ 1p light" panose="020B0402020203020204" pitchFamily="50" charset="-128"/>
                          <a:cs typeface="M+ 1p light" panose="020B0402020203020204" pitchFamily="50" charset="-128"/>
                        </a:rPr>
                        <m:t>𝑥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M+ 1p light" panose="020B0402020203020204" pitchFamily="50" charset="-128"/>
                          <a:cs typeface="M+ 1p light" panose="020B0402020203020204" pitchFamily="50" charset="-128"/>
                        </a:rPr>
                        <m:t>=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M+ 1p light" panose="020B0402020203020204" pitchFamily="50" charset="-128"/>
                          <a:cs typeface="M+ 1p light" panose="020B0402020203020204" pitchFamily="50" charset="-128"/>
                        </a:rPr>
                        <m:t>𝑦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M+ 1p light" panose="020B0402020203020204" pitchFamily="50" charset="-128"/>
                          <a:cs typeface="M+ 1p light" panose="020B0402020203020204" pitchFamily="50" charset="-128"/>
                        </a:rPr>
                        <m:t> </m:t>
                      </m:r>
                      <m:r>
                        <a:rPr lang="ja-JP" altLang="en-US" sz="1600" i="1">
                          <a:latin typeface="Cambria Math" panose="02040503050406030204" pitchFamily="18" charset="0"/>
                          <a:ea typeface="M+ 1p light" panose="020B0402020203020204" pitchFamily="50" charset="-128"/>
                          <a:cs typeface="M+ 1p light" panose="020B0402020203020204" pitchFamily="50" charset="-128"/>
                        </a:rPr>
                        <m:t>が</m:t>
                      </m:r>
                      <m:r>
                        <a:rPr lang="ja-JP" altLang="en-US" sz="1600" i="1" smtClean="0">
                          <a:latin typeface="Cambria Math" panose="02040503050406030204" pitchFamily="18" charset="0"/>
                          <a:ea typeface="M+ 1p light" panose="020B0402020203020204" pitchFamily="50" charset="-128"/>
                          <a:cs typeface="M+ 1p light" panose="020B0402020203020204" pitchFamily="50" charset="-128"/>
                        </a:rPr>
                        <m:t>成立することである</m:t>
                      </m:r>
                    </m:oMath>
                  </m:oMathPara>
                </a14:m>
                <a:endParaRPr lang="en-US" altLang="ja-JP" sz="1600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  <a:p>
                <a:pPr marL="0" lvl="0" indent="0">
                  <a:buNone/>
                </a:pPr>
                <a:endParaRPr lang="en-US" altLang="ja-JP" sz="1600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  <a:p>
                <a:pPr marL="0" lvl="0" indent="0">
                  <a:buNone/>
                </a:pPr>
                <a:r>
                  <a:rPr lang="ja-JP" altLang="en-US" sz="1600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推移律が成り立つ場合</a:t>
                </a:r>
                <a:r>
                  <a:rPr lang="en-US" altLang="ja-JP" sz="1600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, </a:t>
                </a:r>
                <a:r>
                  <a:rPr lang="ja-JP" altLang="en-US" sz="1600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あ</a:t>
                </a:r>
                <a14:m>
                  <m:oMath xmlns:m="http://schemas.openxmlformats.org/officeDocument/2006/math">
                    <m:r>
                      <a:rPr lang="ja-JP" altLang="en-US" sz="1600" b="0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る</m:t>
                    </m:r>
                    <m:r>
                      <a:rPr lang="ja-JP" altLang="en-US" sz="1600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作用の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性質に</m:t>
                    </m:r>
                    <m:r>
                      <a:rPr lang="ja-JP" altLang="en-US" sz="1600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ついて</m:t>
                    </m:r>
                    <m:r>
                      <a:rPr lang="ja-JP" altLang="en-US" sz="1600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述べたいなら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, 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𝑥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,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𝑦</m:t>
                    </m:r>
                    <m:r>
                      <a:rPr lang="ja-JP" altLang="en-US" sz="16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の</m:t>
                    </m:r>
                  </m:oMath>
                </a14:m>
                <a:r>
                  <a:rPr lang="ja-JP" altLang="en-US" sz="1600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一例さえ示せば良い</a:t>
                </a:r>
                <a:r>
                  <a:rPr lang="en-US" altLang="ja-JP" sz="1600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(for all)</a:t>
                </a:r>
              </a:p>
              <a:p>
                <a:pPr marL="0" lvl="0" indent="0">
                  <a:buNone/>
                </a:pPr>
                <a:endParaRPr lang="en-US" altLang="ja-JP" sz="1600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  <a:p>
                <a:pPr marL="0" lvl="0" indent="0">
                  <a:buNone/>
                </a:pPr>
                <a:r>
                  <a:rPr lang="en-US" altLang="ja-JP" sz="1600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Q. </a:t>
                </a:r>
                <a:r>
                  <a:rPr lang="ja-JP" altLang="en-US" sz="1600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ユークリッド変換はユークリッド空間に対して推移的である</a:t>
                </a:r>
                <a:endParaRPr lang="en-US" altLang="ja-JP" sz="160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  <a:p>
                <a:pPr marL="0" lvl="0" indent="0">
                  <a:buNone/>
                </a:pPr>
                <a:endParaRPr lang="en-US" altLang="ja-JP" sz="1600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</p:txBody>
          </p:sp>
        </mc:Choice>
        <mc:Fallback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4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6916625" y="45750"/>
            <a:ext cx="2144400" cy="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復習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: </a:t>
            </a:r>
            <a:r>
              <a:rPr lang="ja-JP" altLang="en-US" sz="14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ユークリッド幾何</a:t>
            </a:r>
            <a:endParaRPr sz="1400" dirty="0">
              <a:solidFill>
                <a:schemeClr val="bg1">
                  <a:lumMod val="50000"/>
                </a:schemeClr>
              </a:solidFill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596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5DBF3215-13AD-4FE7-AE3B-208FB74012AE}"/>
              </a:ext>
            </a:extLst>
          </p:cNvPr>
          <p:cNvSpPr/>
          <p:nvPr/>
        </p:nvSpPr>
        <p:spPr>
          <a:xfrm rot="16200000">
            <a:off x="4285650" y="-4285650"/>
            <a:ext cx="572701" cy="9144002"/>
          </a:xfrm>
          <a:prstGeom prst="triangle">
            <a:avLst>
              <a:gd name="adj" fmla="val 100000"/>
            </a:avLst>
          </a:prstGeom>
          <a:solidFill>
            <a:srgbClr val="FFF4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BC25266-4EBA-4EB8-A354-624A1F8420E4}"/>
              </a:ext>
            </a:extLst>
          </p:cNvPr>
          <p:cNvSpPr/>
          <p:nvPr/>
        </p:nvSpPr>
        <p:spPr>
          <a:xfrm>
            <a:off x="1" y="4568873"/>
            <a:ext cx="9143999" cy="572702"/>
          </a:xfrm>
          <a:prstGeom prst="rect">
            <a:avLst/>
          </a:prstGeom>
          <a:solidFill>
            <a:srgbClr val="FFF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26" name="Picture 2" descr="ããã¯ãã±å ä¸»äººå¬ãã®ç»åæ¤ç´¢çµæ">
            <a:extLst>
              <a:ext uri="{FF2B5EF4-FFF2-40B4-BE49-F238E27FC236}">
                <a16:creationId xmlns:a16="http://schemas.microsoft.com/office/drawing/2014/main" id="{B3348C27-15A3-454B-B667-BA5AAADA1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8" y="4577558"/>
            <a:ext cx="555332" cy="55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9E66183E-78B4-4767-A511-09039646B1AC}"/>
              </a:ext>
            </a:extLst>
          </p:cNvPr>
          <p:cNvSpPr/>
          <p:nvPr/>
        </p:nvSpPr>
        <p:spPr>
          <a:xfrm>
            <a:off x="822807" y="4612297"/>
            <a:ext cx="7596515" cy="491547"/>
          </a:xfrm>
          <a:prstGeom prst="wedgeRectCallout">
            <a:avLst>
              <a:gd name="adj1" fmla="val -51006"/>
              <a:gd name="adj2" fmla="val 20927"/>
            </a:avLst>
          </a:prstGeom>
          <a:solidFill>
            <a:srgbClr val="EEEEEE">
              <a:alpha val="50196"/>
            </a:srgb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リーマン球面とか群論の話で忘れがちだけど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, </a:t>
            </a: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一章は一次分数変換の性質のお話だよ</a:t>
            </a:r>
            <a:endParaRPr kumimoji="1" lang="en-US" altLang="ja-JP" dirty="0">
              <a:solidFill>
                <a:schemeClr val="bg1">
                  <a:lumMod val="50000"/>
                </a:schemeClr>
              </a:solidFill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一章までの流れ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(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復習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)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None/>
                </a:pP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一章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: </a:t>
                </a:r>
                <a:r>
                  <a:rPr lang="ja-JP" altLang="en-US" dirty="0">
                    <a:solidFill>
                      <a:srgbClr val="FF0000"/>
                    </a:solidFill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双曲幾何</a:t>
                </a: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で扱う”コンパス”として</a:t>
                </a:r>
                <a14:m>
                  <m:oMath xmlns:m="http://schemas.openxmlformats.org/officeDocument/2006/math">
                    <m:r>
                      <a:rPr lang="ja-JP" altLang="en-US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𝑃𝑆𝐿</m:t>
                    </m:r>
                    <m:r>
                      <a:rPr lang="en-US" altLang="ja-JP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(2;</m:t>
                    </m:r>
                    <m:r>
                      <a:rPr lang="en-US" altLang="ja-JP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ℂ</m:t>
                    </m:r>
                    <m:r>
                      <a:rPr lang="en-US" altLang="ja-JP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)</m:t>
                    </m:r>
                  </m:oMath>
                </a14:m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をひたすらいじった</a:t>
                </a:r>
              </a:p>
              <a:p>
                <a:pPr marL="0" lvl="0" indent="0">
                  <a:buNone/>
                </a:pP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ひたすら定義とか性質について確認した</a:t>
                </a:r>
                <a:r>
                  <a:rPr lang="en-US" altLang="ja-JP" sz="1600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…</a:t>
                </a:r>
                <a:r>
                  <a:rPr lang="ja-JP" altLang="en-US" sz="1600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確認してみよう</a:t>
                </a:r>
                <a:endParaRPr lang="ja-JP" altLang="en-US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  <a:p>
                <a:pPr marL="0" lvl="0" indent="0">
                  <a:buNone/>
                </a:pPr>
                <a:endParaRPr lang="en-US" altLang="ja-JP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  <a:p>
                <a:pPr marL="342900" lvl="0">
                  <a:buAutoNum type="arabicPeriod"/>
                </a:pPr>
                <a:r>
                  <a:rPr lang="ja-JP" altLang="en-US" dirty="0">
                    <a:solidFill>
                      <a:srgbClr val="FF0000"/>
                    </a:solidFill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一次分数変換</a:t>
                </a: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の集合は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, </a:t>
                </a: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写像の合成という演算に対して</a:t>
                </a:r>
                <a:r>
                  <a:rPr lang="ja-JP" altLang="en-US" dirty="0">
                    <a:solidFill>
                      <a:srgbClr val="FF0000"/>
                    </a:solidFill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群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ja-JP" altLang="en-US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𝑃𝑆𝐿</m:t>
                    </m:r>
                    <m:r>
                      <a:rPr lang="en-US" altLang="ja-JP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(2;</m:t>
                    </m:r>
                    <m:r>
                      <a:rPr lang="en-US" altLang="ja-JP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ℂ</m:t>
                    </m:r>
                    <m:r>
                      <a:rPr lang="en-US" altLang="ja-JP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)</m:t>
                    </m:r>
                  </m:oMath>
                </a14:m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)</a:t>
                </a: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をなす</a:t>
                </a:r>
                <a:endParaRPr lang="en-US" altLang="ja-JP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  <a:p>
                <a:pPr marL="342900" lvl="0">
                  <a:buAutoNum type="arabicPeriod"/>
                </a:pPr>
                <a14:m>
                  <m:oMath xmlns:m="http://schemas.openxmlformats.org/officeDocument/2006/math">
                    <m:r>
                      <a:rPr lang="ja-JP" altLang="en-US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𝑃𝑆𝐿</m:t>
                    </m:r>
                    <m:r>
                      <a:rPr lang="en-US" altLang="ja-JP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(2;</m:t>
                    </m:r>
                    <m:r>
                      <a:rPr lang="en-US" altLang="ja-JP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ℂ</m:t>
                    </m:r>
                    <m:r>
                      <a:rPr lang="en-US" altLang="ja-JP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)</m:t>
                    </m:r>
                  </m:oMath>
                </a14:m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と</a:t>
                </a:r>
                <a14:m>
                  <m:oMath xmlns:m="http://schemas.openxmlformats.org/officeDocument/2006/math">
                    <m:r>
                      <a:rPr lang="ja-JP" altLang="en-US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𝑆𝐿</m:t>
                    </m:r>
                    <m:r>
                      <a:rPr lang="en-US" altLang="ja-JP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(2;</m:t>
                    </m:r>
                    <m:r>
                      <a:rPr lang="en-US" altLang="ja-JP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ℂ</m:t>
                    </m:r>
                    <m:r>
                      <a:rPr lang="en-US" altLang="ja-JP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)/±</m:t>
                    </m:r>
                  </m:oMath>
                </a14:m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は</a:t>
                </a:r>
                <a:r>
                  <a:rPr lang="ja-JP" altLang="en-US" dirty="0">
                    <a:solidFill>
                      <a:srgbClr val="FF0000"/>
                    </a:solidFill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同型</a:t>
                </a: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である</a:t>
                </a:r>
                <a:endParaRPr lang="en-US" altLang="ja-JP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  <a:p>
                <a:pPr marL="342900" lvl="0">
                  <a:buAutoNum type="arabicPeriod"/>
                </a:pPr>
                <a14:m>
                  <m:oMath xmlns:m="http://schemas.openxmlformats.org/officeDocument/2006/math">
                    <m:r>
                      <a:rPr lang="ja-JP" altLang="en-US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𝑃𝑆𝐿</m:t>
                    </m:r>
                    <m:r>
                      <a:rPr lang="en-US" altLang="ja-JP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(2;</m:t>
                    </m:r>
                    <m:r>
                      <a:rPr lang="en-US" altLang="ja-JP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ℂ</m:t>
                    </m:r>
                    <m:r>
                      <a:rPr lang="en-US" altLang="ja-JP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)</m:t>
                    </m:r>
                  </m:oMath>
                </a14:m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ℂ</m:t>
                        </m:r>
                      </m:e>
                      <m:sub>
                        <m:r>
                          <a:rPr lang="en-US" altLang="ja-JP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∞</m:t>
                        </m:r>
                      </m:sub>
                    </m:sSub>
                    <m:r>
                      <a:rPr lang="en-US" altLang="ja-JP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 </m:t>
                    </m:r>
                  </m:oMath>
                </a14:m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に</a:t>
                </a:r>
                <a:r>
                  <a:rPr lang="ja-JP" altLang="en-US" dirty="0">
                    <a:solidFill>
                      <a:srgbClr val="FF0000"/>
                    </a:solidFill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作用</a:t>
                </a: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するとき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, </a:t>
                </a:r>
                <a:r>
                  <a:rPr lang="ja-JP" altLang="en-US" dirty="0">
                    <a:solidFill>
                      <a:srgbClr val="FF0000"/>
                    </a:solidFill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広義円</a:t>
                </a: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を</a:t>
                </a:r>
                <a:r>
                  <a:rPr lang="ja-JP" altLang="en-US" dirty="0">
                    <a:solidFill>
                      <a:srgbClr val="FF0000"/>
                    </a:solidFill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広義円</a:t>
                </a: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に移す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.</a:t>
                </a:r>
              </a:p>
              <a:p>
                <a:pPr marL="342900" lvl="0">
                  <a:buAutoNum type="arabicPeriod"/>
                </a:pPr>
                <a14:m>
                  <m:oMath xmlns:m="http://schemas.openxmlformats.org/officeDocument/2006/math">
                    <m:r>
                      <a:rPr lang="ja-JP" altLang="en-US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𝑃𝑆𝐿</m:t>
                    </m:r>
                    <m:r>
                      <a:rPr lang="en-US" altLang="ja-JP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(2;</m:t>
                    </m:r>
                    <m:r>
                      <a:rPr lang="en-US" altLang="ja-JP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ℂ</m:t>
                    </m:r>
                    <m:r>
                      <a:rPr lang="en-US" altLang="ja-JP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)</m:t>
                    </m:r>
                  </m:oMath>
                </a14:m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は角度を保ち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, </a:t>
                </a:r>
                <a:r>
                  <a:rPr lang="ja-JP" altLang="en-US" dirty="0">
                    <a:solidFill>
                      <a:srgbClr val="FF0000"/>
                    </a:solidFill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複比</a:t>
                </a: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を保存する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.</a:t>
                </a:r>
              </a:p>
              <a:p>
                <a:pPr marL="0" lvl="0" indent="0">
                  <a:buNone/>
                </a:pPr>
                <a:endParaRPr lang="en-US" altLang="ja-JP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  <a:p>
                <a:pPr marL="0" lvl="0" indent="0">
                  <a:buNone/>
                </a:pP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でもそもそも”幾何学で扱うコンパス”ってどゆこと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?</a:t>
                </a:r>
              </a:p>
            </p:txBody>
          </p:sp>
        </mc:Choice>
        <mc:Fallback xmlns=""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4"/>
                <a:stretch>
                  <a:fillRect l="-8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6916625" y="45750"/>
            <a:ext cx="2144400" cy="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前書き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: Introduction</a:t>
            </a:r>
            <a:endParaRPr sz="1400" dirty="0">
              <a:solidFill>
                <a:schemeClr val="bg1">
                  <a:lumMod val="50000"/>
                </a:schemeClr>
              </a:solidFill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5DBF3215-13AD-4FE7-AE3B-208FB74012AE}"/>
              </a:ext>
            </a:extLst>
          </p:cNvPr>
          <p:cNvSpPr/>
          <p:nvPr/>
        </p:nvSpPr>
        <p:spPr>
          <a:xfrm rot="16200000">
            <a:off x="4285650" y="-4285650"/>
            <a:ext cx="572701" cy="9144002"/>
          </a:xfrm>
          <a:prstGeom prst="triangle">
            <a:avLst>
              <a:gd name="adj" fmla="val 100000"/>
            </a:avLst>
          </a:prstGeom>
          <a:solidFill>
            <a:srgbClr val="FFF4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BC25266-4EBA-4EB8-A354-624A1F8420E4}"/>
              </a:ext>
            </a:extLst>
          </p:cNvPr>
          <p:cNvSpPr/>
          <p:nvPr/>
        </p:nvSpPr>
        <p:spPr>
          <a:xfrm>
            <a:off x="1" y="4568873"/>
            <a:ext cx="9143999" cy="572702"/>
          </a:xfrm>
          <a:prstGeom prst="rect">
            <a:avLst/>
          </a:prstGeom>
          <a:solidFill>
            <a:srgbClr val="FFF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26" name="Picture 2" descr="ããã¯ãã±å ä¸»äººå¬ãã®ç»åæ¤ç´¢çµæ">
            <a:extLst>
              <a:ext uri="{FF2B5EF4-FFF2-40B4-BE49-F238E27FC236}">
                <a16:creationId xmlns:a16="http://schemas.microsoft.com/office/drawing/2014/main" id="{B3348C27-15A3-454B-B667-BA5AAADA1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8" y="4577558"/>
            <a:ext cx="555332" cy="55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9E66183E-78B4-4767-A511-09039646B1AC}"/>
              </a:ext>
            </a:extLst>
          </p:cNvPr>
          <p:cNvSpPr/>
          <p:nvPr/>
        </p:nvSpPr>
        <p:spPr>
          <a:xfrm>
            <a:off x="822807" y="4612297"/>
            <a:ext cx="7596515" cy="491547"/>
          </a:xfrm>
          <a:prstGeom prst="wedgeRectCallout">
            <a:avLst>
              <a:gd name="adj1" fmla="val -51006"/>
              <a:gd name="adj2" fmla="val 20927"/>
            </a:avLst>
          </a:prstGeom>
          <a:solidFill>
            <a:srgbClr val="EEEEEE">
              <a:alpha val="50196"/>
            </a:srgb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構造を持った空間と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, </a:t>
            </a: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特定の操作の関係を扱うまで抽象化した幾何</a:t>
            </a:r>
            <a:endParaRPr kumimoji="1" lang="en-US" altLang="ja-JP" dirty="0">
              <a:solidFill>
                <a:schemeClr val="bg1">
                  <a:lumMod val="50000"/>
                </a:schemeClr>
              </a:solidFill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algn="ctr"/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扱える範囲がとても広くなったのは言うまでもない</a:t>
            </a:r>
            <a:endParaRPr kumimoji="1" lang="en-US" altLang="ja-JP" dirty="0">
              <a:solidFill>
                <a:schemeClr val="bg1">
                  <a:lumMod val="50000"/>
                </a:schemeClr>
              </a:solidFill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エルランゲンプログラム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ja-JP" altLang="en-US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エルランゲン大学のクラインさんの台詞でこんなものがある</a:t>
            </a:r>
            <a:endParaRPr lang="en-US" altLang="ja-JP" sz="2000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0" lvl="0" indent="0">
              <a:buNone/>
            </a:pPr>
            <a:endParaRPr lang="en-US" altLang="ja-JP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0" lvl="0" indent="0">
              <a:buNone/>
            </a:pPr>
            <a:r>
              <a:rPr lang="en-US" altLang="ja-JP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Q. </a:t>
            </a:r>
            <a:r>
              <a:rPr lang="ja-JP" altLang="en-US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幾何学とは</a:t>
            </a:r>
            <a:r>
              <a:rPr lang="en-US" altLang="ja-JP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? </a:t>
            </a:r>
            <a:endParaRPr lang="en-US" altLang="ja-JP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0" lvl="0" indent="0">
              <a:buNone/>
            </a:pPr>
            <a:r>
              <a:rPr lang="en-US" altLang="ja-JP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A. </a:t>
            </a:r>
            <a:r>
              <a:rPr lang="ja-JP" altLang="en-US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集合</a:t>
            </a:r>
            <a:r>
              <a:rPr lang="en-US" altLang="ja-JP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X</a:t>
            </a:r>
            <a:r>
              <a:rPr lang="ja-JP" altLang="en-US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と</a:t>
            </a:r>
            <a:r>
              <a:rPr lang="en-US" altLang="ja-JP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X</a:t>
            </a:r>
            <a:r>
              <a:rPr lang="ja-JP" altLang="en-US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に作用する群</a:t>
            </a:r>
            <a:r>
              <a:rPr lang="en-US" altLang="ja-JP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G</a:t>
            </a:r>
            <a:r>
              <a:rPr lang="ja-JP" altLang="en-US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との組</a:t>
            </a:r>
            <a:r>
              <a:rPr lang="en-US" altLang="ja-JP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(X,G)</a:t>
            </a:r>
            <a:r>
              <a:rPr lang="ja-JP" altLang="en-US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の事である</a:t>
            </a:r>
            <a:r>
              <a:rPr lang="en-US" altLang="ja-JP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. </a:t>
            </a:r>
            <a:br>
              <a:rPr lang="en-US" altLang="ja-JP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</a:br>
            <a:r>
              <a:rPr lang="en-US" altLang="ja-JP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    </a:t>
            </a:r>
            <a:r>
              <a:rPr lang="ja-JP" altLang="en-US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幾何学の目標は</a:t>
            </a:r>
            <a:r>
              <a:rPr lang="en-US" altLang="ja-JP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G</a:t>
            </a:r>
            <a:r>
              <a:rPr lang="ja-JP" altLang="en-US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の作用で変わらない性質を突き詰めることである</a:t>
            </a:r>
            <a:r>
              <a:rPr lang="en-US" altLang="ja-JP" sz="20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.</a:t>
            </a:r>
          </a:p>
          <a:p>
            <a:pPr marL="0" lvl="0" indent="0">
              <a:buNone/>
            </a:pPr>
            <a:endParaRPr lang="en-US" altLang="ja-JP" sz="2000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0" lvl="0" indent="0">
              <a:buNone/>
            </a:pPr>
            <a:endParaRPr lang="en-US" altLang="ja-JP" sz="1200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6916625" y="45750"/>
            <a:ext cx="2144400" cy="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前書き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: Introduction</a:t>
            </a:r>
            <a:endParaRPr sz="1400" dirty="0">
              <a:solidFill>
                <a:schemeClr val="bg1">
                  <a:lumMod val="50000"/>
                </a:schemeClr>
              </a:solidFill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593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5DBF3215-13AD-4FE7-AE3B-208FB74012AE}"/>
              </a:ext>
            </a:extLst>
          </p:cNvPr>
          <p:cNvSpPr/>
          <p:nvPr/>
        </p:nvSpPr>
        <p:spPr>
          <a:xfrm rot="16200000">
            <a:off x="4285650" y="-4285650"/>
            <a:ext cx="572701" cy="9144002"/>
          </a:xfrm>
          <a:prstGeom prst="triangle">
            <a:avLst>
              <a:gd name="adj" fmla="val 100000"/>
            </a:avLst>
          </a:prstGeom>
          <a:solidFill>
            <a:srgbClr val="FFF4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BC25266-4EBA-4EB8-A354-624A1F8420E4}"/>
              </a:ext>
            </a:extLst>
          </p:cNvPr>
          <p:cNvSpPr/>
          <p:nvPr/>
        </p:nvSpPr>
        <p:spPr>
          <a:xfrm>
            <a:off x="1" y="4568873"/>
            <a:ext cx="9143999" cy="572702"/>
          </a:xfrm>
          <a:prstGeom prst="rect">
            <a:avLst/>
          </a:prstGeom>
          <a:solidFill>
            <a:srgbClr val="FFF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26" name="Picture 2" descr="ããã¯ãã±å ä¸»äººå¬ãã®ç»åæ¤ç´¢çµæ">
            <a:extLst>
              <a:ext uri="{FF2B5EF4-FFF2-40B4-BE49-F238E27FC236}">
                <a16:creationId xmlns:a16="http://schemas.microsoft.com/office/drawing/2014/main" id="{B3348C27-15A3-454B-B667-BA5AAADA1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8" y="4577558"/>
            <a:ext cx="555332" cy="55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9E66183E-78B4-4767-A511-09039646B1AC}"/>
              </a:ext>
            </a:extLst>
          </p:cNvPr>
          <p:cNvSpPr/>
          <p:nvPr/>
        </p:nvSpPr>
        <p:spPr>
          <a:xfrm>
            <a:off x="822807" y="4612297"/>
            <a:ext cx="7596515" cy="491547"/>
          </a:xfrm>
          <a:prstGeom prst="wedgeRectCallout">
            <a:avLst>
              <a:gd name="adj1" fmla="val -51006"/>
              <a:gd name="adj2" fmla="val 20927"/>
            </a:avLst>
          </a:prstGeom>
          <a:solidFill>
            <a:srgbClr val="EEEEEE">
              <a:alpha val="50196"/>
            </a:srgb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話変わるけど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, </a:t>
            </a: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生成文法は群論で説明されてて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, </a:t>
            </a: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幾何的対称性があるらしい 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:thinking:</a:t>
            </a:r>
          </a:p>
          <a:p>
            <a:pPr algn="ctr"/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https://www.jstage.jst.go.jp/article/jssst/28/3/28_3_3_61/_pdf</a:t>
            </a: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エルランゲンプログラムからみた幾何学たち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None/>
                </a:pPr>
                <a:r>
                  <a:rPr lang="en-US" altLang="ja-JP" dirty="0">
                    <a:latin typeface="M+ 1p medium" panose="020B0603020203020204" pitchFamily="50" charset="-128"/>
                    <a:ea typeface="M+ 1p medium" panose="020B0603020203020204" pitchFamily="50" charset="-128"/>
                    <a:cs typeface="M+ 1p medium" panose="020B0603020203020204" pitchFamily="50" charset="-128"/>
                  </a:rPr>
                  <a:t>ex.1) </a:t>
                </a:r>
                <a:r>
                  <a:rPr lang="ja-JP" altLang="en-US" dirty="0">
                    <a:latin typeface="M+ 1p medium" panose="020B0603020203020204" pitchFamily="50" charset="-128"/>
                    <a:ea typeface="M+ 1p medium" panose="020B0603020203020204" pitchFamily="50" charset="-128"/>
                    <a:cs typeface="M+ 1p medium" panose="020B0603020203020204" pitchFamily="50" charset="-128"/>
                  </a:rPr>
                  <a:t>線形代数 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ja-JP" altLang="en-US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𝑛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×</m:t>
                    </m:r>
                    <m:r>
                      <a:rPr lang="ja-JP" altLang="en-US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𝑛</m:t>
                    </m:r>
                  </m:oMath>
                </a14:m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行列全体</a:t>
                </a:r>
                <a14:m>
                  <m:oMath xmlns:m="http://schemas.openxmlformats.org/officeDocument/2006/math">
                    <m:r>
                      <a:rPr lang="ja-JP" altLang="en-US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𝑀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_</m:t>
                    </m:r>
                    <m:r>
                      <a:rPr lang="ja-JP" altLang="en-US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𝑛</m:t>
                    </m:r>
                    <m:r>
                      <a:rPr lang="ja-JP" altLang="en-US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 (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ℝ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)</m:t>
                    </m:r>
                  </m:oMath>
                </a14:m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への一般線形群</a:t>
                </a:r>
                <a14:m>
                  <m:oMath xmlns:m="http://schemas.openxmlformats.org/officeDocument/2006/math">
                    <m:r>
                      <a:rPr lang="ja-JP" altLang="en-US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𝐺𝐿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(</m:t>
                    </m:r>
                    <m:r>
                      <a:rPr lang="ja-JP" altLang="en-US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𝑛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, 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ℝ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)</m:t>
                    </m:r>
                  </m:oMath>
                </a14:m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の作用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</m:ctrlPr>
                      </m:sSubPr>
                      <m:e>
                        <m:r>
                          <a:rPr lang="ja-JP" altLang="en-US" i="1" dirty="0" smtClean="0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𝑀</m:t>
                        </m:r>
                      </m:e>
                      <m:sub>
                        <m:r>
                          <a:rPr lang="ja-JP" altLang="en-US" i="1" dirty="0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𝑛</m:t>
                        </m:r>
                      </m:sub>
                    </m:sSub>
                    <m:r>
                      <a:rPr lang="ja-JP" altLang="en-US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 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(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ℝ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)×</m:t>
                    </m:r>
                    <m:r>
                      <a:rPr lang="ja-JP" altLang="en-US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𝐺𝐿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(</m:t>
                    </m:r>
                    <m:r>
                      <a:rPr lang="ja-JP" altLang="en-US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𝑛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, 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ℝ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)∋(</m:t>
                    </m:r>
                    <m:r>
                      <a:rPr lang="ja-JP" altLang="en-US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𝑀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,</m:t>
                    </m:r>
                    <m:r>
                      <a:rPr lang="ja-JP" altLang="en-US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𝑋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)↦</m:t>
                    </m:r>
                    <m:sSup>
                      <m:sSupPr>
                        <m:ctrlPr>
                          <a:rPr lang="en-US" altLang="ja-JP" i="1" dirty="0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</m:ctrlPr>
                      </m:sSup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𝑋</m:t>
                        </m:r>
                      </m:e>
                      <m:sup>
                        <m:r>
                          <a:rPr lang="en-US" altLang="ja-JP" i="1" dirty="0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−1</m:t>
                        </m:r>
                      </m:sup>
                    </m:sSup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 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𝑀𝑋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   </m:t>
                    </m:r>
                  </m:oMath>
                </a14:m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にて不変量を考えるのが線形代数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det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, 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𝑡𝑟</m:t>
                    </m:r>
                  </m:oMath>
                </a14:m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…)</a:t>
                </a:r>
              </a:p>
              <a:p>
                <a:pPr marL="0" lvl="0" indent="0">
                  <a:buNone/>
                </a:pPr>
                <a:endParaRPr lang="en-US" altLang="ja-JP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  <a:p>
                <a:pPr marL="0" lvl="0" indent="0">
                  <a:buNone/>
                </a:pPr>
                <a:r>
                  <a:rPr lang="en-US" altLang="ja-JP" dirty="0">
                    <a:latin typeface="M+ 1p medium" panose="020B0603020203020204" pitchFamily="50" charset="-128"/>
                    <a:ea typeface="M+ 1p medium" panose="020B0603020203020204" pitchFamily="50" charset="-128"/>
                    <a:cs typeface="M+ 1p medium" panose="020B0603020203020204" pitchFamily="50" charset="-128"/>
                  </a:rPr>
                  <a:t>ex.2) </a:t>
                </a:r>
                <a:r>
                  <a:rPr lang="ja-JP" altLang="en-US" dirty="0">
                    <a:latin typeface="M+ 1p medium" panose="020B0603020203020204" pitchFamily="50" charset="-128"/>
                    <a:ea typeface="M+ 1p medium" panose="020B0603020203020204" pitchFamily="50" charset="-128"/>
                    <a:cs typeface="M+ 1p medium" panose="020B0603020203020204" pitchFamily="50" charset="-128"/>
                  </a:rPr>
                  <a:t>位相幾何</a:t>
                </a:r>
                <a:r>
                  <a:rPr lang="en-US" altLang="ja-JP" dirty="0">
                    <a:latin typeface="M+ 1p medium" panose="020B0603020203020204" pitchFamily="50" charset="-128"/>
                    <a:ea typeface="M+ 1p medium" panose="020B0603020203020204" pitchFamily="50" charset="-128"/>
                    <a:cs typeface="M+ 1p medium" panose="020B0603020203020204" pitchFamily="50" charset="-128"/>
                  </a:rPr>
                  <a:t>(topology)</a:t>
                </a:r>
              </a:p>
              <a:p>
                <a:pPr marL="0" lvl="0" indent="0">
                  <a:buNone/>
                </a:pP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位相空間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𝑋</m:t>
                    </m:r>
                  </m:oMath>
                </a14:m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と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𝑋</m:t>
                    </m:r>
                  </m:oMath>
                </a14:m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の同相写像全体</a:t>
                </a:r>
                <a14:m>
                  <m:oMath xmlns:m="http://schemas.openxmlformats.org/officeDocument/2006/math">
                    <m:r>
                      <a:rPr lang="ja-JP" altLang="en-US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𝐻𝑜𝑚𝑒𝑜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(</m:t>
                    </m:r>
                    <m:r>
                      <a:rPr lang="ja-JP" altLang="en-US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𝑋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)</m:t>
                    </m:r>
                  </m:oMath>
                </a14:m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との組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(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𝑋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, 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𝐻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(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𝑋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))</m:t>
                    </m:r>
                  </m:oMath>
                </a14:m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の事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.</a:t>
                </a:r>
              </a:p>
              <a:p>
                <a:pPr marL="0" lvl="0" indent="0">
                  <a:buNone/>
                </a:pP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位相空間の同相写像で変わらない性質について論じる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(</a:t>
                </a: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開集合の個数 ⇔ 穴の数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)</a:t>
                </a:r>
              </a:p>
              <a:p>
                <a:pPr marL="0" lvl="0" indent="0">
                  <a:buNone/>
                </a:pPr>
                <a:endParaRPr lang="en-US" altLang="ja-JP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  <a:p>
                <a:pPr marL="0" lvl="0" indent="0">
                  <a:buNone/>
                </a:pP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ユークリッド幾何はどうなるだろう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?</a:t>
                </a:r>
                <a:endParaRPr lang="ja-JP" altLang="en-US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  <a:p>
                <a:pPr marL="0" lvl="0" indent="0">
                  <a:buNone/>
                </a:pPr>
                <a:endParaRPr lang="ja-JP" altLang="en-US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</p:txBody>
          </p:sp>
        </mc:Choice>
        <mc:Fallback xmlns=""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4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6916625" y="45750"/>
            <a:ext cx="2144400" cy="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前書き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: Introduction</a:t>
            </a:r>
            <a:endParaRPr sz="1400" dirty="0">
              <a:solidFill>
                <a:schemeClr val="bg1">
                  <a:lumMod val="50000"/>
                </a:schemeClr>
              </a:solidFill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111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5DBF3215-13AD-4FE7-AE3B-208FB74012AE}"/>
              </a:ext>
            </a:extLst>
          </p:cNvPr>
          <p:cNvSpPr/>
          <p:nvPr/>
        </p:nvSpPr>
        <p:spPr>
          <a:xfrm rot="16200000">
            <a:off x="4285650" y="-4285650"/>
            <a:ext cx="572701" cy="9144002"/>
          </a:xfrm>
          <a:prstGeom prst="triangle">
            <a:avLst>
              <a:gd name="adj" fmla="val 100000"/>
            </a:avLst>
          </a:prstGeom>
          <a:solidFill>
            <a:srgbClr val="FFF4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BC25266-4EBA-4EB8-A354-624A1F8420E4}"/>
              </a:ext>
            </a:extLst>
          </p:cNvPr>
          <p:cNvSpPr/>
          <p:nvPr/>
        </p:nvSpPr>
        <p:spPr>
          <a:xfrm>
            <a:off x="1" y="4568873"/>
            <a:ext cx="9143999" cy="572702"/>
          </a:xfrm>
          <a:prstGeom prst="rect">
            <a:avLst/>
          </a:prstGeom>
          <a:solidFill>
            <a:srgbClr val="FFF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26" name="Picture 2" descr="ããã¯ãã±å ä¸»äººå¬ãã®ç»åæ¤ç´¢çµæ">
            <a:extLst>
              <a:ext uri="{FF2B5EF4-FFF2-40B4-BE49-F238E27FC236}">
                <a16:creationId xmlns:a16="http://schemas.microsoft.com/office/drawing/2014/main" id="{B3348C27-15A3-454B-B667-BA5AAADA1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8" y="4577558"/>
            <a:ext cx="555332" cy="55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9E66183E-78B4-4767-A511-09039646B1AC}"/>
              </a:ext>
            </a:extLst>
          </p:cNvPr>
          <p:cNvSpPr/>
          <p:nvPr/>
        </p:nvSpPr>
        <p:spPr>
          <a:xfrm>
            <a:off x="822807" y="4612297"/>
            <a:ext cx="7596515" cy="491547"/>
          </a:xfrm>
          <a:prstGeom prst="wedgeRectCallout">
            <a:avLst>
              <a:gd name="adj1" fmla="val -51006"/>
              <a:gd name="adj2" fmla="val 20927"/>
            </a:avLst>
          </a:prstGeom>
          <a:solidFill>
            <a:srgbClr val="EEEEEE">
              <a:alpha val="50196"/>
            </a:srgb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非ユークリッド幾何を理解するためには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, </a:t>
            </a: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まずユークリッド幾何を理解しないとね</a:t>
            </a:r>
            <a:endParaRPr kumimoji="1" lang="en-US" altLang="ja-JP" dirty="0">
              <a:solidFill>
                <a:schemeClr val="bg1">
                  <a:lumMod val="50000"/>
                </a:schemeClr>
              </a:solidFill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今回の目標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ja-JP" altLang="en-US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エルランゲンプログラムの視点からユークリッド幾何を</a:t>
            </a:r>
            <a:r>
              <a:rPr lang="en-US" altLang="ja-JP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, </a:t>
            </a:r>
            <a:r>
              <a:rPr lang="ja-JP" altLang="en-US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集合と群の組みとして改めて見てみよう</a:t>
            </a:r>
            <a:r>
              <a:rPr lang="en-US" altLang="ja-JP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. </a:t>
            </a:r>
            <a:r>
              <a:rPr lang="ja-JP" altLang="en-US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保存される性質はどんなものだろうか</a:t>
            </a:r>
          </a:p>
          <a:p>
            <a:pPr marL="0" lvl="0" indent="0">
              <a:buNone/>
            </a:pPr>
            <a:endParaRPr lang="ja-JP" altLang="en-US" dirty="0">
              <a:latin typeface="M+ 1p medium" panose="020B0603020203020204" pitchFamily="50" charset="-128"/>
              <a:ea typeface="M+ 1p medium" panose="020B0603020203020204" pitchFamily="50" charset="-128"/>
              <a:cs typeface="M+ 1p medium" panose="020B0603020203020204" pitchFamily="50" charset="-128"/>
            </a:endParaRPr>
          </a:p>
          <a:p>
            <a:pPr marL="0" lvl="0" indent="0">
              <a:buNone/>
            </a:pPr>
            <a:r>
              <a:rPr lang="ja-JP" altLang="en-US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その上で</a:t>
            </a:r>
            <a:r>
              <a:rPr lang="en-US" altLang="ja-JP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, </a:t>
            </a:r>
            <a:r>
              <a:rPr lang="ja-JP" altLang="en-US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ユークリッド幾何のアナロジー</a:t>
            </a:r>
            <a:r>
              <a:rPr lang="en-US" altLang="ja-JP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(</a:t>
            </a:r>
            <a:r>
              <a:rPr lang="ja-JP" altLang="en-US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類推</a:t>
            </a:r>
            <a:r>
              <a:rPr lang="en-US" altLang="ja-JP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)</a:t>
            </a:r>
            <a:r>
              <a:rPr lang="ja-JP" altLang="en-US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からユークリッド幾何の公準を満たさない非ユークリッド幾何学を構築してみよう</a:t>
            </a:r>
          </a:p>
          <a:p>
            <a:pPr marL="0" lvl="0" indent="0">
              <a:buNone/>
            </a:pPr>
            <a:endParaRPr lang="ja-JP" altLang="en-US" dirty="0">
              <a:latin typeface="M+ 1p medium" panose="020B0603020203020204" pitchFamily="50" charset="-128"/>
              <a:ea typeface="M+ 1p medium" panose="020B0603020203020204" pitchFamily="50" charset="-128"/>
              <a:cs typeface="M+ 1p medium" panose="020B0603020203020204" pitchFamily="50" charset="-128"/>
            </a:endParaRPr>
          </a:p>
          <a:p>
            <a:pPr marL="0" lvl="0" indent="0">
              <a:buNone/>
            </a:pPr>
            <a:r>
              <a:rPr lang="ja-JP" altLang="en-US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双曲幾何で保持される性質はどういった物があるのだろうか</a:t>
            </a:r>
            <a:r>
              <a:rPr lang="en-US" altLang="ja-JP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? </a:t>
            </a:r>
            <a:r>
              <a:rPr lang="ja-JP" altLang="en-US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を確認してみよう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6916625" y="45750"/>
            <a:ext cx="2144400" cy="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前書き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: Introduction</a:t>
            </a:r>
            <a:endParaRPr sz="1400" dirty="0">
              <a:solidFill>
                <a:schemeClr val="bg1">
                  <a:lumMod val="50000"/>
                </a:schemeClr>
              </a:solidFill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93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5DBF3215-13AD-4FE7-AE3B-208FB74012AE}"/>
              </a:ext>
            </a:extLst>
          </p:cNvPr>
          <p:cNvSpPr/>
          <p:nvPr/>
        </p:nvSpPr>
        <p:spPr>
          <a:xfrm rot="16200000">
            <a:off x="4285650" y="-4285650"/>
            <a:ext cx="572701" cy="9144002"/>
          </a:xfrm>
          <a:prstGeom prst="triangle">
            <a:avLst>
              <a:gd name="adj" fmla="val 100000"/>
            </a:avLst>
          </a:prstGeom>
          <a:solidFill>
            <a:srgbClr val="FFF4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BC25266-4EBA-4EB8-A354-624A1F8420E4}"/>
              </a:ext>
            </a:extLst>
          </p:cNvPr>
          <p:cNvSpPr/>
          <p:nvPr/>
        </p:nvSpPr>
        <p:spPr>
          <a:xfrm>
            <a:off x="1" y="4568873"/>
            <a:ext cx="9143999" cy="572702"/>
          </a:xfrm>
          <a:prstGeom prst="rect">
            <a:avLst/>
          </a:prstGeom>
          <a:solidFill>
            <a:srgbClr val="FFF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26" name="Picture 2" descr="ããã¯ãã±å ä¸»äººå¬ãã®ç»åæ¤ç´¢çµæ">
            <a:extLst>
              <a:ext uri="{FF2B5EF4-FFF2-40B4-BE49-F238E27FC236}">
                <a16:creationId xmlns:a16="http://schemas.microsoft.com/office/drawing/2014/main" id="{B3348C27-15A3-454B-B667-BA5AAADA1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8" y="4577558"/>
            <a:ext cx="555332" cy="55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9E66183E-78B4-4767-A511-09039646B1AC}"/>
              </a:ext>
            </a:extLst>
          </p:cNvPr>
          <p:cNvSpPr/>
          <p:nvPr/>
        </p:nvSpPr>
        <p:spPr>
          <a:xfrm>
            <a:off x="822807" y="4612297"/>
            <a:ext cx="7596515" cy="491547"/>
          </a:xfrm>
          <a:prstGeom prst="wedgeRectCallout">
            <a:avLst>
              <a:gd name="adj1" fmla="val -51006"/>
              <a:gd name="adj2" fmla="val 20927"/>
            </a:avLst>
          </a:prstGeom>
          <a:solidFill>
            <a:srgbClr val="EEEEEE">
              <a:alpha val="50196"/>
            </a:srgb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非ユークリッド幾何を理解するためには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, </a:t>
            </a: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まずユークリッド幾何を理解しないとね</a:t>
            </a:r>
            <a:endParaRPr kumimoji="1" lang="en-US" altLang="ja-JP" dirty="0">
              <a:solidFill>
                <a:schemeClr val="bg1">
                  <a:lumMod val="50000"/>
                </a:schemeClr>
              </a:solidFill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今回の目標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altLang="ja-JP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- </a:t>
            </a:r>
            <a:r>
              <a:rPr lang="ja-JP" altLang="en-US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エルランゲンプログラムの視点からユークリッド幾何を</a:t>
            </a:r>
            <a:r>
              <a:rPr lang="en-US" altLang="ja-JP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, </a:t>
            </a:r>
            <a:r>
              <a:rPr lang="ja-JP" altLang="en-US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集合と群の組みとして改めて見てみよう</a:t>
            </a:r>
            <a:r>
              <a:rPr lang="en-US" altLang="ja-JP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. </a:t>
            </a:r>
            <a:r>
              <a:rPr lang="ja-JP" altLang="en-US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保存される性質はどんなものだろうか</a:t>
            </a:r>
          </a:p>
          <a:p>
            <a:pPr marL="0" lvl="0" indent="0">
              <a:buNone/>
            </a:pPr>
            <a:endParaRPr lang="ja-JP" altLang="en-US" dirty="0">
              <a:latin typeface="M+ 1p medium" panose="020B0603020203020204" pitchFamily="50" charset="-128"/>
              <a:ea typeface="M+ 1p medium" panose="020B0603020203020204" pitchFamily="50" charset="-128"/>
              <a:cs typeface="M+ 1p medium" panose="020B0603020203020204" pitchFamily="50" charset="-128"/>
            </a:endParaRPr>
          </a:p>
          <a:p>
            <a:pPr marL="0" lvl="0" indent="0">
              <a:buNone/>
            </a:pPr>
            <a:r>
              <a:rPr lang="en-US" altLang="ja-JP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- </a:t>
            </a:r>
            <a:r>
              <a:rPr lang="ja-JP" altLang="en-US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ユークリッド幾何のアナロジー</a:t>
            </a:r>
            <a:r>
              <a:rPr lang="en-US" altLang="ja-JP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(</a:t>
            </a:r>
            <a:r>
              <a:rPr lang="ja-JP" altLang="en-US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類推</a:t>
            </a:r>
            <a:r>
              <a:rPr lang="en-US" altLang="ja-JP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)</a:t>
            </a:r>
            <a:r>
              <a:rPr lang="ja-JP" altLang="en-US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から非ユークリッド幾何学を構築してみよう</a:t>
            </a:r>
          </a:p>
          <a:p>
            <a:pPr marL="0" lvl="0" indent="0">
              <a:buNone/>
            </a:pPr>
            <a:endParaRPr lang="ja-JP" altLang="en-US" dirty="0">
              <a:latin typeface="M+ 1p medium" panose="020B0603020203020204" pitchFamily="50" charset="-128"/>
              <a:ea typeface="M+ 1p medium" panose="020B0603020203020204" pitchFamily="50" charset="-128"/>
              <a:cs typeface="M+ 1p medium" panose="020B0603020203020204" pitchFamily="50" charset="-128"/>
            </a:endParaRPr>
          </a:p>
          <a:p>
            <a:pPr marL="0" lvl="0" indent="0">
              <a:buNone/>
            </a:pPr>
            <a:r>
              <a:rPr lang="en-US" altLang="ja-JP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- </a:t>
            </a:r>
            <a:r>
              <a:rPr lang="ja-JP" altLang="en-US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双曲幾何で保持される性質はどういった物があるのか</a:t>
            </a:r>
            <a:r>
              <a:rPr lang="en-US" altLang="ja-JP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, </a:t>
            </a:r>
            <a:r>
              <a:rPr lang="ja-JP" altLang="en-US" dirty="0">
                <a:latin typeface="M+ 1p medium" panose="020B0603020203020204" pitchFamily="50" charset="-128"/>
                <a:ea typeface="M+ 1p medium" panose="020B0603020203020204" pitchFamily="50" charset="-128"/>
                <a:cs typeface="M+ 1p medium" panose="020B0603020203020204" pitchFamily="50" charset="-128"/>
              </a:rPr>
              <a:t>確認してみよう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6916625" y="45750"/>
            <a:ext cx="2144400" cy="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前書き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: Introduction</a:t>
            </a:r>
            <a:endParaRPr sz="1400" dirty="0">
              <a:solidFill>
                <a:schemeClr val="bg1">
                  <a:lumMod val="50000"/>
                </a:schemeClr>
              </a:solidFill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587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5DBF3215-13AD-4FE7-AE3B-208FB74012AE}"/>
              </a:ext>
            </a:extLst>
          </p:cNvPr>
          <p:cNvSpPr/>
          <p:nvPr/>
        </p:nvSpPr>
        <p:spPr>
          <a:xfrm rot="16200000">
            <a:off x="4285650" y="-4285650"/>
            <a:ext cx="572701" cy="9144002"/>
          </a:xfrm>
          <a:prstGeom prst="triangle">
            <a:avLst>
              <a:gd name="adj" fmla="val 100000"/>
            </a:avLst>
          </a:prstGeom>
          <a:solidFill>
            <a:srgbClr val="FFF4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BC25266-4EBA-4EB8-A354-624A1F8420E4}"/>
              </a:ext>
            </a:extLst>
          </p:cNvPr>
          <p:cNvSpPr/>
          <p:nvPr/>
        </p:nvSpPr>
        <p:spPr>
          <a:xfrm>
            <a:off x="1" y="4568873"/>
            <a:ext cx="9143999" cy="572702"/>
          </a:xfrm>
          <a:prstGeom prst="rect">
            <a:avLst/>
          </a:prstGeom>
          <a:solidFill>
            <a:srgbClr val="FFF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26" name="Picture 2" descr="ããã¯ãã±å ä¸»äººå¬ãã®ç»åæ¤ç´¢çµæ">
            <a:extLst>
              <a:ext uri="{FF2B5EF4-FFF2-40B4-BE49-F238E27FC236}">
                <a16:creationId xmlns:a16="http://schemas.microsoft.com/office/drawing/2014/main" id="{B3348C27-15A3-454B-B667-BA5AAADA1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8" y="4577558"/>
            <a:ext cx="555332" cy="55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9E66183E-78B4-4767-A511-09039646B1AC}"/>
              </a:ext>
            </a:extLst>
          </p:cNvPr>
          <p:cNvSpPr/>
          <p:nvPr/>
        </p:nvSpPr>
        <p:spPr>
          <a:xfrm>
            <a:off x="822807" y="4612297"/>
            <a:ext cx="7596515" cy="491547"/>
          </a:xfrm>
          <a:prstGeom prst="wedgeRectCallout">
            <a:avLst>
              <a:gd name="adj1" fmla="val -51006"/>
              <a:gd name="adj2" fmla="val 20927"/>
            </a:avLst>
          </a:prstGeom>
          <a:solidFill>
            <a:srgbClr val="EEEEEE">
              <a:alpha val="50196"/>
            </a:srgb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＋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α</a:t>
            </a: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でユークリッド幾何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, </a:t>
            </a: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全五回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?</a:t>
            </a: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ToC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6916625" y="45750"/>
            <a:ext cx="2144400" cy="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2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概要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: 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Table of Contents</a:t>
            </a:r>
            <a:endParaRPr sz="1200" dirty="0">
              <a:solidFill>
                <a:schemeClr val="bg1">
                  <a:lumMod val="50000"/>
                </a:schemeClr>
              </a:solidFill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  <p:sp>
        <p:nvSpPr>
          <p:cNvPr id="14" name="Google Shape;68;p15">
            <a:extLst>
              <a:ext uri="{FF2B5EF4-FFF2-40B4-BE49-F238E27FC236}">
                <a16:creationId xmlns:a16="http://schemas.microsoft.com/office/drawing/2014/main" id="{DA3101D9-7ED4-4A60-8761-611DB2BBA3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85099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§2.1 ポアンカレ</a:t>
            </a:r>
            <a:r>
              <a:rPr lang="ja-JP" altLang="en-US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計量</a:t>
            </a:r>
            <a:endParaRPr sz="1200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ja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a) 曲線の長さ</a:t>
            </a:r>
            <a:endParaRPr sz="1200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ja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b) ポアンカレ計量</a:t>
            </a:r>
            <a:endParaRPr sz="1200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ja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c) 距離空間の公理</a:t>
            </a:r>
            <a:endParaRPr sz="1200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ja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d) 等長変換群</a:t>
            </a:r>
            <a:endParaRPr sz="1200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§ 2.2 幾何学とそのモデル</a:t>
            </a:r>
            <a:endParaRPr sz="1200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ja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a) 円盤モデル</a:t>
            </a:r>
            <a:endParaRPr sz="1200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ja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b) 測地線の一意性</a:t>
            </a:r>
            <a:endParaRPr sz="1200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ja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c) 三角形の合同条件</a:t>
            </a:r>
            <a:endParaRPr sz="1200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ja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d) 等長変換群</a:t>
            </a:r>
            <a:endParaRPr sz="1200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ja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e) 幾何学が同じという事の意味</a:t>
            </a:r>
            <a:endParaRPr sz="1200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ja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f) </a:t>
            </a:r>
            <a:r>
              <a:rPr lang="ja-JP" altLang="en-US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エルランゲン</a:t>
            </a:r>
            <a:r>
              <a:rPr lang="ja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プログラム</a:t>
            </a:r>
            <a:endParaRPr sz="1200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  <p:sp>
        <p:nvSpPr>
          <p:cNvPr id="15" name="Google Shape;69;p15">
            <a:extLst>
              <a:ext uri="{FF2B5EF4-FFF2-40B4-BE49-F238E27FC236}">
                <a16:creationId xmlns:a16="http://schemas.microsoft.com/office/drawing/2014/main" id="{CEC7D10F-0DCC-46A1-9983-C3D6CF3D867A}"/>
              </a:ext>
            </a:extLst>
          </p:cNvPr>
          <p:cNvSpPr txBox="1">
            <a:spLocks/>
          </p:cNvSpPr>
          <p:nvPr/>
        </p:nvSpPr>
        <p:spPr>
          <a:xfrm>
            <a:off x="4697450" y="1085099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§2.3 </a:t>
            </a:r>
            <a:r>
              <a:rPr lang="ja-JP" altLang="en-US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共形変換</a:t>
            </a:r>
            <a:r>
              <a:rPr lang="en-US" altLang="ja-JP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/</a:t>
            </a:r>
            <a:r>
              <a:rPr lang="ja-JP" altLang="en-US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等角写像</a:t>
            </a:r>
          </a:p>
          <a:p>
            <a:pPr indent="-304800">
              <a:spcBef>
                <a:spcPts val="1600"/>
              </a:spcBef>
              <a:buSzPts val="1200"/>
              <a:buFont typeface="Arial"/>
              <a:buChar char="-"/>
            </a:pPr>
            <a:r>
              <a:rPr lang="en-US" altLang="ja-JP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a) </a:t>
            </a:r>
            <a:r>
              <a:rPr lang="ja-JP" altLang="en-US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一次分数変換の共形性</a:t>
            </a:r>
          </a:p>
          <a:p>
            <a:pPr indent="-304800">
              <a:buSzPts val="1200"/>
              <a:buFont typeface="Arial"/>
              <a:buChar char="-"/>
            </a:pPr>
            <a:r>
              <a:rPr lang="en-US" altLang="ja-JP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b) </a:t>
            </a:r>
            <a:r>
              <a:rPr lang="ja-JP" altLang="en-US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複素関数論との関係</a:t>
            </a:r>
          </a:p>
          <a:p>
            <a:pPr indent="-304800">
              <a:buSzPts val="1200"/>
              <a:buFont typeface="Arial"/>
              <a:buChar char="-"/>
            </a:pPr>
            <a:r>
              <a:rPr lang="en-US" altLang="ja-JP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c) </a:t>
            </a:r>
            <a:r>
              <a:rPr lang="ja-JP" altLang="en-US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測地線の決定</a:t>
            </a:r>
          </a:p>
          <a:p>
            <a:pPr marL="152400" indent="0">
              <a:buSzPts val="1200"/>
              <a:buFont typeface="Arial"/>
              <a:buNone/>
            </a:pPr>
            <a:endParaRPr lang="ja-JP" altLang="en-US" sz="1200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0" indent="0">
              <a:spcBef>
                <a:spcPts val="1600"/>
              </a:spcBef>
              <a:buFont typeface="Arial"/>
              <a:buNone/>
            </a:pPr>
            <a:r>
              <a:rPr lang="en-US" altLang="ja-JP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§ 3.1 </a:t>
            </a:r>
            <a:r>
              <a:rPr lang="ja-JP" altLang="en-US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双曲面モデル</a:t>
            </a:r>
          </a:p>
          <a:p>
            <a:pPr indent="-304800">
              <a:spcBef>
                <a:spcPts val="1600"/>
              </a:spcBef>
              <a:buSzPts val="1200"/>
              <a:buFont typeface="Arial"/>
              <a:buChar char="-"/>
            </a:pPr>
            <a:r>
              <a:rPr lang="en-US" altLang="ja-JP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a) </a:t>
            </a:r>
            <a:r>
              <a:rPr lang="ja-JP" altLang="en-US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ローレンツ計量</a:t>
            </a:r>
            <a:r>
              <a:rPr lang="en-US" altLang="ja-JP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(</a:t>
            </a:r>
            <a:r>
              <a:rPr lang="ja-JP" altLang="en-US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ミンコフスキー計量</a:t>
            </a:r>
            <a:r>
              <a:rPr lang="en-US" altLang="ja-JP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)</a:t>
            </a:r>
            <a:endParaRPr lang="ja-JP" altLang="en-US" sz="1200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indent="-304800">
              <a:buSzPts val="1200"/>
              <a:buFont typeface="Arial"/>
              <a:buChar char="-"/>
            </a:pPr>
            <a:r>
              <a:rPr lang="en-US" altLang="ja-JP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b) </a:t>
            </a:r>
            <a:r>
              <a:rPr lang="ja-JP" altLang="en-US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測地線の一意性</a:t>
            </a:r>
          </a:p>
          <a:p>
            <a:pPr indent="-304800">
              <a:buSzPts val="1200"/>
              <a:buFont typeface="Arial"/>
              <a:buChar char="-"/>
            </a:pPr>
            <a:r>
              <a:rPr lang="en-US" altLang="ja-JP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c) </a:t>
            </a:r>
            <a:r>
              <a:rPr lang="ja-JP" altLang="en-US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等長変換</a:t>
            </a:r>
          </a:p>
          <a:p>
            <a:pPr indent="-304800">
              <a:buSzPts val="1200"/>
              <a:buFont typeface="Arial"/>
              <a:buChar char="-"/>
            </a:pPr>
            <a:r>
              <a:rPr lang="en-US" altLang="ja-JP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d) </a:t>
            </a:r>
            <a:r>
              <a:rPr lang="ja-JP" altLang="en-US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等長変換の推移性</a:t>
            </a:r>
          </a:p>
          <a:p>
            <a:pPr indent="-304800">
              <a:buSzPts val="1200"/>
              <a:buFont typeface="Arial"/>
              <a:buChar char="-"/>
            </a:pPr>
            <a:r>
              <a:rPr lang="en-US" altLang="ja-JP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e) </a:t>
            </a:r>
            <a:r>
              <a:rPr lang="ja-JP" altLang="en-US" sz="1200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双曲面モデルでの測地線</a:t>
            </a:r>
          </a:p>
        </p:txBody>
      </p:sp>
    </p:spTree>
    <p:extLst>
      <p:ext uri="{BB962C8B-B14F-4D97-AF65-F5344CB8AC3E}">
        <p14:creationId xmlns:p14="http://schemas.microsoft.com/office/powerpoint/2010/main" val="111966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5DBF3215-13AD-4FE7-AE3B-208FB74012AE}"/>
              </a:ext>
            </a:extLst>
          </p:cNvPr>
          <p:cNvSpPr/>
          <p:nvPr/>
        </p:nvSpPr>
        <p:spPr>
          <a:xfrm rot="16200000">
            <a:off x="4285650" y="-4285650"/>
            <a:ext cx="572701" cy="9144002"/>
          </a:xfrm>
          <a:prstGeom prst="triangle">
            <a:avLst>
              <a:gd name="adj" fmla="val 100000"/>
            </a:avLst>
          </a:prstGeom>
          <a:solidFill>
            <a:srgbClr val="FFF4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BC25266-4EBA-4EB8-A354-624A1F8420E4}"/>
              </a:ext>
            </a:extLst>
          </p:cNvPr>
          <p:cNvSpPr/>
          <p:nvPr/>
        </p:nvSpPr>
        <p:spPr>
          <a:xfrm>
            <a:off x="1" y="4568873"/>
            <a:ext cx="9143999" cy="572702"/>
          </a:xfrm>
          <a:prstGeom prst="rect">
            <a:avLst/>
          </a:prstGeom>
          <a:solidFill>
            <a:srgbClr val="FFF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26" name="Picture 2" descr="ããã¯ãã±å ä¸»äººå¬ãã®ç»åæ¤ç´¢çµæ">
            <a:extLst>
              <a:ext uri="{FF2B5EF4-FFF2-40B4-BE49-F238E27FC236}">
                <a16:creationId xmlns:a16="http://schemas.microsoft.com/office/drawing/2014/main" id="{B3348C27-15A3-454B-B667-BA5AAADA1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8" y="4577558"/>
            <a:ext cx="555332" cy="55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9E66183E-78B4-4767-A511-09039646B1AC}"/>
              </a:ext>
            </a:extLst>
          </p:cNvPr>
          <p:cNvSpPr/>
          <p:nvPr/>
        </p:nvSpPr>
        <p:spPr>
          <a:xfrm>
            <a:off x="822807" y="4612297"/>
            <a:ext cx="7596515" cy="491547"/>
          </a:xfrm>
          <a:prstGeom prst="wedgeRectCallout">
            <a:avLst>
              <a:gd name="adj1" fmla="val -51006"/>
              <a:gd name="adj2" fmla="val 20927"/>
            </a:avLst>
          </a:prstGeom>
          <a:solidFill>
            <a:srgbClr val="EEEEEE">
              <a:alpha val="50196"/>
            </a:srgb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ちなみに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, </a:t>
            </a: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クライン幾何は等質空間の性質を調べる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, </a:t>
            </a: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ともいえるよ</a:t>
            </a:r>
            <a:endParaRPr kumimoji="1" lang="en-US" altLang="ja-JP" dirty="0">
              <a:solidFill>
                <a:schemeClr val="bg1">
                  <a:lumMod val="50000"/>
                </a:schemeClr>
              </a:solidFill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algn="ctr"/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クライン幾何は現代幾何の中心概念の一つだけど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, </a:t>
            </a: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リーマン幾何など成立してない分野もある</a:t>
            </a:r>
            <a:endParaRPr kumimoji="1" lang="en-US" altLang="ja-JP" dirty="0">
              <a:solidFill>
                <a:schemeClr val="bg1">
                  <a:lumMod val="50000"/>
                </a:schemeClr>
              </a:solidFill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一回目の復習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ja-JP" altLang="en-US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第一回の内容は</a:t>
            </a:r>
            <a:r>
              <a:rPr lang="en-US" altLang="ja-JP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, </a:t>
            </a:r>
            <a:r>
              <a:rPr lang="ja-JP" altLang="en-US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ユークリッド幾何学を</a:t>
            </a:r>
            <a:r>
              <a:rPr lang="en-US" altLang="ja-JP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, </a:t>
            </a:r>
            <a:r>
              <a:rPr lang="ja-JP" altLang="en-US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現代幾何の根底概念の一つである</a:t>
            </a:r>
            <a:r>
              <a:rPr lang="en-US" altLang="ja-JP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, </a:t>
            </a:r>
            <a:r>
              <a:rPr lang="ja-JP" altLang="en-US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クライン流のとらえ方</a:t>
            </a:r>
            <a:r>
              <a:rPr lang="en-US" altLang="ja-JP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(</a:t>
            </a:r>
            <a:r>
              <a:rPr lang="ja-JP" altLang="en-US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クライン幾何</a:t>
            </a:r>
            <a:r>
              <a:rPr lang="en-US" altLang="ja-JP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)</a:t>
            </a:r>
            <a:r>
              <a:rPr lang="ja-JP" altLang="en-US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から</a:t>
            </a:r>
            <a:r>
              <a:rPr lang="en-US" altLang="ja-JP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, </a:t>
            </a:r>
            <a:r>
              <a:rPr lang="ja-JP" altLang="en-US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表現してみようという物でした</a:t>
            </a:r>
            <a:r>
              <a:rPr lang="en-US" altLang="ja-JP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.</a:t>
            </a:r>
          </a:p>
          <a:p>
            <a:pPr marL="0" lvl="0" indent="0">
              <a:buNone/>
            </a:pPr>
            <a:endParaRPr lang="en-US" altLang="ja-JP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0" lvl="0" indent="0">
              <a:buNone/>
            </a:pPr>
            <a:r>
              <a:rPr lang="en-US" altLang="ja-JP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Q. </a:t>
            </a:r>
            <a:r>
              <a:rPr lang="ja-JP" altLang="en-US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クライン幾何とは</a:t>
            </a:r>
            <a:r>
              <a:rPr lang="en-US" altLang="ja-JP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?</a:t>
            </a:r>
          </a:p>
          <a:p>
            <a:pPr marL="0" lvl="0" indent="0">
              <a:buNone/>
            </a:pPr>
            <a:r>
              <a:rPr lang="ja-JP" altLang="en-US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幾何学を</a:t>
            </a:r>
            <a:r>
              <a:rPr lang="en-US" altLang="ja-JP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, </a:t>
            </a:r>
            <a:r>
              <a:rPr lang="ja-JP" altLang="en-US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ある集合とある群の作用を考えた時に</a:t>
            </a:r>
            <a:r>
              <a:rPr lang="en-US" altLang="ja-JP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, </a:t>
            </a:r>
            <a:r>
              <a:rPr lang="ja-JP" altLang="en-US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不変の性質について考える学問</a:t>
            </a:r>
            <a:endParaRPr lang="en-US" altLang="ja-JP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0" lvl="0" indent="0">
              <a:buNone/>
            </a:pPr>
            <a:endParaRPr lang="en-US" altLang="ja-JP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0" lvl="0" indent="0">
              <a:buNone/>
            </a:pPr>
            <a:r>
              <a:rPr lang="en-US" altLang="ja-JP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Q2.</a:t>
            </a:r>
            <a:r>
              <a:rPr lang="ja-JP" altLang="en-US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この観点から見てみると</a:t>
            </a:r>
            <a:r>
              <a:rPr lang="en-US" altLang="ja-JP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, </a:t>
            </a:r>
            <a:r>
              <a:rPr lang="ja-JP" altLang="en-US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ユークリッド幾何は</a:t>
            </a:r>
            <a:endParaRPr lang="en-US" altLang="ja-JP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0" lvl="0" indent="0">
              <a:buNone/>
            </a:pPr>
            <a:r>
              <a:rPr lang="ja-JP" altLang="en-US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長さが変化しない性質を用いて証明や値を求める学問なので</a:t>
            </a:r>
            <a:r>
              <a:rPr lang="en-US" altLang="ja-JP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, </a:t>
            </a:r>
            <a:r>
              <a:rPr lang="ja-JP" altLang="en-US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空間と変換は</a:t>
            </a:r>
            <a:endParaRPr lang="en-US" altLang="ja-JP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285750" lvl="0" indent="-285750">
              <a:buFontTx/>
              <a:buChar char="-"/>
            </a:pPr>
            <a:r>
              <a:rPr lang="ja-JP" altLang="en-US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空間</a:t>
            </a:r>
            <a:r>
              <a:rPr lang="en-US" altLang="ja-JP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: </a:t>
            </a:r>
            <a:r>
              <a:rPr lang="ja-JP" altLang="en-US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距離が存在する空間</a:t>
            </a:r>
            <a:endParaRPr lang="en-US" altLang="ja-JP" dirty="0"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  <a:p>
            <a:pPr marL="285750" lvl="0" indent="-285750">
              <a:buFontTx/>
              <a:buChar char="-"/>
            </a:pPr>
            <a:r>
              <a:rPr lang="ja-JP" altLang="en-US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変換</a:t>
            </a:r>
            <a:r>
              <a:rPr lang="en-US" altLang="ja-JP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: </a:t>
            </a:r>
            <a:r>
              <a:rPr lang="ja-JP" altLang="en-US" dirty="0"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長さの変化しない変換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6916625" y="45750"/>
            <a:ext cx="2144400" cy="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復習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: </a:t>
            </a:r>
            <a:r>
              <a:rPr lang="ja-JP" altLang="en-US" sz="14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ユークリッド幾何</a:t>
            </a:r>
            <a:endParaRPr sz="1400" dirty="0">
              <a:solidFill>
                <a:schemeClr val="bg1">
                  <a:lumMod val="50000"/>
                </a:schemeClr>
              </a:solidFill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055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5DBF3215-13AD-4FE7-AE3B-208FB74012AE}"/>
              </a:ext>
            </a:extLst>
          </p:cNvPr>
          <p:cNvSpPr/>
          <p:nvPr/>
        </p:nvSpPr>
        <p:spPr>
          <a:xfrm rot="16200000">
            <a:off x="4285650" y="-4285650"/>
            <a:ext cx="572701" cy="9144002"/>
          </a:xfrm>
          <a:prstGeom prst="triangle">
            <a:avLst>
              <a:gd name="adj" fmla="val 100000"/>
            </a:avLst>
          </a:prstGeom>
          <a:solidFill>
            <a:srgbClr val="FFF4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BC25266-4EBA-4EB8-A354-624A1F8420E4}"/>
              </a:ext>
            </a:extLst>
          </p:cNvPr>
          <p:cNvSpPr/>
          <p:nvPr/>
        </p:nvSpPr>
        <p:spPr>
          <a:xfrm>
            <a:off x="1" y="4568873"/>
            <a:ext cx="9143999" cy="572702"/>
          </a:xfrm>
          <a:prstGeom prst="rect">
            <a:avLst/>
          </a:prstGeom>
          <a:solidFill>
            <a:srgbClr val="FFF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26" name="Picture 2" descr="ããã¯ãã±å ä¸»äººå¬ãã®ç»åæ¤ç´¢çµæ">
            <a:extLst>
              <a:ext uri="{FF2B5EF4-FFF2-40B4-BE49-F238E27FC236}">
                <a16:creationId xmlns:a16="http://schemas.microsoft.com/office/drawing/2014/main" id="{B3348C27-15A3-454B-B667-BA5AAADA1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8" y="4577558"/>
            <a:ext cx="555332" cy="55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9E66183E-78B4-4767-A511-09039646B1AC}"/>
              </a:ext>
            </a:extLst>
          </p:cNvPr>
          <p:cNvSpPr/>
          <p:nvPr/>
        </p:nvSpPr>
        <p:spPr>
          <a:xfrm>
            <a:off x="822807" y="4612297"/>
            <a:ext cx="7596515" cy="491547"/>
          </a:xfrm>
          <a:prstGeom prst="wedgeRectCallout">
            <a:avLst>
              <a:gd name="adj1" fmla="val -51006"/>
              <a:gd name="adj2" fmla="val 20927"/>
            </a:avLst>
          </a:prstGeom>
          <a:solidFill>
            <a:srgbClr val="EEEEEE">
              <a:alpha val="50196"/>
            </a:srgb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距離は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4</a:t>
            </a: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つの公理さえ満たせば全部距離になる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.</a:t>
            </a:r>
          </a:p>
          <a:p>
            <a:pPr algn="ctr"/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ユークリッド以外には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, </a:t>
            </a: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マンハッタン距離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, </a:t>
            </a: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マハラノビス距離とか</a:t>
            </a:r>
            <a:endParaRPr kumimoji="1" lang="en-US" altLang="ja-JP" dirty="0">
              <a:solidFill>
                <a:schemeClr val="bg1">
                  <a:lumMod val="50000"/>
                </a:schemeClr>
              </a:solidFill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+ 1p" panose="020B0503020203020204" pitchFamily="50" charset="-128"/>
                <a:ea typeface="M+ 1p" panose="020B0503020203020204" pitchFamily="50" charset="-128"/>
                <a:cs typeface="M+ 1p" panose="020B0503020203020204" pitchFamily="50" charset="-128"/>
              </a:rPr>
              <a:t>距離が存在する空間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+ 1p" panose="020B0503020203020204" pitchFamily="50" charset="-128"/>
              <a:ea typeface="M+ 1p" panose="020B0503020203020204" pitchFamily="50" charset="-128"/>
              <a:cs typeface="M+ 1p" panose="020B050302020302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None/>
                </a:pP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距離が定義されている空間の事を距離空間といいます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.</a:t>
                </a:r>
              </a:p>
              <a:p>
                <a:pPr marL="0" lvl="0" indent="0">
                  <a:buNone/>
                </a:pPr>
                <a:endParaRPr lang="en-US" altLang="ja-JP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  <a:p>
                <a:pPr marL="0" lvl="0" indent="0">
                  <a:buNone/>
                </a:pP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Q. Def </a:t>
                </a: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距離空間</a:t>
                </a:r>
                <a:endParaRPr lang="en-US" altLang="ja-JP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  <a:p>
                <a:pPr marL="0" lvl="0" indent="0">
                  <a:buNone/>
                </a:pP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距離関数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: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𝐴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ℝ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 </m:t>
                    </m:r>
                  </m:oMath>
                </a14:m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が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4</a:t>
                </a: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つの条件を満たすとき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, </a:t>
                </a: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この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𝑑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𝐴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の</m:t>
                    </m:r>
                  </m:oMath>
                </a14:m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距離という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.</a:t>
                </a:r>
              </a:p>
              <a:p>
                <a:pPr marL="342900" lvl="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ja-JP" sz="12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𝑑</m:t>
                    </m:r>
                    <m:d>
                      <m:dPr>
                        <m:ctrlPr>
                          <a:rPr lang="en-US" altLang="ja-JP" sz="1200" i="1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</m:ctrlPr>
                      </m:dPr>
                      <m:e>
                        <m:r>
                          <a:rPr lang="en-US" altLang="ja-JP" sz="1200" i="1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𝑎</m:t>
                        </m:r>
                        <m:r>
                          <a:rPr lang="en-US" altLang="ja-JP" sz="1200" i="1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,</m:t>
                        </m:r>
                        <m:r>
                          <a:rPr lang="en-US" altLang="ja-JP" sz="1200" i="1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𝑏</m:t>
                        </m:r>
                      </m:e>
                    </m:d>
                    <m:r>
                      <a:rPr lang="en-US" altLang="ja-JP" sz="12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≥0</m:t>
                    </m:r>
                  </m:oMath>
                </a14:m>
                <a:endParaRPr lang="en-US" altLang="ja-JP" sz="1200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  <a:p>
                <a:pPr marL="342900" lvl="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𝑎</m:t>
                    </m:r>
                    <m:r>
                      <a:rPr lang="en-US" altLang="ja-JP" sz="1200" b="0" i="1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=</m:t>
                    </m:r>
                    <m:r>
                      <a:rPr lang="en-US" altLang="ja-JP" sz="1200" b="0" i="1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𝑏</m:t>
                    </m:r>
                    <m:r>
                      <a:rPr lang="en-US" altLang="ja-JP" sz="1200" b="0" i="1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⇔</m:t>
                    </m:r>
                    <m:r>
                      <a:rPr lang="en-US" altLang="ja-JP" sz="12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𝑑</m:t>
                    </m:r>
                    <m:d>
                      <m:dPr>
                        <m:ctrlPr>
                          <a:rPr lang="en-US" altLang="ja-JP" sz="1200" i="1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</m:ctrlPr>
                      </m:dPr>
                      <m:e>
                        <m:r>
                          <a:rPr lang="en-US" altLang="ja-JP" sz="1200" i="1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𝑎</m:t>
                        </m:r>
                        <m:r>
                          <a:rPr lang="en-US" altLang="ja-JP" sz="1200" i="1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,</m:t>
                        </m:r>
                        <m:r>
                          <a:rPr lang="en-US" altLang="ja-JP" sz="1200" b="0" i="1" smtClean="0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𝑏</m:t>
                        </m:r>
                      </m:e>
                    </m:d>
                    <m:r>
                      <a:rPr lang="en-US" altLang="ja-JP" sz="12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=0</m:t>
                    </m:r>
                  </m:oMath>
                </a14:m>
                <a:endParaRPr lang="en-US" altLang="ja-JP" sz="1200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  <a:p>
                <a:pPr marL="342900" lvl="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ja-JP" sz="12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𝑑</m:t>
                    </m:r>
                    <m:d>
                      <m:dPr>
                        <m:ctrlPr>
                          <a:rPr lang="en-US" altLang="ja-JP" sz="1200" i="1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</m:ctrlPr>
                      </m:dPr>
                      <m:e>
                        <m:r>
                          <a:rPr lang="en-US" altLang="ja-JP" sz="1200" i="1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𝑎</m:t>
                        </m:r>
                        <m:r>
                          <a:rPr lang="en-US" altLang="ja-JP" sz="1200" i="1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,</m:t>
                        </m:r>
                        <m:r>
                          <a:rPr lang="en-US" altLang="ja-JP" sz="1200" i="1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𝑏</m:t>
                        </m:r>
                      </m:e>
                    </m:d>
                    <m:r>
                      <a:rPr lang="en-US" altLang="ja-JP" sz="12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=</m:t>
                    </m:r>
                    <m:r>
                      <a:rPr lang="en-US" altLang="ja-JP" sz="12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𝑑</m:t>
                    </m:r>
                    <m:r>
                      <a:rPr lang="en-US" altLang="ja-JP" sz="12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(</m:t>
                    </m:r>
                    <m:r>
                      <a:rPr lang="en-US" altLang="ja-JP" sz="12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𝑏</m:t>
                    </m:r>
                    <m:r>
                      <a:rPr lang="en-US" altLang="ja-JP" sz="12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,</m:t>
                    </m:r>
                    <m:r>
                      <a:rPr lang="en-US" altLang="ja-JP" sz="12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𝑎</m:t>
                    </m:r>
                    <m:r>
                      <a:rPr lang="en-US" altLang="ja-JP" sz="12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)</m:t>
                    </m:r>
                  </m:oMath>
                </a14:m>
                <a:endParaRPr lang="en-US" altLang="ja-JP" sz="1200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  <a:p>
                <a:pPr marL="342900" lvl="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ja-JP" sz="12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𝑑</m:t>
                    </m:r>
                    <m:d>
                      <m:dPr>
                        <m:ctrlPr>
                          <a:rPr lang="en-US" altLang="ja-JP" sz="1200" i="1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</m:ctrlPr>
                      </m:dPr>
                      <m:e>
                        <m:r>
                          <a:rPr lang="en-US" altLang="ja-JP" sz="1200" i="1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𝑎</m:t>
                        </m:r>
                        <m:r>
                          <a:rPr lang="en-US" altLang="ja-JP" sz="1200" i="1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,</m:t>
                        </m:r>
                        <m:r>
                          <a:rPr lang="en-US" altLang="ja-JP" sz="1200" i="1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𝑏</m:t>
                        </m:r>
                      </m:e>
                    </m:d>
                    <m:r>
                      <a:rPr lang="en-US" altLang="ja-JP" sz="12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+</m:t>
                    </m:r>
                    <m:r>
                      <a:rPr lang="en-US" altLang="ja-JP" sz="12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𝑑</m:t>
                    </m:r>
                    <m:d>
                      <m:dPr>
                        <m:ctrlPr>
                          <a:rPr lang="en-US" altLang="ja-JP" sz="1200" i="1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</m:ctrlPr>
                      </m:dPr>
                      <m:e>
                        <m:r>
                          <a:rPr lang="en-US" altLang="ja-JP" sz="1200" i="1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𝑎</m:t>
                        </m:r>
                        <m:r>
                          <a:rPr lang="en-US" altLang="ja-JP" sz="1200" i="1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,</m:t>
                        </m:r>
                        <m:r>
                          <a:rPr lang="en-US" altLang="ja-JP" sz="1200" i="1">
                            <a:latin typeface="Cambria Math" panose="02040503050406030204" pitchFamily="18" charset="0"/>
                            <a:ea typeface="M+ 1p light" panose="020B0402020203020204" pitchFamily="50" charset="-128"/>
                            <a:cs typeface="M+ 1p light" panose="020B0402020203020204" pitchFamily="50" charset="-128"/>
                          </a:rPr>
                          <m:t>𝑐</m:t>
                        </m:r>
                      </m:e>
                    </m:d>
                    <m:r>
                      <a:rPr lang="en-US" altLang="ja-JP" sz="12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≥</m:t>
                    </m:r>
                    <m:r>
                      <a:rPr lang="en-US" altLang="ja-JP" sz="12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𝑑</m:t>
                    </m:r>
                    <m:r>
                      <a:rPr lang="en-US" altLang="ja-JP" sz="12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(</m:t>
                    </m:r>
                    <m:r>
                      <a:rPr lang="en-US" altLang="ja-JP" sz="12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𝑎</m:t>
                    </m:r>
                    <m:r>
                      <a:rPr lang="en-US" altLang="ja-JP" sz="12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,</m:t>
                    </m:r>
                    <m:r>
                      <a:rPr lang="en-US" altLang="ja-JP" sz="12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𝑐</m:t>
                    </m:r>
                    <m:r>
                      <a:rPr lang="en-US" altLang="ja-JP" sz="12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)(</m:t>
                    </m:r>
                    <m:r>
                      <a:rPr lang="ja-JP" altLang="en-US" sz="1200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三角不等式</m:t>
                    </m:r>
                    <m:r>
                      <a:rPr lang="en-US" altLang="ja-JP" sz="1200" b="0" i="1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)</m:t>
                    </m:r>
                  </m:oMath>
                </a14:m>
                <a:endParaRPr lang="en-US" altLang="ja-JP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  <a:p>
                <a:pPr marL="0" lvl="0" indent="0">
                  <a:buNone/>
                </a:pP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距離空間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)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M+ 1p light" panose="020B0402020203020204" pitchFamily="50" charset="-128"/>
                        <a:cs typeface="M+ 1p light" panose="020B0402020203020204" pitchFamily="50" charset="-128"/>
                      </a:rPr>
                      <m:t>の</m:t>
                    </m:r>
                  </m:oMath>
                </a14:m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組み合わせの事を距離空間という</a:t>
                </a:r>
                <a:r>
                  <a:rPr lang="en-US" altLang="ja-JP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.</a:t>
                </a:r>
              </a:p>
              <a:p>
                <a:pPr marL="0" lvl="0" indent="0">
                  <a:buNone/>
                </a:pPr>
                <a:endParaRPr lang="en-US" altLang="ja-JP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  <a:p>
                <a:pPr marL="0" lvl="0" indent="0">
                  <a:buNone/>
                </a:pPr>
                <a:r>
                  <a:rPr lang="ja-JP" altLang="en-US" dirty="0">
                    <a:latin typeface="M+ 1p light" panose="020B0402020203020204" pitchFamily="50" charset="-128"/>
                    <a:ea typeface="M+ 1p light" panose="020B0402020203020204" pitchFamily="50" charset="-128"/>
                    <a:cs typeface="M+ 1p light" panose="020B0402020203020204" pitchFamily="50" charset="-128"/>
                  </a:rPr>
                  <a:t>よってユークリッド距離の定義されたユークリッド空間は</a:t>
                </a:r>
                <a:endParaRPr lang="en-US" altLang="ja-JP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  <a:ea typeface="M+ 1p light" panose="020B0402020203020204" pitchFamily="50" charset="-128"/>
                              <a:cs typeface="M+ 1p light" panose="020B0402020203020204" pitchFamily="50" charset="-128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M+ 1p light" panose="020B0402020203020204" pitchFamily="50" charset="-128"/>
                                  <a:cs typeface="M+ 1p light" panose="020B0402020203020204" pitchFamily="50" charset="-128"/>
                                </a:rPr>
                              </m:ctrlPr>
                            </m:sSupP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M+ 1p light" panose="020B0402020203020204" pitchFamily="50" charset="-128"/>
                                  <a:cs typeface="M+ 1p light" panose="020B0402020203020204" pitchFamily="50" charset="-128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M+ 1p light" panose="020B0402020203020204" pitchFamily="50" charset="-128"/>
                                  <a:cs typeface="M+ 1p light" panose="020B0402020203020204" pitchFamily="50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M+ 1p light" panose="020B0402020203020204" pitchFamily="50" charset="-128"/>
                              <a:cs typeface="M+ 1p light" panose="020B0402020203020204" pitchFamily="50" charset="-128"/>
                            </a:rPr>
                            <m:t>, 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M+ 1p light" panose="020B0402020203020204" pitchFamily="50" charset="-128"/>
                              <a:cs typeface="M+ 1p light" panose="020B0402020203020204" pitchFamily="50" charset="-128"/>
                            </a:rPr>
                            <m:t>𝑑</m:t>
                          </m:r>
                        </m:e>
                      </m:d>
                      <m:r>
                        <a:rPr lang="ja-JP" altLang="en-US" sz="1400" i="1">
                          <a:latin typeface="Cambria Math" panose="02040503050406030204" pitchFamily="18" charset="0"/>
                          <a:ea typeface="M+ 1p light" panose="020B0402020203020204" pitchFamily="50" charset="-128"/>
                          <a:cs typeface="M+ 1p light" panose="020B0402020203020204" pitchFamily="50" charset="-128"/>
                        </a:rPr>
                        <m:t>ただし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  <a:ea typeface="M+ 1p light" panose="020B0402020203020204" pitchFamily="50" charset="-128"/>
                          <a:cs typeface="M+ 1p light" panose="020B0402020203020204" pitchFamily="50" charset="-128"/>
                        </a:rPr>
                        <m:t>𝑑</m:t>
                      </m:r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  <a:ea typeface="M+ 1p light" panose="020B0402020203020204" pitchFamily="50" charset="-128"/>
                              <a:cs typeface="M+ 1p light" panose="020B0402020203020204" pitchFamily="50" charset="-128"/>
                            </a:rPr>
                          </m:ctrlPr>
                        </m:d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M+ 1p light" panose="020B0402020203020204" pitchFamily="50" charset="-128"/>
                              <a:cs typeface="M+ 1p light" panose="020B0402020203020204" pitchFamily="50" charset="-128"/>
                            </a:rPr>
                            <m:t>𝕩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M+ 1p light" panose="020B0402020203020204" pitchFamily="50" charset="-128"/>
                              <a:cs typeface="M+ 1p light" panose="020B0402020203020204" pitchFamily="50" charset="-128"/>
                            </a:rPr>
                            <m:t>,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M+ 1p light" panose="020B0402020203020204" pitchFamily="50" charset="-128"/>
                              <a:cs typeface="M+ 1p light" panose="020B0402020203020204" pitchFamily="50" charset="-128"/>
                            </a:rPr>
                            <m:t>𝕪</m:t>
                          </m:r>
                        </m:e>
                      </m:d>
                      <m:r>
                        <a:rPr lang="en-US" altLang="ja-JP" sz="1400" i="1">
                          <a:latin typeface="Cambria Math" panose="02040503050406030204" pitchFamily="18" charset="0"/>
                          <a:ea typeface="M+ 1p light" panose="020B0402020203020204" pitchFamily="50" charset="-128"/>
                          <a:cs typeface="M+ 1p light" panose="020B0402020203020204" pitchFamily="50" charset="-128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+ 1p light" panose="020B0402020203020204" pitchFamily="50" charset="-128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+ 1p light" panose="020B0402020203020204" pitchFamily="50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M+ 1p light" panose="020B0402020203020204" pitchFamily="50" charset="-128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M+ 1p light" panose="020B0402020203020204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M+ 1p light" panose="020B0402020203020204" pitchFamily="50" charset="-128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M+ 1p light" panose="020B0402020203020204" pitchFamily="50" charset="-128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M+ 1p light" panose="020B0402020203020204" pitchFamily="50" charset="-128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M+ 1p light" panose="020B0402020203020204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M+ 1p light" panose="020B0402020203020204" pitchFamily="50" charset="-12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M+ 1p light" panose="020B0402020203020204" pitchFamily="50" charset="-128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+ 1p light" panose="020B0402020203020204" pitchFamily="50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+ 1p light" panose="020B0402020203020204" pitchFamily="50" charset="-128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+ 1p light" panose="020B0402020203020204" pitchFamily="50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M+ 1p light" panose="020B0402020203020204" pitchFamily="50" charset="-128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M+ 1p light" panose="020B0402020203020204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M+ 1p light" panose="020B0402020203020204" pitchFamily="50" charset="-128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M+ 1p light" panose="020B0402020203020204" pitchFamily="50" charset="-128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M+ 1p light" panose="020B0402020203020204" pitchFamily="50" charset="-128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M+ 1p light" panose="020B0402020203020204" pitchFamily="5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M+ 1p light" panose="020B0402020203020204" pitchFamily="50" charset="-128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M+ 1p light" panose="020B0402020203020204" pitchFamily="50" charset="-128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+ 1p light" panose="020B0402020203020204" pitchFamily="50" charset="-128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+ 1p light" panose="020B0402020203020204" pitchFamily="50" charset="-128"/>
                        </a:rPr>
                        <m:t>=|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+ 1p light" panose="020B0402020203020204" pitchFamily="50" charset="-128"/>
                        </a:rPr>
                        <m:t>𝕩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+ 1p light" panose="020B0402020203020204" pitchFamily="50" charset="-128"/>
                        </a:rPr>
                        <m:t>−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+ 1p light" panose="020B0402020203020204" pitchFamily="50" charset="-128"/>
                        </a:rPr>
                        <m:t>𝕪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+ 1p light" panose="020B0402020203020204" pitchFamily="50" charset="-128"/>
                        </a:rPr>
                        <m:t>|</m:t>
                      </m:r>
                    </m:oMath>
                  </m:oMathPara>
                </a14:m>
                <a:endParaRPr lang="en-US" altLang="ja-JP" sz="1400" dirty="0">
                  <a:latin typeface="M+ 1p light" panose="020B0402020203020204" pitchFamily="50" charset="-128"/>
                  <a:ea typeface="M+ 1p light" panose="020B0402020203020204" pitchFamily="50" charset="-128"/>
                  <a:cs typeface="M+ 1p light" panose="020B0402020203020204" pitchFamily="50" charset="-128"/>
                </a:endParaRPr>
              </a:p>
            </p:txBody>
          </p:sp>
        </mc:Choice>
        <mc:Fallback xmlns=""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4"/>
                <a:stretch>
                  <a:fillRect l="-572" b="-2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6916625" y="45750"/>
            <a:ext cx="2144400" cy="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4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復習</a:t>
            </a:r>
            <a:r>
              <a:rPr lang="en-US" altLang="ja-JP" sz="14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: </a:t>
            </a:r>
            <a:r>
              <a:rPr lang="ja-JP" altLang="en-US" sz="1400" dirty="0">
                <a:solidFill>
                  <a:schemeClr val="bg1">
                    <a:lumMod val="50000"/>
                  </a:schemeClr>
                </a:solidFill>
                <a:latin typeface="M+ 1p light" panose="020B0402020203020204" pitchFamily="50" charset="-128"/>
                <a:ea typeface="M+ 1p light" panose="020B0402020203020204" pitchFamily="50" charset="-128"/>
                <a:cs typeface="M+ 1p light" panose="020B0402020203020204" pitchFamily="50" charset="-128"/>
              </a:rPr>
              <a:t>ユークリッド幾何</a:t>
            </a:r>
            <a:endParaRPr sz="1400" dirty="0">
              <a:solidFill>
                <a:schemeClr val="bg1">
                  <a:lumMod val="50000"/>
                </a:schemeClr>
              </a:solidFill>
              <a:latin typeface="M+ 1p light" panose="020B0402020203020204" pitchFamily="50" charset="-128"/>
              <a:ea typeface="M+ 1p light" panose="020B0402020203020204" pitchFamily="50" charset="-128"/>
              <a:cs typeface="M+ 1p light" panose="020B0402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221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3784</TotalTime>
  <Words>1312</Words>
  <Application>Microsoft Office PowerPoint</Application>
  <PresentationFormat>画面に合わせる (16:9)</PresentationFormat>
  <Paragraphs>129</Paragraphs>
  <Slides>11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M+ 1p</vt:lpstr>
      <vt:lpstr>M+ 1p light</vt:lpstr>
      <vt:lpstr>M+ 1p medium</vt:lpstr>
      <vt:lpstr>Arial</vt:lpstr>
      <vt:lpstr>Cambria Math</vt:lpstr>
      <vt:lpstr>Simple Light</vt:lpstr>
      <vt:lpstr>双曲幾何 Section 2 §2 上半平面とポアンカレ計量</vt:lpstr>
      <vt:lpstr>一章までの流れ(復習)</vt:lpstr>
      <vt:lpstr>エルランゲンプログラム</vt:lpstr>
      <vt:lpstr>エルランゲンプログラムからみた幾何学たち</vt:lpstr>
      <vt:lpstr>今回の目標</vt:lpstr>
      <vt:lpstr>今回の目標</vt:lpstr>
      <vt:lpstr>ToC</vt:lpstr>
      <vt:lpstr>一回目の復習</vt:lpstr>
      <vt:lpstr>距離が存在する空間</vt:lpstr>
      <vt:lpstr>長さを保存する変換</vt:lpstr>
      <vt:lpstr>ユークリッド変換は推移的である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双曲幾何 Section2 上半平面とポアンカレ計量</dc:title>
  <cp:lastModifiedBy>聖 竹田</cp:lastModifiedBy>
  <cp:revision>46</cp:revision>
  <dcterms:modified xsi:type="dcterms:W3CDTF">2019-10-19T12:36:11Z</dcterms:modified>
</cp:coreProperties>
</file>