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7" r:id="rId4"/>
    <p:sldId id="306" r:id="rId5"/>
    <p:sldId id="268" r:id="rId6"/>
    <p:sldId id="261" r:id="rId7"/>
    <p:sldId id="260" r:id="rId8"/>
    <p:sldId id="299" r:id="rId9"/>
    <p:sldId id="262" r:id="rId10"/>
    <p:sldId id="263" r:id="rId11"/>
    <p:sldId id="293" r:id="rId12"/>
    <p:sldId id="300" r:id="rId13"/>
    <p:sldId id="301" r:id="rId14"/>
    <p:sldId id="297" r:id="rId15"/>
    <p:sldId id="305" r:id="rId16"/>
    <p:sldId id="298" r:id="rId17"/>
    <p:sldId id="266" r:id="rId18"/>
    <p:sldId id="302" r:id="rId19"/>
    <p:sldId id="303" r:id="rId20"/>
    <p:sldId id="304" r:id="rId21"/>
    <p:sldId id="351" r:id="rId22"/>
    <p:sldId id="356" r:id="rId23"/>
    <p:sldId id="357" r:id="rId24"/>
    <p:sldId id="358" r:id="rId25"/>
    <p:sldId id="359" r:id="rId26"/>
    <p:sldId id="345" r:id="rId27"/>
    <p:sldId id="360" r:id="rId28"/>
    <p:sldId id="344" r:id="rId29"/>
    <p:sldId id="361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C3C0A-4735-8642-9600-C77F3AC271A6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1D1-B60D-8B42-827D-93EFDA4DE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f85c489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f85c489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2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6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91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f765d7e0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f765d7e0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4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765d7e0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765d7e0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7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631D1-B60D-8B42-827D-93EFDA4DE72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f765d7e0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f765d7e0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4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32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74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9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16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CBE7-7DB3-C941-92F6-26D9A200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E69F8F-2E05-9043-B7FE-07902E6A2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C9290-1349-9842-9352-6435FEC6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4F2F5-F76A-F54D-A8B6-41D00A7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08B7C-F74D-9B48-BF01-1660B59C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22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25A07-B039-724F-903C-F8C79124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40B0B-6FF4-CC42-98EB-751DEDA9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95F88-F535-6547-85A7-069357A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42ACC-D085-1C41-8AF5-1ABA1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A8FE4-9E72-EF45-8039-7BEDD1BC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0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04A8F3-8D9D-A04E-8425-8D66F3B8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B5837-3EE3-004B-8EC0-C412C1B6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8CDF0-3729-FC4D-9C2B-1902BCD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31BAD-949C-7244-80C5-A6140C2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60AA6-2EF3-914D-803C-BFFD319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59614-704F-5C45-BD12-0B97DC34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4B078-03C7-B043-A8D5-6C566FC4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930A7-AB2D-274B-9BA9-639F570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AAD98-F343-F24E-BB72-BB53ACD9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7BE3C-DBC5-1541-9991-8D6B5347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0A1B-2365-1D43-9CC7-CC6C44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841C8-31D8-2E4D-8D8B-69433D73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F048-AE52-7E48-B445-4E5B765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C8C8F-5E8F-3F44-B896-748F574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A4A09-81E5-BC42-875B-B6845862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4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C933F-9797-9B4A-AD8D-0FE0064B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5DD56-0368-4B41-BA3F-DB96578A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8D7E0-2DC3-4A42-8596-72D01D08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982B2-7224-2743-BBE8-993E8081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F5444-6AF9-A046-8995-41AADF79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50036-8D99-E947-8AF6-E6F22D50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785B0-998C-F942-A7E3-8E732F06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70EA5E-9866-5944-8DD9-FB50D3C7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967E5-5904-8B4D-A751-474CAF3A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9ED9F0-22D4-1244-85FB-87879620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00F902-9F0F-6542-BE29-ABF861630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6518F-527E-D54B-9021-D778C7A5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B9FCB1-F76B-5845-8C4C-064DA868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00B4F0-34CE-DE49-B15D-8885C315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3AA57-6442-AA40-A012-6F4E35D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54F38E-70AC-0244-99ED-18D12BBC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19CD51-3138-EE4C-AA49-2A8E0F1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4BFC0-BD30-D441-8E0A-641A06B3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015F60-C01C-1B48-AE76-CEF6AAC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1EACD9-A655-284E-BB20-BCB9C37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8BF107-C009-A048-BBEE-C556FDE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9EC1-2567-D34A-84D0-FAA2E58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A7D04-3605-274D-93F5-6A99463C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96ADE-EF94-0640-8668-E4ACD65D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F4BF9-7338-754E-B515-54F8A45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A959C-BFF1-A14C-A757-437DE6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5E3B4-7434-234B-A847-A6614407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0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D864B-322D-8B4A-B60E-0F8B692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8D6F99-A5B3-554F-B263-77BEAD6FC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3A09F0-AF89-F441-A268-21249440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169BAD-C5D8-E946-95F7-0B1DE90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963D2-513D-4047-92FE-9A34D46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8D72EE-D21B-1942-9519-A48BE89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2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9DC23F-508F-D04D-BEA8-9B7F483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4640E-BA40-0347-9837-1D05E2D0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D738-7D1C-9B43-94E5-C42A978C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8F3F-1D5C-2A4F-ADEE-40EA5537BF3E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84CC2-73A9-0649-AF73-8329E10B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0A0BB-49EC-804F-9A28-FDE87386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8100-E7B3-B94B-A8F0-EB1F4A6C0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3BAA-A143-CF44-A5C9-BB252C25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群論</a:t>
            </a:r>
            <a:r>
              <a:rPr lang="ja-JP" altLang="en-US"/>
              <a:t>の気持ち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CC8142-7B49-884C-A144-2A5F040A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Group theory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0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A5FD9-9B4F-4D47-9C0F-FF8B36B5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群の派生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F3F6B-8243-714A-8D67-7B135CA5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（閉包・結合則）半群</a:t>
            </a:r>
            <a:endParaRPr lang="en-US" altLang="ja-JP" dirty="0"/>
          </a:p>
          <a:p>
            <a:r>
              <a:rPr kumimoji="1" lang="ja-JP" altLang="en-US"/>
              <a:t>（＋単位元）モノイド</a:t>
            </a:r>
            <a:endParaRPr kumimoji="1" lang="en-US" altLang="ja-JP" dirty="0"/>
          </a:p>
          <a:p>
            <a:r>
              <a:rPr lang="ja-JP" altLang="en-US"/>
              <a:t>（＋逆元）群</a:t>
            </a:r>
            <a:endParaRPr lang="en-US" altLang="ja-JP" dirty="0"/>
          </a:p>
          <a:p>
            <a:r>
              <a:rPr kumimoji="1" lang="ja-JP" altLang="en-US"/>
              <a:t>（＋可換）アーベル群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72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Google Shape;352;p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fr-CA" sz="2400" dirty="0"/>
                  <a:t>： </a:t>
                </a:r>
                <a:r>
                  <a:rPr lang="fr-CA" altLang="ja" sz="2400" dirty="0"/>
                  <a:t>n</a:t>
                </a:r>
                <a:r>
                  <a:rPr lang="ja-JP" altLang="en-US" sz="2400"/>
                  <a:t>次複素正則行列</a:t>
                </a:r>
                <a:r>
                  <a:rPr lang="ja-JP" altLang="en-US" sz="2400" dirty="0"/>
                  <a:t>全体</a:t>
                </a:r>
                <a:r>
                  <a:rPr lang="ja-JP" altLang="en-US" sz="2400"/>
                  <a:t>の集合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fr-CA" sz="2400" dirty="0"/>
              </a:p>
              <a:p>
                <a:pPr marL="0" indent="0"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 i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【</a:t>
                </a:r>
                <a:r>
                  <a:rPr lang="ja-JP" altLang="en-US" sz="2400"/>
                  <a:t>群である確認</a:t>
                </a:r>
                <a:r>
                  <a:rPr lang="en-US" altLang="ja-JP" sz="2400" dirty="0"/>
                  <a:t>】</a:t>
                </a:r>
              </a:p>
              <a:p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次複素正則行列の積は</a:t>
                </a:r>
                <a:r>
                  <a:rPr lang="en-US" altLang="ja-JP" sz="2400" dirty="0"/>
                  <a:t>n</a:t>
                </a:r>
                <a:r>
                  <a:rPr lang="ja-JP" altLang="en-US" sz="2400"/>
                  <a:t>次複素正則行列</a:t>
                </a:r>
                <a:endParaRPr lang="en-US" altLang="ja-JP" sz="2400" dirty="0"/>
              </a:p>
              <a:p>
                <a:r>
                  <a:rPr lang="ja-JP" altLang="en-US" sz="2400"/>
                  <a:t>結合則は行列の性質より成立</a:t>
                </a:r>
                <a:endParaRPr lang="en-US" altLang="ja-JP" sz="2400" dirty="0"/>
              </a:p>
              <a:p>
                <a:r>
                  <a:rPr lang="ja-JP" altLang="en-US" sz="2400"/>
                  <a:t>単位元は単位行列</a:t>
                </a:r>
                <a:endParaRPr lang="en-US" altLang="ja-JP" sz="2400" dirty="0"/>
              </a:p>
              <a:p>
                <a:r>
                  <a:rPr lang="ja-JP" altLang="en-US" sz="2400"/>
                  <a:t>逆元は逆行列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/>
                  <a:t>は群をなす．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ja-JP" altLang="en-US" sz="2400" dirty="0"/>
              </a:p>
            </p:txBody>
          </p:sp>
        </mc:Choice>
        <mc:Fallback xmlns="">
          <p:sp>
            <p:nvSpPr>
              <p:cNvPr id="352" name="Google Shape;352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844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Google Shape;353;p6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群の例</a:t>
                </a:r>
                <a:r>
                  <a:rPr lang="en-US" altLang="ja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8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sz="2800" dirty="0"/>
                  <a:t>~</a:t>
                </a:r>
                <a:endParaRPr sz="2800" dirty="0"/>
              </a:p>
            </p:txBody>
          </p:sp>
        </mc:Choice>
        <mc:Fallback xmlns="">
          <p:sp>
            <p:nvSpPr>
              <p:cNvPr id="353" name="Google Shape;353;p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4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6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0B755-DEB7-2A49-B195-7EA88F77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群の一部分を取り出して群となるもの．</a:t>
                </a:r>
                <a:endParaRPr kumimoji="1" lang="en-US" altLang="ja-JP" dirty="0"/>
              </a:p>
              <a:p>
                <a:r>
                  <a:rPr lang="ja-JP" altLang="en-US"/>
                  <a:t>親となる群の構造を部分的に引き継ぐ．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ja-JP" altLang="en-US" i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かつ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逆元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H</a:t>
                </a:r>
                <a:r>
                  <a:rPr lang="ja-JP" altLang="en-US"/>
                  <a:t>が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の部分集合で，</a:t>
                </a:r>
                <a:r>
                  <a:rPr lang="en-US" altLang="ja-JP" dirty="0"/>
                  <a:t>H</a:t>
                </a:r>
                <a:r>
                  <a:rPr lang="ja-JP" altLang="en-US"/>
                  <a:t>が演算で閉じていて，かつ，任意の元に対して逆元が存在するならば，</a:t>
                </a:r>
                <a:r>
                  <a:rPr lang="en-US" altLang="ja-JP" dirty="0"/>
                  <a:t>H</a:t>
                </a:r>
                <a:r>
                  <a:rPr lang="ja-JP" altLang="en-US"/>
                  <a:t>は</a:t>
                </a:r>
                <a:r>
                  <a:rPr lang="en-US" altLang="ja-JP" dirty="0"/>
                  <a:t>G</a:t>
                </a:r>
                <a:r>
                  <a:rPr lang="ja-JP" altLang="en-US"/>
                  <a:t>の部分群という．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CFFDBD8-61F8-A249-9F49-5222F027E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2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33D15-7C44-7344-9853-7EA68A9C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部分群の性質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・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集合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部分集合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演算が閉じている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単位元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単位元は</a:t>
                </a: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G,H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共通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514350" lvl="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逆元</m:t>
                    </m:r>
                  </m:oMath>
                </a14:m>
                <a:b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逆元が存在する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5E0EA2-8D86-2749-9EAB-DE074A886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9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376;p6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-JP" altLang="en-US"/>
                  <a:t>部分群の例</a:t>
                </a:r>
                <a:r>
                  <a:rPr lang="en-US" altLang="ja-JP" sz="2800" dirty="0"/>
                  <a:t>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group</a:t>
                </a:r>
                <a:endParaRPr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6" name="Google Shape;376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Google Shape;377;p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 sz="240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en-US" sz="2400" dirty="0">
                    <a:ea typeface="Cambria Math" panose="02040503050406030204" pitchFamily="18" charset="0"/>
                  </a:rPr>
                  <a:t>：</a:t>
                </a:r>
                <a:r>
                  <a:rPr lang="en-US" altLang="ja" sz="2400" dirty="0">
                    <a:ea typeface="MS PGothic" panose="020B0600070205080204" pitchFamily="34" charset="-128"/>
                  </a:rPr>
                  <a:t>n</a:t>
                </a:r>
                <a:r>
                  <a:rPr lang="ja-JP" altLang="en-US" sz="2400">
                    <a:ea typeface="MS PGothic" panose="020B0600070205080204" pitchFamily="34" charset="-128"/>
                  </a:rPr>
                  <a:t>次複素直交行列全体の集合</a:t>
                </a: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sz="2400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sz="2400" dirty="0"/>
                  <a:t> </a:t>
                </a:r>
                <a14:m>
                  <m:oMath xmlns:m="http://schemas.openxmlformats.org/officeDocument/2006/math">
                    <m:r>
                      <a:rPr lang="ja" alt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 sz="2400"/>
                  <a:t>．この時，組</a:t>
                </a:r>
                <a14:m>
                  <m:oMath xmlns:m="http://schemas.openxmlformats.org/officeDocument/2006/math">
                    <m:r>
                      <a:rPr lang="en-US" altLang="ja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 sz="240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 sz="24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sz="2400" dirty="0"/>
                  <a:t>は</a:t>
                </a:r>
                <a:r>
                  <a:rPr lang="ja-JP" altLang="en-US" sz="2400"/>
                  <a:t>群をなす．</a:t>
                </a:r>
                <a:endParaRPr lang="en-US" altLang="ja" sz="2400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部分群である確認</a:t>
                </a:r>
                <a:r>
                  <a:rPr lang="en-US" altLang="ja-JP" dirty="0"/>
                  <a:t>】</a:t>
                </a:r>
              </a:p>
              <a:p>
                <a:pPr>
                  <a:spcBef>
                    <a:spcPts val="1067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CA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CA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CA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fr-CA" altLang="j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>
                  <a:spcBef>
                    <a:spcPts val="1067"/>
                  </a:spcBef>
                </a:pPr>
                <a:r>
                  <a:rPr lang="ja-JP" altLang="en-US"/>
                  <a:t>直交行列には逆元（＝逆行列）が存在する</a:t>
                </a:r>
                <a:endParaRPr lang="en-US" altLang="ja-JP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/>
                  <a:t>これらより，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群をなすことがわかる．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77" name="Google Shape;377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9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8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Google Shape;382;p6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ja" dirty="0"/>
                  <a:t>特殊線型群</a:t>
                </a:r>
                <a:r>
                  <a:rPr lang="en-US" altLang="ja" sz="2800" dirty="0"/>
                  <a:t>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z="2800" b="0" i="0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en-US" altLang="j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 sz="28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" sz="2800" dirty="0"/>
                  <a:t>~</a:t>
                </a:r>
                <a:r>
                  <a:rPr lang="en-US" altLang="ja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linear group</a:t>
                </a:r>
                <a:endParaRPr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2" name="Google Shape;382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600"/>
              </a:xfrm>
              <a:prstGeom prst="rect">
                <a:avLst/>
              </a:prstGeo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Google Shape;383;p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" smtClean="0">
                        <a:latin typeface="Cambria Math" panose="02040503050406030204" pitchFamily="18" charset="0"/>
                      </a:rPr>
                      <m:t>SL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ja" altLang="ar-AE" dirty="0"/>
                  <a:t>：</a:t>
                </a:r>
                <a:r>
                  <a:rPr lang="ja-JP" altLang="en-US" dirty="0"/>
                  <a:t>行列式が１の複素平方行列全体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altLang="ja" dirty="0"/>
                  <a:t> 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ja-JP" altLang="en-US"/>
                  <a:t>．この時，組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  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/>
                  <a:t>群をなす．</a:t>
                </a:r>
                <a:endParaRPr lang="ja-JP" altLang="en-US" dirty="0">
                  <a:ea typeface="MS PGothic" panose="020B0600070205080204" pitchFamily="34" charset="-128"/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/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これが群であるためには</a:t>
                </a: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ja-JP" altLang="en-US" dirty="0"/>
                  <a:t>特殊線型群の２つの行列の積の行列式も１（</a:t>
                </a:r>
                <a:r>
                  <a:rPr lang="en-US" altLang="ja-JP" dirty="0"/>
                  <a:t>1*1=1</a:t>
                </a:r>
                <a:r>
                  <a:rPr lang="ja-JP" altLang="en-US" dirty="0"/>
                  <a:t>）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単位行列は特殊線型群の元である．（</a:t>
                </a:r>
                <a:r>
                  <a:rPr lang="en-US" altLang="ja" dirty="0"/>
                  <a:t>det I = 1</a:t>
                </a:r>
                <a:r>
                  <a:rPr lang="ja" altLang="en-US" dirty="0"/>
                  <a:t>）</a:t>
                </a:r>
                <a:endParaRPr lang="en-US" dirty="0"/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/>
                  <a:t>特殊線型群の行列の逆行列の行列式も１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/>
                  <a:t>を満たす必要がある</a:t>
                </a:r>
                <a:endParaRPr dirty="0"/>
              </a:p>
            </p:txBody>
          </p:sp>
        </mc:Choice>
        <mc:Fallback xmlns="">
          <p:sp>
            <p:nvSpPr>
              <p:cNvPr id="383" name="Google Shape;383;p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4"/>
                <a:stretch>
                  <a:fillRect l="-1086" b="-8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0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A30-AF95-324B-A5E3-8B825D4C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群の種類（クラス）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F413E1-9001-8A49-A818-51A435D1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構造で分けた際に群の元（＝写像）の性質で分けることができる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置換群：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任意の集合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への全単射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/>
              <a:t>行列群：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正則行列を集めた群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変換群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から集合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への構造を保つ写像全体の集合．</a:t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置換群と行列群は変換群の特別な場合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/>
              <a:t>位相群・代数群</a:t>
            </a:r>
            <a:r>
              <a:rPr lang="ja-JP" altLang="en-US"/>
              <a:t>：</a:t>
            </a:r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変換群の構造に連続性を加えたもの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/>
              <a:t>「作用」というもので群を分類している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525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DE1B3-2A00-6944-8C45-6FCF6E23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1A807-CA15-154A-B850-00A7C062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群</a:t>
            </a:r>
            <a:r>
              <a:rPr kumimoji="1" lang="en-US" altLang="ja-JP" dirty="0"/>
              <a:t>G</a:t>
            </a:r>
            <a:r>
              <a:rPr kumimoji="1" lang="ja-JP" altLang="en-US"/>
              <a:t>の元が集合</a:t>
            </a:r>
            <a:r>
              <a:rPr kumimoji="1" lang="en-US" altLang="ja-JP" dirty="0"/>
              <a:t>A</a:t>
            </a:r>
            <a:r>
              <a:rPr kumimoji="1" lang="ja-JP" altLang="en-US"/>
              <a:t>から集合</a:t>
            </a:r>
            <a:r>
              <a:rPr kumimoji="1" lang="en-US" altLang="ja-JP" dirty="0"/>
              <a:t>A</a:t>
            </a:r>
            <a:r>
              <a:rPr lang="ja-JP" altLang="en-US"/>
              <a:t>へと</a:t>
            </a:r>
            <a:r>
              <a:rPr kumimoji="1" lang="ja-JP" altLang="en-US"/>
              <a:t>写す写像となる時</a:t>
            </a:r>
            <a:br>
              <a:rPr kumimoji="1" lang="en-US" altLang="ja-JP" dirty="0"/>
            </a:br>
            <a:r>
              <a:rPr kumimoji="1" lang="ja-JP" altLang="en-US"/>
              <a:t>「群</a:t>
            </a:r>
            <a:r>
              <a:rPr kumimoji="1" lang="en-US" altLang="ja-JP" dirty="0"/>
              <a:t>G</a:t>
            </a:r>
            <a:r>
              <a:rPr kumimoji="1" lang="ja-JP" altLang="en-US"/>
              <a:t>の集合</a:t>
            </a:r>
            <a:r>
              <a:rPr kumimoji="1" lang="en-US" altLang="ja-JP" dirty="0"/>
              <a:t>A</a:t>
            </a:r>
            <a:r>
              <a:rPr kumimoji="1" lang="ja-JP" altLang="en-US"/>
              <a:t>への作用」という．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/>
              <a:t>集合に対して群の性質を適用させている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（例）ユークリッド合同変換群</a:t>
            </a:r>
            <a:endParaRPr lang="en-US" altLang="ja-JP" dirty="0"/>
          </a:p>
          <a:p>
            <a:pPr lvl="1"/>
            <a:r>
              <a:rPr lang="ja-JP" altLang="en-US"/>
              <a:t>ユークリッド合同変換群の，二次元ユークリッド平面上のすべての点の集合への作用</a:t>
            </a:r>
            <a:endParaRPr lang="en-US" altLang="ja-JP" dirty="0"/>
          </a:p>
          <a:p>
            <a:pPr lvl="1"/>
            <a:r>
              <a:rPr lang="ja-JP" altLang="en-US"/>
              <a:t>正方形は回転（や拡大，回転，反転）しても正方形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477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3853C-3287-254C-9A3E-571C1751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G</a:t>
                </a:r>
                <a:r>
                  <a:rPr kumimoji="1" lang="ja-JP" altLang="en-US"/>
                  <a:t>：群，</a:t>
                </a:r>
                <a:r>
                  <a:rPr kumimoji="1" lang="en-US" altLang="ja-JP" dirty="0"/>
                  <a:t>X</a:t>
                </a:r>
                <a:r>
                  <a:rPr kumimoji="1" lang="ja-JP" altLang="en-US"/>
                  <a:t>：集合</a:t>
                </a:r>
                <a:r>
                  <a:rPr lang="ja-JP" altLang="en-US"/>
                  <a:t>，・：</a:t>
                </a:r>
                <a:r>
                  <a:rPr lang="en-US" altLang="ja-JP" dirty="0"/>
                  <a:t>G×X</a:t>
                </a:r>
                <a:r>
                  <a:rPr lang="ja-JP" altLang="en-US"/>
                  <a:t>から</a:t>
                </a:r>
                <a:r>
                  <a:rPr lang="en-US" altLang="ja-JP" dirty="0"/>
                  <a:t>X</a:t>
                </a:r>
                <a:r>
                  <a:rPr lang="ja-JP" altLang="en-US"/>
                  <a:t>への写像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写像・が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合成してから飛ばしても，</a:t>
                </a:r>
                <a:r>
                  <a:rPr kumimoji="1"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回飛ばしても同じ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kumimoji="1" lang="en-US" altLang="ja-JP" dirty="0"/>
                  <a:t>e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/>
                  <a:t>単位元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ja-JP" dirty="0"/>
                  <a:t> </a:t>
                </a:r>
                <a:br>
                  <a:rPr kumimoji="1" lang="en-US" altLang="ja-JP" dirty="0"/>
                </a:br>
                <a:r>
                  <a:rPr kumimoji="1"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単位元の存在</a:t>
                </a:r>
                <a:endParaRPr kumimoji="1"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/>
                  <a:t>の</a:t>
                </a:r>
                <a:r>
                  <a:rPr lang="en-US" altLang="ja-JP" dirty="0"/>
                  <a:t>2</a:t>
                </a:r>
                <a:r>
                  <a:rPr lang="ja-JP" altLang="en-US"/>
                  <a:t>つを満たすとき，写像・を「群</a:t>
                </a:r>
                <a:r>
                  <a:rPr lang="en-US" altLang="ja-JP" dirty="0"/>
                  <a:t>G</a:t>
                </a:r>
                <a:r>
                  <a:rPr lang="ja-JP" altLang="en-US"/>
                  <a:t>の</a:t>
                </a:r>
                <a:r>
                  <a:rPr lang="en-US" altLang="ja-JP" dirty="0"/>
                  <a:t>X</a:t>
                </a:r>
                <a:r>
                  <a:rPr lang="ja-JP" altLang="en-US"/>
                  <a:t>への作用」という．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638679-C706-144C-BEC3-AF506BD63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27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83EBE-76E9-B446-8FCB-DA302CAC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群の作用の例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次元複素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ベクトル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空間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ja-JP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</m:oMath>
                  </m:oMathPara>
                </a14:m>
                <a:endParaRPr lang="en-US" altLang="ja-JP" dirty="0"/>
              </a:p>
              <a:p>
                <a:pPr marL="0" lvl="0" indent="0">
                  <a:buNone/>
                </a:pPr>
                <a:r>
                  <a:rPr lang="ja-JP" altLang="en-US"/>
                  <a:t>とした時，写像・を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GL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ja-JP" altLang="en-US"/>
                  <a:t>への作用と定義できる．</a:t>
                </a:r>
                <a:endParaRPr lang="en-US" altLang="ja-JP" dirty="0"/>
              </a:p>
              <a:p>
                <a:pPr marL="0" lvl="0" indent="0">
                  <a:buNone/>
                </a:pP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/>
                  <a:t>【</a:t>
                </a:r>
                <a:r>
                  <a:rPr lang="ja-JP" altLang="en-US"/>
                  <a:t>群の作用であることを確認する</a:t>
                </a:r>
                <a:r>
                  <a:rPr lang="en-US" altLang="ja-JP" dirty="0"/>
                  <a:t>】</a:t>
                </a:r>
              </a:p>
              <a:p>
                <a:pPr lvl="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υ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</m:t>
                        </m:r>
                      </m:e>
                    </m:d>
                    <m: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ja-JP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br>
                  <a:rPr lang="en-US" altLang="ja-JP" dirty="0"/>
                </a:br>
                <a:r>
                  <a:rPr lang="en-US" altLang="ja-JP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</a:t>
                </a:r>
                <a:r>
                  <a:rPr lang="ja-JP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行列の結合則から</a:t>
                </a:r>
                <a:endPara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0" indent="-457200">
                  <a:buAutoNum type="arabicPeriod"/>
                </a:pPr>
                <a:r>
                  <a:rPr lang="ja-JP" altLang="en-US"/>
                  <a:t>単位元を単位行列とすれば明らか</a:t>
                </a:r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3C7657-74B5-A549-BC53-0ECF18D2E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7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296A9-FEA3-C347-9C29-4D1D9D40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一般的な人の数学に対するイメージ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93A0D-7CA2-AC47-BB59-CC85049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足し算とか掛け算とかの計算で数字をいじるんでしょう？</a:t>
            </a:r>
            <a:endParaRPr kumimoji="1" lang="en-US" altLang="ja-JP" dirty="0"/>
          </a:p>
          <a:p>
            <a:r>
              <a:rPr kumimoji="1" lang="ja-JP" altLang="en-US"/>
              <a:t>とりあえず微分・積分してイイ気分になるんでしょう？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これらは「対象（数）自体に着目して計算」しているだけ．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12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Google Shape;400;p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/>
                  <a:t>A,B:2</a:t>
                </a:r>
                <a:r>
                  <a:rPr lang="ja-JP" altLang="en-US" dirty="0"/>
                  <a:t>次直交行列，</a:t>
                </a:r>
                <a:r>
                  <a:rPr lang="fr-CA" altLang="ja" dirty="0"/>
                  <a:t>v,w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∈R^2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fr-CA" altLang="ja" dirty="0">
                    <a:highlight>
                      <a:srgbClr val="FFFFFF"/>
                    </a:highlight>
                  </a:rPr>
                  <a:t>(A,v)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(B,w)=(AB,Av+w)</a:t>
                </a:r>
                <a:endParaRPr lang="fr-CA" dirty="0">
                  <a:highlight>
                    <a:srgbClr val="FFFFFF"/>
                  </a:highlight>
                </a:endParaRPr>
              </a:p>
              <a:p>
                <a:pPr marL="0" indent="0">
                  <a:spcBef>
                    <a:spcPts val="1067"/>
                  </a:spcBef>
                  <a:buNone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を２次元ユークリッド合同変換群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E(2),</a:t>
                </a:r>
                <a:r>
                  <a:rPr lang="ja" altLang="fr-CA" dirty="0">
                    <a:highlight>
                      <a:srgbClr val="FFFFFF"/>
                    </a:highlight>
                  </a:rPr>
                  <a:t>・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という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lang="ja-JP" altLang="en-US" dirty="0">
                  <a:highlight>
                    <a:srgbClr val="FFFFFF"/>
                  </a:highlight>
                </a:endParaRPr>
              </a:p>
              <a:p>
                <a:pPr marL="609585" indent="-423323">
                  <a:spcBef>
                    <a:spcPts val="1067"/>
                  </a:spcBef>
                  <a:buSzPts val="1400"/>
                  <a:buChar char="-"/>
                </a:pPr>
                <a:r>
                  <a:rPr lang="fr-CA" altLang="ja" dirty="0">
                    <a:highlight>
                      <a:srgbClr val="FFFFFF"/>
                    </a:highlight>
                  </a:rPr>
                  <a:t>A,B,C(: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直交行列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と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u,v,w∈R^2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を用いて結合則が成立する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単位元が</a:t>
                </a:r>
                <a:r>
                  <a:rPr lang="en-US" altLang="ja-JP" dirty="0">
                    <a:highlight>
                      <a:srgbClr val="FFFFFF"/>
                    </a:highlight>
                  </a:rPr>
                  <a:t>(</a:t>
                </a:r>
                <a:r>
                  <a:rPr lang="fr-CA" altLang="ja" dirty="0">
                    <a:highlight>
                      <a:srgbClr val="FFFFFF"/>
                    </a:highlight>
                  </a:rPr>
                  <a:t>I,0)</a:t>
                </a:r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609585" indent="-423323">
                  <a:spcBef>
                    <a:spcPts val="0"/>
                  </a:spcBef>
                  <a:buSzPts val="1400"/>
                  <a:buChar char="-"/>
                </a:pPr>
                <a:r>
                  <a:rPr lang="ja-JP" altLang="en-US" dirty="0">
                    <a:highlight>
                      <a:srgbClr val="FFFFFF"/>
                    </a:highlight>
                  </a:rPr>
                  <a:t>逆元が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ja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highlight>
                      <a:srgbClr val="FFFFFF"/>
                    </a:highlight>
                  </a:rPr>
                  <a:t>である</a:t>
                </a:r>
              </a:p>
              <a:p>
                <a:pPr marL="0" indent="0">
                  <a:spcBef>
                    <a:spcPts val="1067"/>
                  </a:spcBef>
                  <a:buNone/>
                </a:pPr>
                <a:endParaRPr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400" name="Google Shape;400;p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63891"/>
                <a:ext cx="10515600" cy="5117931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838200" y="38292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" dirty="0"/>
              <a:t>２次元ユークリッド合同変換群</a:t>
            </a:r>
            <a:r>
              <a:rPr lang="en-US" altLang="j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group</a:t>
            </a:r>
            <a:endParaRPr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endParaRPr dirty="0"/>
          </a:p>
        </p:txBody>
      </p:sp>
      <p:sp>
        <p:nvSpPr>
          <p:cNvPr id="425" name="Google Shape;425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群が２つあったときに，それぞれの群が同じ「構造」を持っていること．命題でいう同値．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元（要素）が完全に異なり演算も全く違う場合でも，</a:t>
            </a:r>
            <a:endParaRPr lang="en-US" altLang="ja-JP" dirty="0"/>
          </a:p>
          <a:p>
            <a:pPr marL="457189" indent="-457189">
              <a:spcBef>
                <a:spcPts val="1067"/>
              </a:spcBef>
              <a:buFontTx/>
              <a:buChar char="-"/>
            </a:pPr>
            <a:r>
              <a:rPr lang="ja-JP" altLang="en-US"/>
              <a:t>元の数（要素数）が等しい</a:t>
            </a:r>
            <a:endParaRPr lang="en-US" altLang="ja-JP" dirty="0"/>
          </a:p>
          <a:p>
            <a:pPr marL="457189" indent="-457189">
              <a:spcBef>
                <a:spcPts val="1067"/>
              </a:spcBef>
              <a:buFontTx/>
              <a:buChar char="-"/>
            </a:pPr>
            <a:r>
              <a:rPr lang="ja-JP" altLang="en-US"/>
              <a:t>演算の振る舞いが等しい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場合は構造が同じである．このことを同型であるという．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具体例を出してみる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830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242420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br>
              <a:rPr lang="en-US" altLang="ja-JP" dirty="0"/>
            </a:br>
            <a:r>
              <a:rPr lang="en-US" altLang="ja-JP" sz="2400" dirty="0"/>
              <a:t>1</a:t>
            </a:r>
            <a:r>
              <a:rPr lang="ja-JP" altLang="en-US" sz="2400"/>
              <a:t>つ目の群を定義する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559148"/>
                <a:ext cx="10515600" cy="4107875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={0, 1, 2}</m:t>
                    </m:r>
                  </m:oMath>
                </a14:m>
                <a:r>
                  <a:rPr lang="ja-JP" altLang="en-US"/>
                  <a:t>という３で割った時のあまりの集合に対して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「１足して３で割ってあまりを求める」という演算</a:t>
                </a:r>
                <a:r>
                  <a:rPr lang="en-US" altLang="ja-JP" dirty="0"/>
                  <a:t>f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を定義する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59148"/>
                <a:ext cx="10515600" cy="4107875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B42EA93F-5ED0-204B-AF43-D969D701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5" y="4031048"/>
            <a:ext cx="2462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ja-JP" altLang="ja-JP" sz="2400">
                <a:latin typeface="Arial" panose="020B0604020202020204" pitchFamily="34" charset="0"/>
              </a:rPr>
            </a:b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33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br>
              <a:rPr lang="en-US" altLang="ja-JP" dirty="0"/>
            </a:br>
            <a:r>
              <a:rPr lang="en-US" altLang="ja-JP" sz="2400" dirty="0"/>
              <a:t>2</a:t>
            </a:r>
            <a:r>
              <a:rPr lang="ja-JP" altLang="en-US" sz="2400"/>
              <a:t>つ目の群を定義する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690725"/>
                <a:ext cx="10515600" cy="2575115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グー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チョキ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パー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ja-JP" altLang="en-US"/>
                  <a:t>というじゃんけんの手の集合に対して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「とある手に勝つための手を求める」という演算</a:t>
                </a:r>
                <a:r>
                  <a:rPr lang="en-US" altLang="ja-JP" dirty="0"/>
                  <a:t>g</a:t>
                </a:r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グー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パー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パー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チョキ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チョキ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グー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ja-JP" altLang="en-US"/>
                  <a:t>を定義する</a:t>
                </a:r>
                <a:endParaRPr lang="en-US" altLang="ja-JP" dirty="0"/>
              </a:p>
            </p:txBody>
          </p:sp>
        </mc:Choice>
        <mc:Fallback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725"/>
                <a:ext cx="10515600" cy="2575115"/>
              </a:xfrm>
              <a:prstGeom prst="rect">
                <a:avLst/>
              </a:prstGeom>
              <a:blipFill>
                <a:blip r:embed="rId3"/>
                <a:stretch>
                  <a:fillRect l="-1086" t="-73039" b="-238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B42EA93F-5ED0-204B-AF43-D969D701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5" y="4031048"/>
            <a:ext cx="2462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ja-JP" altLang="ja-JP" sz="2400">
                <a:latin typeface="Arial" panose="020B0604020202020204" pitchFamily="34" charset="0"/>
              </a:rPr>
            </a:b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3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同型とはなんぞや</a:t>
            </a:r>
            <a:br>
              <a:rPr lang="en-US" altLang="ja-JP" dirty="0"/>
            </a:br>
            <a:r>
              <a:rPr lang="en-US" altLang="ja-JP" sz="2400" dirty="0"/>
              <a:t>2</a:t>
            </a:r>
            <a:r>
              <a:rPr lang="ja-JP" altLang="en-US" sz="2400"/>
              <a:t>つの群</a:t>
            </a:r>
            <a:r>
              <a:rPr lang="en-US" altLang="ja-JP" sz="2400" dirty="0"/>
              <a:t>G</a:t>
            </a:r>
            <a:r>
              <a:rPr lang="ja-JP" altLang="en-US" sz="2400"/>
              <a:t>と</a:t>
            </a:r>
            <a:r>
              <a:rPr lang="en-US" altLang="ja-JP" sz="2400" dirty="0"/>
              <a:t>H</a:t>
            </a:r>
            <a:r>
              <a:rPr lang="ja-JP" altLang="en-US" sz="2400"/>
              <a:t>を比較する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2EA93F-5ED0-204B-AF43-D969D701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75" y="4031048"/>
            <a:ext cx="24628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ja-JP" altLang="ja-JP" sz="2400">
                <a:latin typeface="Arial" panose="020B0604020202020204" pitchFamily="34" charset="0"/>
              </a:rPr>
            </a:br>
            <a:endParaRPr kumimoji="0" lang="ja-JP" altLang="ja-JP" sz="2400">
              <a:latin typeface="Arial" panose="020B0604020202020204" pitchFamily="34" charset="0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512D1D-B0E5-784E-80C6-A21E764F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384851"/>
            <a:ext cx="10515600" cy="959495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ja-JP" altLang="en-US"/>
              <a:t>集合の元も演算も全然違うけど，構造は同じ！</a:t>
            </a:r>
            <a:endParaRPr lang="en-US" altLang="ja-JP" dirty="0"/>
          </a:p>
          <a:p>
            <a:pPr marL="186262" indent="0">
              <a:buNone/>
            </a:pPr>
            <a:r>
              <a:rPr lang="ja-JP" altLang="en-US"/>
              <a:t>これを同型という．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20F8BD-0586-1B46-9997-AAD433F67356}"/>
              </a:ext>
            </a:extLst>
          </p:cNvPr>
          <p:cNvSpPr txBox="1"/>
          <p:nvPr/>
        </p:nvSpPr>
        <p:spPr>
          <a:xfrm>
            <a:off x="3178456" y="16907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0</a:t>
            </a:r>
            <a:endParaRPr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6F10D-27A3-D342-942E-EC7073E6524A}"/>
              </a:ext>
            </a:extLst>
          </p:cNvPr>
          <p:cNvSpPr txBox="1"/>
          <p:nvPr/>
        </p:nvSpPr>
        <p:spPr>
          <a:xfrm>
            <a:off x="1603023" y="44619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1</a:t>
            </a:r>
            <a:endParaRPr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6E52A6-DA1B-3144-80F1-5658B82CAB31}"/>
              </a:ext>
            </a:extLst>
          </p:cNvPr>
          <p:cNvSpPr txBox="1"/>
          <p:nvPr/>
        </p:nvSpPr>
        <p:spPr>
          <a:xfrm>
            <a:off x="4842932" y="446193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2</a:t>
            </a:r>
            <a:endParaRPr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7DF673-20BB-9245-8569-1DDDC521ED11}"/>
              </a:ext>
            </a:extLst>
          </p:cNvPr>
          <p:cNvSpPr txBox="1"/>
          <p:nvPr/>
        </p:nvSpPr>
        <p:spPr>
          <a:xfrm>
            <a:off x="7653758" y="16907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グー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55E73E-9F00-7848-B402-BE2D8081BFD7}"/>
              </a:ext>
            </a:extLst>
          </p:cNvPr>
          <p:cNvSpPr txBox="1"/>
          <p:nvPr/>
        </p:nvSpPr>
        <p:spPr>
          <a:xfrm>
            <a:off x="6060661" y="45130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パー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FEF3C3-B377-DC45-A036-266C18219F76}"/>
              </a:ext>
            </a:extLst>
          </p:cNvPr>
          <p:cNvSpPr txBox="1"/>
          <p:nvPr/>
        </p:nvSpPr>
        <p:spPr>
          <a:xfrm>
            <a:off x="9144000" y="45237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チョキ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1575FDB-B8C9-684F-93FE-A0BCD9EE18CB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flipH="1">
            <a:off x="1809169" y="1983114"/>
            <a:ext cx="1369287" cy="2478820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76CCC63-2FCB-B042-804B-6624397431D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015315" y="4754321"/>
            <a:ext cx="2827617" cy="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96A22D7-97EE-4347-A735-6239A2B3FC8A}"/>
              </a:ext>
            </a:extLst>
          </p:cNvPr>
          <p:cNvCxnSpPr>
            <a:stCxn id="7" idx="0"/>
            <a:endCxn id="2" idx="3"/>
          </p:cNvCxnSpPr>
          <p:nvPr/>
        </p:nvCxnSpPr>
        <p:spPr>
          <a:xfrm flipH="1" flipV="1">
            <a:off x="3590748" y="1983114"/>
            <a:ext cx="1458330" cy="2478819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AC53473-CA66-8D4B-BC44-CCC3027756FD}"/>
              </a:ext>
            </a:extLst>
          </p:cNvPr>
          <p:cNvCxnSpPr>
            <a:stCxn id="10" idx="1"/>
            <a:endCxn id="12" idx="0"/>
          </p:cNvCxnSpPr>
          <p:nvPr/>
        </p:nvCxnSpPr>
        <p:spPr>
          <a:xfrm flipH="1">
            <a:off x="6563363" y="1983114"/>
            <a:ext cx="1090395" cy="2529909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B1AEF32-7BA9-4C4F-A1BB-CA960BE52F3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066064" y="4805411"/>
            <a:ext cx="2077936" cy="10740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FBC2BBC-8C5C-B94B-97A7-B61C32D43B40}"/>
              </a:ext>
            </a:extLst>
          </p:cNvPr>
          <p:cNvCxnSpPr>
            <a:stCxn id="13" idx="0"/>
            <a:endCxn id="10" idx="3"/>
          </p:cNvCxnSpPr>
          <p:nvPr/>
        </p:nvCxnSpPr>
        <p:spPr>
          <a:xfrm flipH="1" flipV="1">
            <a:off x="8659161" y="1983114"/>
            <a:ext cx="1192725" cy="2540649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3C5B4B-F935-5049-B150-C3D47B7A234B}"/>
              </a:ext>
            </a:extLst>
          </p:cNvPr>
          <p:cNvSpPr txBox="1"/>
          <p:nvPr/>
        </p:nvSpPr>
        <p:spPr>
          <a:xfrm>
            <a:off x="2009201" y="275466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endParaRPr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FDA5F35-BC82-E349-93B0-29A1D5D53070}"/>
              </a:ext>
            </a:extLst>
          </p:cNvPr>
          <p:cNvSpPr txBox="1"/>
          <p:nvPr/>
        </p:nvSpPr>
        <p:spPr>
          <a:xfrm>
            <a:off x="3224180" y="421452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endParaRPr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DF90D1C-4AE9-6942-9117-DDE65FA5E0B4}"/>
              </a:ext>
            </a:extLst>
          </p:cNvPr>
          <p:cNvSpPr txBox="1"/>
          <p:nvPr/>
        </p:nvSpPr>
        <p:spPr>
          <a:xfrm>
            <a:off x="4404517" y="265799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endParaRPr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DCBD9D-5FB8-D24F-B258-5233E0A635DB}"/>
              </a:ext>
            </a:extLst>
          </p:cNvPr>
          <p:cNvSpPr txBox="1"/>
          <p:nvPr/>
        </p:nvSpPr>
        <p:spPr>
          <a:xfrm>
            <a:off x="6594139" y="2871146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h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E11208-12B0-3B42-99AD-8C3DC893090B}"/>
              </a:ext>
            </a:extLst>
          </p:cNvPr>
          <p:cNvSpPr txBox="1"/>
          <p:nvPr/>
        </p:nvSpPr>
        <p:spPr>
          <a:xfrm>
            <a:off x="7898146" y="4214523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h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4F8E88-FF8A-D149-AE61-7D0F6289C9B7}"/>
              </a:ext>
            </a:extLst>
          </p:cNvPr>
          <p:cNvSpPr txBox="1"/>
          <p:nvPr/>
        </p:nvSpPr>
        <p:spPr>
          <a:xfrm>
            <a:off x="9350947" y="2768553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h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EFE0F0-C87E-2247-A983-D4C054E1B937}"/>
              </a:ext>
            </a:extLst>
          </p:cNvPr>
          <p:cNvSpPr txBox="1"/>
          <p:nvPr/>
        </p:nvSpPr>
        <p:spPr>
          <a:xfrm>
            <a:off x="2932051" y="3030863"/>
            <a:ext cx="6815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333" dirty="0"/>
              <a:t>G</a:t>
            </a:r>
            <a:endParaRPr lang="ja-JP" altLang="en-US" sz="5333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594A469-28AD-1643-B494-CDBDA27144A6}"/>
              </a:ext>
            </a:extLst>
          </p:cNvPr>
          <p:cNvSpPr txBox="1"/>
          <p:nvPr/>
        </p:nvSpPr>
        <p:spPr>
          <a:xfrm>
            <a:off x="7842859" y="2973639"/>
            <a:ext cx="69442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333" dirty="0"/>
              <a:t>H</a:t>
            </a:r>
            <a:endParaRPr lang="ja-JP" altLang="en-US" sz="5333"/>
          </a:p>
        </p:txBody>
      </p:sp>
    </p:spTree>
    <p:extLst>
      <p:ext uri="{BB962C8B-B14F-4D97-AF65-F5344CB8AC3E}">
        <p14:creationId xmlns:p14="http://schemas.microsoft.com/office/powerpoint/2010/main" val="2869955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75AD8F7-82CD-094B-8723-B8AB78506D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準同型写像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kumimoji="1" lang="ja-JP" altLang="en-US"/>
                  <a:t>：群から群への写像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75AD8F7-82CD-094B-8723-B8AB78506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8A05C7-2C4F-4345-AC21-B4EB64F50035}"/>
              </a:ext>
            </a:extLst>
          </p:cNvPr>
          <p:cNvGrpSpPr/>
          <p:nvPr/>
        </p:nvGrpSpPr>
        <p:grpSpPr>
          <a:xfrm>
            <a:off x="1328371" y="1589311"/>
            <a:ext cx="9044776" cy="3827868"/>
            <a:chOff x="996278" y="1191983"/>
            <a:chExt cx="6783582" cy="287090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9296C02-2563-2647-A2BA-68B2A054E1C2}"/>
                </a:ext>
              </a:extLst>
            </p:cNvPr>
            <p:cNvSpPr txBox="1"/>
            <p:nvPr/>
          </p:nvSpPr>
          <p:spPr>
            <a:xfrm>
              <a:off x="2600424" y="1191984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solidFill>
                    <a:schemeClr val="accent1"/>
                  </a:solidFill>
                </a:rPr>
                <a:t>0</a:t>
              </a:r>
              <a:endParaRPr lang="ja-JP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BA1855B-0A53-6449-8FDA-FBF9FB11D6E2}"/>
                </a:ext>
              </a:extLst>
            </p:cNvPr>
            <p:cNvSpPr txBox="1"/>
            <p:nvPr/>
          </p:nvSpPr>
          <p:spPr>
            <a:xfrm>
              <a:off x="2600424" y="2264885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solidFill>
                    <a:schemeClr val="accent1"/>
                  </a:solidFill>
                </a:rPr>
                <a:t>1</a:t>
              </a:r>
              <a:endParaRPr lang="ja-JP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8E2549B-0335-8C4C-A375-CAE537720F10}"/>
                </a:ext>
              </a:extLst>
            </p:cNvPr>
            <p:cNvSpPr txBox="1"/>
            <p:nvPr/>
          </p:nvSpPr>
          <p:spPr>
            <a:xfrm>
              <a:off x="2600424" y="3337786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>
                  <a:solidFill>
                    <a:schemeClr val="accent1"/>
                  </a:solidFill>
                </a:rPr>
                <a:t>2</a:t>
              </a:r>
              <a:endParaRPr lang="ja-JP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41A5723-1E1E-E443-B929-BA367D94D2BB}"/>
                </a:ext>
              </a:extLst>
            </p:cNvPr>
            <p:cNvSpPr txBox="1"/>
            <p:nvPr/>
          </p:nvSpPr>
          <p:spPr>
            <a:xfrm>
              <a:off x="5437776" y="1191983"/>
              <a:ext cx="7540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>
                  <a:solidFill>
                    <a:schemeClr val="accent2"/>
                  </a:solidFill>
                </a:rPr>
                <a:t>グー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D83DE15-3BFB-9F4D-B998-FDEE2709ABD5}"/>
                </a:ext>
              </a:extLst>
            </p:cNvPr>
            <p:cNvSpPr txBox="1"/>
            <p:nvPr/>
          </p:nvSpPr>
          <p:spPr>
            <a:xfrm>
              <a:off x="5437776" y="2264885"/>
              <a:ext cx="7540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>
                  <a:solidFill>
                    <a:schemeClr val="accent2"/>
                  </a:solidFill>
                </a:rPr>
                <a:t>パー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7D0F647-9916-1E41-90E6-6BCCBFBE197A}"/>
                </a:ext>
              </a:extLst>
            </p:cNvPr>
            <p:cNvSpPr txBox="1"/>
            <p:nvPr/>
          </p:nvSpPr>
          <p:spPr>
            <a:xfrm>
              <a:off x="5283887" y="3337785"/>
              <a:ext cx="106182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>
                  <a:solidFill>
                    <a:schemeClr val="accent2"/>
                  </a:solidFill>
                </a:rPr>
                <a:t>チョキ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8B4D55DF-EE59-D848-B6FB-A8041966405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2909643" y="1411274"/>
              <a:ext cx="25281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47FB664-58E4-A348-BE88-068A0942CF72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2909643" y="2484176"/>
              <a:ext cx="25281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E6C2BE4-4CAC-5049-B0FF-ABF5B580B5AB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2909643" y="3557076"/>
              <a:ext cx="2374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9832CAEB-D195-0342-A567-CA521441CF6B}"/>
                    </a:ext>
                  </a:extLst>
                </p:cNvPr>
                <p:cNvSpPr/>
                <p:nvPr/>
              </p:nvSpPr>
              <p:spPr>
                <a:xfrm>
                  <a:off x="3827925" y="1347283"/>
                  <a:ext cx="541639" cy="5617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4267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ja-JP" altLang="en-US" sz="4267"/>
                </a:p>
              </p:txBody>
            </p:sp>
          </mc:Choice>
          <mc:Fallback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9832CAEB-D195-0342-A567-CA521441C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25" y="1347283"/>
                  <a:ext cx="541639" cy="561741"/>
                </a:xfrm>
                <a:prstGeom prst="rect">
                  <a:avLst/>
                </a:prstGeom>
                <a:blipFill>
                  <a:blip r:embed="rId3"/>
                  <a:stretch>
                    <a:fillRect l="-1724"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F3258B38-F882-D448-89AD-871305C2E18D}"/>
                    </a:ext>
                  </a:extLst>
                </p:cNvPr>
                <p:cNvSpPr/>
                <p:nvPr/>
              </p:nvSpPr>
              <p:spPr>
                <a:xfrm>
                  <a:off x="3827925" y="2420182"/>
                  <a:ext cx="541639" cy="5617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4267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ja-JP" altLang="en-US" sz="4267"/>
                </a:p>
              </p:txBody>
            </p:sp>
          </mc:Choice>
          <mc:Fallback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F3258B38-F882-D448-89AD-871305C2E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25" y="2420182"/>
                  <a:ext cx="541639" cy="561741"/>
                </a:xfrm>
                <a:prstGeom prst="rect">
                  <a:avLst/>
                </a:prstGeom>
                <a:blipFill>
                  <a:blip r:embed="rId4"/>
                  <a:stretch>
                    <a:fillRect l="-1724" b="-1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B97AD7F0-4BE0-CE47-B570-D49BF2D69EBE}"/>
                    </a:ext>
                  </a:extLst>
                </p:cNvPr>
                <p:cNvSpPr/>
                <p:nvPr/>
              </p:nvSpPr>
              <p:spPr>
                <a:xfrm>
                  <a:off x="3827925" y="3501143"/>
                  <a:ext cx="541639" cy="5617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4267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ja-JP" altLang="en-US" sz="4267"/>
                </a:p>
              </p:txBody>
            </p:sp>
          </mc:Choice>
          <mc:Fallback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B97AD7F0-4BE0-CE47-B570-D49BF2D69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25" y="3501143"/>
                  <a:ext cx="541639" cy="561741"/>
                </a:xfrm>
                <a:prstGeom prst="rect">
                  <a:avLst/>
                </a:prstGeom>
                <a:blipFill>
                  <a:blip r:embed="rId5"/>
                  <a:stretch>
                    <a:fillRect l="-1724"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9A43A6D-5C35-614D-AB77-B125AF5BA69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755033" y="1630565"/>
              <a:ext cx="0" cy="634320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E6894FEC-4DDA-D843-810B-EA57225C72A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755033" y="2703466"/>
              <a:ext cx="0" cy="63432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カギ線コネクタ 40">
              <a:extLst>
                <a:ext uri="{FF2B5EF4-FFF2-40B4-BE49-F238E27FC236}">
                  <a16:creationId xmlns:a16="http://schemas.microsoft.com/office/drawing/2014/main" id="{A0934AC5-6A11-F442-AFB2-AF10FF90D24A}"/>
                </a:ext>
              </a:extLst>
            </p:cNvPr>
            <p:cNvCxnSpPr>
              <a:stCxn id="7" idx="1"/>
              <a:endCxn id="5" idx="1"/>
            </p:cNvCxnSpPr>
            <p:nvPr/>
          </p:nvCxnSpPr>
          <p:spPr>
            <a:xfrm rot="10800000">
              <a:off x="2600424" y="1411275"/>
              <a:ext cx="9525" cy="2145802"/>
            </a:xfrm>
            <a:prstGeom prst="bentConnector3">
              <a:avLst>
                <a:gd name="adj1" fmla="val 1170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E1135A68-EB9E-EB45-8554-1020099BEDC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5814803" y="1630564"/>
              <a:ext cx="0" cy="63432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69012851-EBF6-D646-8C3A-09EAF637EC5A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5814801" y="2703466"/>
              <a:ext cx="1" cy="63431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カギ線コネクタ 47">
              <a:extLst>
                <a:ext uri="{FF2B5EF4-FFF2-40B4-BE49-F238E27FC236}">
                  <a16:creationId xmlns:a16="http://schemas.microsoft.com/office/drawing/2014/main" id="{D0B64081-690C-914A-A667-5BCE4C07EFC7}"/>
                </a:ext>
              </a:extLst>
            </p:cNvPr>
            <p:cNvCxnSpPr>
              <a:stCxn id="10" idx="3"/>
              <a:endCxn id="8" idx="3"/>
            </p:cNvCxnSpPr>
            <p:nvPr/>
          </p:nvCxnSpPr>
          <p:spPr>
            <a:xfrm flipH="1" flipV="1">
              <a:off x="6191829" y="1411274"/>
              <a:ext cx="153887" cy="2145802"/>
            </a:xfrm>
            <a:prstGeom prst="bentConnector3">
              <a:avLst>
                <a:gd name="adj1" fmla="val -619734"/>
              </a:avLst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07C91FF-4EB8-C340-8556-B84BFD8D8FED}"/>
                    </a:ext>
                  </a:extLst>
                </p:cNvPr>
                <p:cNvSpPr txBox="1"/>
                <p:nvPr/>
              </p:nvSpPr>
              <p:spPr>
                <a:xfrm>
                  <a:off x="2441478" y="1653648"/>
                  <a:ext cx="328359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07C91FF-4EB8-C340-8556-B84BFD8D8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478" y="1653648"/>
                  <a:ext cx="328359" cy="430840"/>
                </a:xfrm>
                <a:prstGeom prst="rect">
                  <a:avLst/>
                </a:prstGeom>
                <a:blipFill>
                  <a:blip r:embed="rId6"/>
                  <a:stretch>
                    <a:fillRect l="-19444" r="-19444"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060ECE76-2D2A-0741-8D73-D76D557623B1}"/>
                    </a:ext>
                  </a:extLst>
                </p:cNvPr>
                <p:cNvSpPr txBox="1"/>
                <p:nvPr/>
              </p:nvSpPr>
              <p:spPr>
                <a:xfrm>
                  <a:off x="2402612" y="2730220"/>
                  <a:ext cx="328359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060ECE76-2D2A-0741-8D73-D76D55762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612" y="2730220"/>
                  <a:ext cx="328359" cy="430840"/>
                </a:xfrm>
                <a:prstGeom prst="rect">
                  <a:avLst/>
                </a:prstGeom>
                <a:blipFill>
                  <a:blip r:embed="rId7"/>
                  <a:stretch>
                    <a:fillRect l="-22857" r="-17143"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B63A7B67-22D0-EA46-BFE6-EBD1AAEB9B93}"/>
                    </a:ext>
                  </a:extLst>
                </p:cNvPr>
                <p:cNvSpPr txBox="1"/>
                <p:nvPr/>
              </p:nvSpPr>
              <p:spPr>
                <a:xfrm>
                  <a:off x="996278" y="2257350"/>
                  <a:ext cx="328359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B63A7B67-22D0-EA46-BFE6-EBD1AAEB9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78" y="2257350"/>
                  <a:ext cx="328359" cy="430840"/>
                </a:xfrm>
                <a:prstGeom prst="rect">
                  <a:avLst/>
                </a:prstGeom>
                <a:blipFill>
                  <a:blip r:embed="rId8"/>
                  <a:stretch>
                    <a:fillRect l="-22857" r="-17143" b="-239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C1BBC50A-4E1E-054E-8BFE-1A6ED189E221}"/>
                    </a:ext>
                  </a:extLst>
                </p:cNvPr>
                <p:cNvSpPr txBox="1"/>
                <p:nvPr/>
              </p:nvSpPr>
              <p:spPr>
                <a:xfrm>
                  <a:off x="5930542" y="1643884"/>
                  <a:ext cx="307921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C1BBC50A-4E1E-054E-8BFE-1A6ED189E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42" y="1643884"/>
                  <a:ext cx="307921" cy="430840"/>
                </a:xfrm>
                <a:prstGeom prst="rect">
                  <a:avLst/>
                </a:prstGeom>
                <a:blipFill>
                  <a:blip r:embed="rId9"/>
                  <a:stretch>
                    <a:fillRect l="-24242" r="-18182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1106FAA-307B-7447-B150-39AF92EE9912}"/>
                    </a:ext>
                  </a:extLst>
                </p:cNvPr>
                <p:cNvSpPr txBox="1"/>
                <p:nvPr/>
              </p:nvSpPr>
              <p:spPr>
                <a:xfrm>
                  <a:off x="5891676" y="2720456"/>
                  <a:ext cx="307921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1106FAA-307B-7447-B150-39AF92EE9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76" y="2720456"/>
                  <a:ext cx="307921" cy="430840"/>
                </a:xfrm>
                <a:prstGeom prst="rect">
                  <a:avLst/>
                </a:prstGeom>
                <a:blipFill>
                  <a:blip r:embed="rId10"/>
                  <a:stretch>
                    <a:fillRect l="-24242" r="-2121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63F2B047-ADD0-4B43-891A-800D1885DF06}"/>
                    </a:ext>
                  </a:extLst>
                </p:cNvPr>
                <p:cNvSpPr txBox="1"/>
                <p:nvPr/>
              </p:nvSpPr>
              <p:spPr>
                <a:xfrm>
                  <a:off x="7471939" y="2213601"/>
                  <a:ext cx="307921" cy="430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3733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ja-JP" altLang="en-US" sz="3733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63F2B047-ADD0-4B43-891A-800D1885D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939" y="2213601"/>
                  <a:ext cx="307921" cy="430840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17647" b="-42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8D302800-60EA-9549-BA08-47AF06E53663}"/>
                </a:ext>
              </a:extLst>
            </p:cNvPr>
            <p:cNvSpPr txBox="1"/>
            <p:nvPr/>
          </p:nvSpPr>
          <p:spPr>
            <a:xfrm>
              <a:off x="1722177" y="2167437"/>
              <a:ext cx="473928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1" sz="3600">
                  <a:solidFill>
                    <a:schemeClr val="accent2"/>
                  </a:solidFill>
                </a:defRPr>
              </a:lvl1pPr>
            </a:lstStyle>
            <a:p>
              <a:r>
                <a:rPr lang="en-US" altLang="ja-JP" sz="4800" dirty="0">
                  <a:solidFill>
                    <a:schemeClr val="accent1"/>
                  </a:solidFill>
                </a:rPr>
                <a:t>G</a:t>
              </a:r>
              <a:endParaRPr lang="ja-JP" altLang="en-US" sz="4800">
                <a:solidFill>
                  <a:schemeClr val="accent1"/>
                </a:solidFill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6C4F11E4-5920-BB4D-8EFF-B65BBED1776A}"/>
                </a:ext>
              </a:extLst>
            </p:cNvPr>
            <p:cNvSpPr txBox="1"/>
            <p:nvPr/>
          </p:nvSpPr>
          <p:spPr>
            <a:xfrm>
              <a:off x="6604043" y="2167437"/>
              <a:ext cx="482344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800" dirty="0">
                  <a:solidFill>
                    <a:schemeClr val="accent2"/>
                  </a:solidFill>
                </a:rPr>
                <a:t>H</a:t>
              </a:r>
              <a:endParaRPr lang="ja-JP" altLang="en-US" sz="48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24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写像</a:t>
            </a:r>
            <a:r>
              <a:rPr lang="en-US" altLang="ja-JP" dirty="0" err="1"/>
              <a:t>φ</a:t>
            </a:r>
            <a:r>
              <a:rPr lang="ja-JP" altLang="en-US"/>
              <a:t>は準同型写像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</p:spPr>
            <p:txBody>
              <a:bodyPr spcFirstLastPara="1" vert="horz" wrap="square" lIns="91433" tIns="45700" rIns="91433" bIns="45700" rtlCol="0" anchor="t" anchorCtr="0">
                <a:noAutofit/>
              </a:bodyPr>
              <a:lstStyle/>
              <a:p>
                <a:pPr marL="0" indent="0">
                  <a:spcBef>
                    <a:spcPts val="1067"/>
                  </a:spcBef>
                  <a:buNone/>
                </a:pPr>
                <a:r>
                  <a:rPr lang="en-US" dirty="0"/>
                  <a:t>Lem 1.43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(2;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/>
                  <a:t>準同型写像．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準同型写像の定義</a:t>
                </a:r>
                <a:endParaRPr lang="ja-JP" altLang="en-US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CA" altLang="ja-JP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fr-CA" altLang="ja-JP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CA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altLang="ja-JP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ar-AE" altLang="ja-JP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ar-AE" altLang="ja-JP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18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FE320-7D2C-284A-9E64-757DAC37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例で定義を確認：０からチョキへ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D73F1-C5A3-6544-BB03-4FEC2ECB6546}"/>
              </a:ext>
            </a:extLst>
          </p:cNvPr>
          <p:cNvSpPr txBox="1"/>
          <p:nvPr/>
        </p:nvSpPr>
        <p:spPr>
          <a:xfrm>
            <a:off x="3467232" y="158931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0</a:t>
            </a:r>
            <a:endParaRPr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E960A7-FEC8-9A47-B3EB-2B53EC6E9116}"/>
              </a:ext>
            </a:extLst>
          </p:cNvPr>
          <p:cNvSpPr txBox="1"/>
          <p:nvPr/>
        </p:nvSpPr>
        <p:spPr>
          <a:xfrm>
            <a:off x="3467232" y="30198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1</a:t>
            </a:r>
            <a:endParaRPr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595C5A-126F-E24F-B8B3-CDA8C5608142}"/>
              </a:ext>
            </a:extLst>
          </p:cNvPr>
          <p:cNvSpPr txBox="1"/>
          <p:nvPr/>
        </p:nvSpPr>
        <p:spPr>
          <a:xfrm>
            <a:off x="3467232" y="445038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2</a:t>
            </a:r>
            <a:endParaRPr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29787D-BB77-324D-95AD-508B3DB67EE0}"/>
              </a:ext>
            </a:extLst>
          </p:cNvPr>
          <p:cNvSpPr txBox="1"/>
          <p:nvPr/>
        </p:nvSpPr>
        <p:spPr>
          <a:xfrm>
            <a:off x="7250369" y="15893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ysClr val="windowText" lastClr="000000"/>
                </a:solidFill>
              </a:rPr>
              <a:t>グー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198A30-1A27-FA4C-A931-6A98B790F1BE}"/>
              </a:ext>
            </a:extLst>
          </p:cNvPr>
          <p:cNvSpPr txBox="1"/>
          <p:nvPr/>
        </p:nvSpPr>
        <p:spPr>
          <a:xfrm>
            <a:off x="7250369" y="30198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ysClr val="windowText" lastClr="000000"/>
                </a:solidFill>
              </a:rPr>
              <a:t>パー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BB78D2-A420-F74A-B12B-E70DA9A7F3E2}"/>
              </a:ext>
            </a:extLst>
          </p:cNvPr>
          <p:cNvSpPr txBox="1"/>
          <p:nvPr/>
        </p:nvSpPr>
        <p:spPr>
          <a:xfrm>
            <a:off x="7045183" y="445038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ysClr val="windowText" lastClr="000000"/>
                </a:solidFill>
              </a:rPr>
              <a:t>チョキ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54B386-D810-A745-9484-9D7997AC1719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79524" y="1881699"/>
            <a:ext cx="3370845" cy="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99A9B3A-FE9D-F44B-AE28-9DFD54317F5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879524" y="3312235"/>
            <a:ext cx="3370845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85A5BB-808A-184C-B66D-DE46235C594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879524" y="4742769"/>
            <a:ext cx="3165659" cy="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5B7256F-BE24-6243-BF6F-EDB1A3A69958}"/>
                  </a:ext>
                </a:extLst>
              </p:cNvPr>
              <p:cNvSpPr/>
              <p:nvPr/>
            </p:nvSpPr>
            <p:spPr>
              <a:xfrm>
                <a:off x="5103900" y="1796377"/>
                <a:ext cx="722185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267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sz="4267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5B7256F-BE24-6243-BF6F-EDB1A3A69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0" y="1796377"/>
                <a:ext cx="722185" cy="748988"/>
              </a:xfrm>
              <a:prstGeom prst="rect">
                <a:avLst/>
              </a:prstGeom>
              <a:blipFill>
                <a:blip r:embed="rId2"/>
                <a:stretch>
                  <a:fillRect l="-1724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2E254F0-3847-D442-8455-18EADB21BF67}"/>
                  </a:ext>
                </a:extLst>
              </p:cNvPr>
              <p:cNvSpPr/>
              <p:nvPr/>
            </p:nvSpPr>
            <p:spPr>
              <a:xfrm>
                <a:off x="5103900" y="3226909"/>
                <a:ext cx="722185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267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sz="4267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2E254F0-3847-D442-8455-18EADB21B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0" y="3226909"/>
                <a:ext cx="722185" cy="748988"/>
              </a:xfrm>
              <a:prstGeom prst="rect">
                <a:avLst/>
              </a:prstGeom>
              <a:blipFill>
                <a:blip r:embed="rId3"/>
                <a:stretch>
                  <a:fillRect l="-1724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B9E2D84-7158-C147-BC95-1E9A864532AF}"/>
                  </a:ext>
                </a:extLst>
              </p:cNvPr>
              <p:cNvSpPr/>
              <p:nvPr/>
            </p:nvSpPr>
            <p:spPr>
              <a:xfrm>
                <a:off x="5103900" y="4668191"/>
                <a:ext cx="722185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267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sz="4267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B9E2D84-7158-C147-BC95-1E9A86453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0" y="4668191"/>
                <a:ext cx="722185" cy="748988"/>
              </a:xfrm>
              <a:prstGeom prst="rect">
                <a:avLst/>
              </a:prstGeom>
              <a:blipFill>
                <a:blip r:embed="rId4"/>
                <a:stretch>
                  <a:fillRect l="-1724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19CF155-7966-0043-B695-0375CBC5F2D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73378" y="2174088"/>
            <a:ext cx="0" cy="84575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CE13E4-7371-3946-9F31-4C34459F16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673378" y="3604622"/>
            <a:ext cx="0" cy="84576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D8F59139-654C-C448-8552-9F918E46631C}"/>
              </a:ext>
            </a:extLst>
          </p:cNvPr>
          <p:cNvCxnSpPr>
            <a:stCxn id="7" idx="1"/>
            <a:endCxn id="5" idx="1"/>
          </p:cNvCxnSpPr>
          <p:nvPr/>
        </p:nvCxnSpPr>
        <p:spPr>
          <a:xfrm rot="10800000">
            <a:off x="3467232" y="1881702"/>
            <a:ext cx="12700" cy="2861069"/>
          </a:xfrm>
          <a:prstGeom prst="bentConnector3">
            <a:avLst>
              <a:gd name="adj1" fmla="val 1181250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83287BC-544A-4E4F-85D7-89E811056A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753071" y="2174086"/>
            <a:ext cx="0" cy="84576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BBAF82C-AD57-4247-9613-2B38195CCA5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753069" y="3604622"/>
            <a:ext cx="2" cy="84575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F08DEC72-6897-8442-B8AD-35EA53F5A1C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H="1" flipV="1">
            <a:off x="8255772" y="1881699"/>
            <a:ext cx="205183" cy="2861070"/>
          </a:xfrm>
          <a:prstGeom prst="bentConnector3">
            <a:avLst>
              <a:gd name="adj1" fmla="val -647587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D3F60C8-E59F-364B-A436-A0B3DE75A4D4}"/>
                  </a:ext>
                </a:extLst>
              </p:cNvPr>
              <p:cNvSpPr txBox="1"/>
              <p:nvPr/>
            </p:nvSpPr>
            <p:spPr>
              <a:xfrm>
                <a:off x="3255304" y="2204865"/>
                <a:ext cx="413190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ja-JP" altLang="en-US" sz="3733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D3F60C8-E59F-364B-A436-A0B3DE75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04" y="2204865"/>
                <a:ext cx="413190" cy="574453"/>
              </a:xfrm>
              <a:prstGeom prst="rect">
                <a:avLst/>
              </a:prstGeom>
              <a:blipFill>
                <a:blip r:embed="rId5"/>
                <a:stretch>
                  <a:fillRect l="-32353" r="-2941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8A486E-6B30-8E43-9E27-691FCF8EE92E}"/>
                  </a:ext>
                </a:extLst>
              </p:cNvPr>
              <p:cNvSpPr txBox="1"/>
              <p:nvPr/>
            </p:nvSpPr>
            <p:spPr>
              <a:xfrm>
                <a:off x="3203483" y="3640294"/>
                <a:ext cx="413190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ja-JP" altLang="en-US" sz="3733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18A486E-6B30-8E43-9E27-691FCF8E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83" y="3640294"/>
                <a:ext cx="413190" cy="574453"/>
              </a:xfrm>
              <a:prstGeom prst="rect">
                <a:avLst/>
              </a:prstGeom>
              <a:blipFill>
                <a:blip r:embed="rId6"/>
                <a:stretch>
                  <a:fillRect l="-36364" r="-3030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BA08976-92CA-5947-BDAB-2C19C8609E79}"/>
                  </a:ext>
                </a:extLst>
              </p:cNvPr>
              <p:cNvSpPr txBox="1"/>
              <p:nvPr/>
            </p:nvSpPr>
            <p:spPr>
              <a:xfrm>
                <a:off x="1328371" y="3009801"/>
                <a:ext cx="413190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ja-JP" altLang="en-US" sz="3733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BA08976-92CA-5947-BDAB-2C19C8609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71" y="3009801"/>
                <a:ext cx="413190" cy="574453"/>
              </a:xfrm>
              <a:prstGeom prst="rect">
                <a:avLst/>
              </a:prstGeom>
              <a:blipFill>
                <a:blip r:embed="rId7"/>
                <a:stretch>
                  <a:fillRect l="-36364" r="-3030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473EF6-C780-7A48-88C2-2DA9F82AECB2}"/>
                  </a:ext>
                </a:extLst>
              </p:cNvPr>
              <p:cNvSpPr txBox="1"/>
              <p:nvPr/>
            </p:nvSpPr>
            <p:spPr>
              <a:xfrm>
                <a:off x="7907390" y="2191846"/>
                <a:ext cx="43781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ja-JP" altLang="en-US" sz="3733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473EF6-C780-7A48-88C2-2DA9F82AE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90" y="2191846"/>
                <a:ext cx="437812" cy="574453"/>
              </a:xfrm>
              <a:prstGeom prst="rect">
                <a:avLst/>
              </a:prstGeom>
              <a:blipFill>
                <a:blip r:embed="rId8"/>
                <a:stretch>
                  <a:fillRect l="-22857" r="-20000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617D80-9A12-FD4E-8ED9-5B948A9CD0C9}"/>
                  </a:ext>
                </a:extLst>
              </p:cNvPr>
              <p:cNvSpPr txBox="1"/>
              <p:nvPr/>
            </p:nvSpPr>
            <p:spPr>
              <a:xfrm>
                <a:off x="7855568" y="3627276"/>
                <a:ext cx="43781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ja-JP" altLang="en-US" sz="3733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617D80-9A12-FD4E-8ED9-5B948A9C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68" y="3627276"/>
                <a:ext cx="437812" cy="574453"/>
              </a:xfrm>
              <a:prstGeom prst="rect">
                <a:avLst/>
              </a:prstGeom>
              <a:blipFill>
                <a:blip r:embed="rId8"/>
                <a:stretch>
                  <a:fillRect l="-22857" r="-20000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ACF387F-B48A-F74F-A1AB-931C01AFEA46}"/>
                  </a:ext>
                </a:extLst>
              </p:cNvPr>
              <p:cNvSpPr txBox="1"/>
              <p:nvPr/>
            </p:nvSpPr>
            <p:spPr>
              <a:xfrm>
                <a:off x="9962586" y="2951469"/>
                <a:ext cx="43781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733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ja-JP" altLang="en-US" sz="3733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ACF387F-B48A-F74F-A1AB-931C01AF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586" y="2951469"/>
                <a:ext cx="437812" cy="574453"/>
              </a:xfrm>
              <a:prstGeom prst="rect">
                <a:avLst/>
              </a:prstGeom>
              <a:blipFill>
                <a:blip r:embed="rId9"/>
                <a:stretch>
                  <a:fillRect l="-19444" r="-19444" b="-21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DD8ADCA-7FF8-E848-BB63-ABDACDF73C44}"/>
              </a:ext>
            </a:extLst>
          </p:cNvPr>
          <p:cNvSpPr txBox="1"/>
          <p:nvPr/>
        </p:nvSpPr>
        <p:spPr>
          <a:xfrm>
            <a:off x="2296236" y="2889917"/>
            <a:ext cx="631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kumimoji="1" sz="3600">
                <a:solidFill>
                  <a:schemeClr val="accent2"/>
                </a:solidFill>
              </a:defRPr>
            </a:lvl1pPr>
          </a:lstStyle>
          <a:p>
            <a:r>
              <a:rPr lang="en-US" altLang="ja-JP" sz="4800" dirty="0">
                <a:solidFill>
                  <a:schemeClr val="tx1"/>
                </a:solidFill>
              </a:rPr>
              <a:t>G</a:t>
            </a:r>
            <a:endParaRPr lang="ja-JP" altLang="en-US" sz="48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F9E7D67-1844-7A4B-9DBE-42F14A2F4F29}"/>
              </a:ext>
            </a:extLst>
          </p:cNvPr>
          <p:cNvSpPr txBox="1"/>
          <p:nvPr/>
        </p:nvSpPr>
        <p:spPr>
          <a:xfrm>
            <a:off x="8805391" y="2889917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>
                <a:solidFill>
                  <a:sysClr val="windowText" lastClr="000000"/>
                </a:solidFill>
              </a:rPr>
              <a:t>H</a:t>
            </a:r>
            <a:endParaRPr lang="ja-JP" altLang="en-US" sz="48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1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ja-JP" altLang="en-US"/>
              <a:t>同型写像</a:t>
            </a:r>
            <a:endParaRPr dirty="0"/>
          </a:p>
        </p:txBody>
      </p:sp>
      <p:sp>
        <p:nvSpPr>
          <p:cNvPr id="425" name="Google Shape;425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1067"/>
              </a:spcBef>
              <a:buNone/>
            </a:pPr>
            <a:r>
              <a:rPr lang="en-US" dirty="0"/>
              <a:t>Def 1.41 </a:t>
            </a:r>
            <a:r>
              <a:rPr lang="ja-JP" altLang="en-US"/>
              <a:t>同型写像</a:t>
            </a: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endParaRPr lang="en-US" altLang="ja-JP" dirty="0"/>
          </a:p>
          <a:p>
            <a:pPr marL="0" indent="0">
              <a:spcBef>
                <a:spcPts val="1067"/>
              </a:spcBef>
              <a:buNone/>
            </a:pPr>
            <a:r>
              <a:rPr lang="ja-JP" altLang="en-US"/>
              <a:t>準同型写像＋全単射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117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88215-3AE4-814F-8E8C-41FAC9A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同型写像の性質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79632C5C-7772-2E44-B487-0180E5F3CC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G,H:</a:t>
                </a:r>
                <a:r>
                  <a:rPr kumimoji="1" lang="ja-JP" altLang="en-US"/>
                  <a:t>群，</a:t>
                </a:r>
                <a:r>
                  <a:rPr kumimoji="1" lang="en-US" altLang="ja-JP" dirty="0" err="1"/>
                  <a:t>φ:G→H</a:t>
                </a:r>
                <a:r>
                  <a:rPr kumimoji="1" lang="ja-JP" altLang="en-US"/>
                  <a:t>：同型写像</a:t>
                </a:r>
                <a:r>
                  <a:rPr kumimoji="1" lang="en-US" altLang="ja-JP" dirty="0"/>
                  <a:t> 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/>
                  <a:t>同型写像</a:t>
                </a:r>
                <a:r>
                  <a:rPr kumimoji="1" lang="en-US" altLang="ja-JP" dirty="0" err="1"/>
                  <a:t>φ</a:t>
                </a:r>
                <a:r>
                  <a:rPr kumimoji="1" lang="ja-JP" altLang="en-US"/>
                  <a:t>は</a:t>
                </a:r>
                <a:r>
                  <a:rPr kumimoji="1" lang="en-US" altLang="ja-JP" dirty="0"/>
                  <a:t>G</a:t>
                </a:r>
                <a:r>
                  <a:rPr kumimoji="1" lang="ja-JP" altLang="en-US"/>
                  <a:t>の単位元を</a:t>
                </a:r>
                <a:r>
                  <a:rPr kumimoji="1" lang="en-US" altLang="ja-JP" dirty="0"/>
                  <a:t>H</a:t>
                </a:r>
                <a:r>
                  <a:rPr kumimoji="1" lang="ja-JP" altLang="en-US"/>
                  <a:t>の単位元に写す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79632C5C-7772-2E44-B487-0180E5F3C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F0E3F-DB91-034F-8CAB-1C1E6838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新しい方向</a:t>
            </a:r>
            <a:r>
              <a:rPr kumimoji="1" lang="ja-JP" altLang="en-US"/>
              <a:t>から</a:t>
            </a:r>
            <a:r>
              <a:rPr lang="ja-JP" altLang="en-US"/>
              <a:t>考える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37B64-F072-9D4D-98A5-1CF929DC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「対象に着目して計算」する方針から「対象に対する計算自体に着目」する方針に転換してみよう．</a:t>
            </a:r>
            <a:endParaRPr lang="en-US" altLang="ja-JP" dirty="0"/>
          </a:p>
          <a:p>
            <a:r>
              <a:rPr kumimoji="1" lang="ja-JP" altLang="en-US"/>
              <a:t>計算自体の関係を考えるので，対象は数である必要はなくな</a:t>
            </a:r>
            <a:r>
              <a:rPr lang="ja-JP" altLang="en-US"/>
              <a:t>る．現代数学では基本的に集合を対象とする．</a:t>
            </a:r>
            <a:endParaRPr kumimoji="1" lang="en-US" altLang="ja-JP" dirty="0"/>
          </a:p>
          <a:p>
            <a:r>
              <a:rPr lang="ja-JP" altLang="en-US"/>
              <a:t>計算自体の関係とはなんぞや？</a:t>
            </a:r>
            <a:br>
              <a:rPr lang="en-US" altLang="ja-JP" dirty="0"/>
            </a:br>
            <a:r>
              <a:rPr lang="en-US" altLang="ja-JP" dirty="0"/>
              <a:t>	→</a:t>
            </a:r>
            <a:r>
              <a:rPr lang="ja-JP" altLang="en-US"/>
              <a:t>計算（演算，写像）がどのような構造をしているか．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演算の</a:t>
            </a:r>
            <a:r>
              <a:rPr lang="en-US" altLang="ja-JP" dirty="0"/>
              <a:t>(</a:t>
            </a:r>
            <a:r>
              <a:rPr lang="ja-JP" altLang="en-US"/>
              <a:t>代数的</a:t>
            </a:r>
            <a:r>
              <a:rPr kumimoji="1" lang="en-US" altLang="ja-JP" dirty="0"/>
              <a:t>)</a:t>
            </a:r>
            <a:r>
              <a:rPr kumimoji="1" lang="ja-JP" altLang="en-US"/>
              <a:t>構造を「群（もしくは抽象群）」という．</a:t>
            </a:r>
          </a:p>
        </p:txBody>
      </p:sp>
    </p:spTree>
    <p:extLst>
      <p:ext uri="{BB962C8B-B14F-4D97-AF65-F5344CB8AC3E}">
        <p14:creationId xmlns:p14="http://schemas.microsoft.com/office/powerpoint/2010/main" val="3042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C44CD-3254-E849-9B9D-65A759B6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CA7C95-7ECE-CC49-846B-46C083B4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集合はモノを集めただけ．</a:t>
            </a:r>
            <a:endParaRPr kumimoji="1" lang="en-US" altLang="ja-JP" dirty="0"/>
          </a:p>
          <a:p>
            <a:r>
              <a:rPr lang="ja-JP" altLang="en-US"/>
              <a:t>集合の中でも</a:t>
            </a:r>
            <a:r>
              <a:rPr kumimoji="1" lang="ja-JP" altLang="en-US"/>
              <a:t>，共通の演算ができるものを集めた集合を考える．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この集合と演算を合わせたものを群という．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5BD28-3D2C-5249-8CD5-5E16197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群を考えるにあたって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DFFAC3-1268-3441-AD89-EE3FCFC0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２つのものを用意する</a:t>
            </a:r>
            <a:endParaRPr lang="en-US" altLang="ja-JP" dirty="0"/>
          </a:p>
          <a:p>
            <a:pPr lvl="1"/>
            <a:r>
              <a:rPr kumimoji="1" lang="ja-JP" altLang="en-US"/>
              <a:t>空間（集合）</a:t>
            </a:r>
            <a:endParaRPr kumimoji="1" lang="en-US" altLang="ja-JP" dirty="0"/>
          </a:p>
          <a:p>
            <a:pPr lvl="1"/>
            <a:r>
              <a:rPr lang="ja-JP" altLang="en-US"/>
              <a:t>演算（写像）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09AC4-AB0D-1A4D-BB86-3333349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空間？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D8E3-5F95-9044-BB58-105CB2FC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空間とは？</a:t>
            </a:r>
            <a:endParaRPr kumimoji="1" lang="en-US" altLang="ja-JP" dirty="0"/>
          </a:p>
          <a:p>
            <a:pPr lvl="1"/>
            <a:r>
              <a:rPr lang="ja-JP" altLang="en-US"/>
              <a:t>演算する（写像で飛ばす）集合のこと</a:t>
            </a:r>
            <a:endParaRPr lang="en-US" altLang="ja-JP" dirty="0"/>
          </a:p>
          <a:p>
            <a:pPr lvl="1"/>
            <a:r>
              <a:rPr lang="ja-JP" altLang="en-US"/>
              <a:t>共通の性質を持てる元が定義できる集合であればなんでもいい．</a:t>
            </a:r>
            <a:endParaRPr lang="en-US" altLang="ja-JP" dirty="0"/>
          </a:p>
          <a:p>
            <a:pPr lvl="1"/>
            <a:r>
              <a:rPr kumimoji="1" lang="ja-JP" altLang="en-US"/>
              <a:t>（例）二次元平面（</a:t>
            </a:r>
            <a:r>
              <a:rPr kumimoji="1" lang="en-US" altLang="ja-JP" dirty="0"/>
              <a:t>2</a:t>
            </a:r>
            <a:r>
              <a:rPr kumimoji="1" lang="ja-JP" altLang="en-US"/>
              <a:t>次元ユークリッド空間という）</a:t>
            </a:r>
            <a:endParaRPr kumimoji="1" lang="en-US" altLang="ja-JP" dirty="0"/>
          </a:p>
          <a:p>
            <a:pPr lvl="1"/>
            <a:r>
              <a:rPr lang="ja-JP" altLang="en-US"/>
              <a:t>（例）</a:t>
            </a:r>
            <a:r>
              <a:rPr lang="en-US" altLang="ja-JP" dirty="0"/>
              <a:t>2</a:t>
            </a:r>
            <a:r>
              <a:rPr lang="ja-JP" altLang="en-US"/>
              <a:t>次平方行列全体の集合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33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E68C2-D2F1-A54B-B2FC-6CB1D301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演算？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36F57-96C2-564D-AD77-F66D03B0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演算とは？</a:t>
            </a:r>
            <a:endParaRPr lang="en-US" altLang="ja-JP" dirty="0"/>
          </a:p>
          <a:p>
            <a:pPr lvl="1"/>
            <a:r>
              <a:rPr lang="ja-JP" altLang="en-US"/>
              <a:t>前後で性質が変わらないように写すこと．写像．</a:t>
            </a:r>
            <a:endParaRPr kumimoji="1"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π/4</a:t>
            </a:r>
            <a:r>
              <a:rPr lang="ja-JP" altLang="en-US"/>
              <a:t>回転しても</a:t>
            </a:r>
            <a:r>
              <a:rPr lang="en-US" altLang="ja-JP" dirty="0"/>
              <a:t>4</a:t>
            </a:r>
            <a:r>
              <a:rPr lang="ja-JP" altLang="en-US"/>
              <a:t>辺の長さや頂点数は不変</a:t>
            </a:r>
            <a:endParaRPr lang="en-US" altLang="ja-JP" dirty="0"/>
          </a:p>
          <a:p>
            <a:pPr lvl="1"/>
            <a:r>
              <a:rPr kumimoji="1" lang="ja-JP" altLang="en-US"/>
              <a:t>（例）</a:t>
            </a:r>
            <a:r>
              <a:rPr kumimoji="1" lang="en-US" altLang="ja-JP" dirty="0"/>
              <a:t>2</a:t>
            </a:r>
            <a:r>
              <a:rPr kumimoji="1" lang="ja-JP" altLang="en-US"/>
              <a:t>次行列の</a:t>
            </a:r>
            <a:r>
              <a:rPr lang="en-US" altLang="ja-JP" dirty="0"/>
              <a:t>{</a:t>
            </a:r>
            <a:r>
              <a:rPr kumimoji="1" lang="ja-JP" altLang="en-US"/>
              <a:t>和</a:t>
            </a:r>
            <a:r>
              <a:rPr kumimoji="1" lang="en-US" altLang="ja-JP" dirty="0"/>
              <a:t>,</a:t>
            </a:r>
            <a:r>
              <a:rPr kumimoji="1" lang="ja-JP" altLang="en-US"/>
              <a:t>積</a:t>
            </a:r>
            <a:r>
              <a:rPr kumimoji="1" lang="en-US" altLang="ja-JP" dirty="0"/>
              <a:t>}</a:t>
            </a:r>
            <a:r>
              <a:rPr kumimoji="1" lang="ja-JP" altLang="en-US"/>
              <a:t>は</a:t>
            </a:r>
            <a:r>
              <a:rPr kumimoji="1" lang="en-US" altLang="ja-JP" dirty="0"/>
              <a:t>2</a:t>
            </a:r>
            <a:r>
              <a:rPr lang="ja-JP" altLang="en-US"/>
              <a:t>次</a:t>
            </a:r>
            <a:r>
              <a:rPr kumimoji="1" lang="ja-JP" altLang="en-US"/>
              <a:t>行列になる．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B3020-F4CD-5E4A-A772-CCD193F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群の定義を見ていく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群の定義</a:t>
                </a:r>
                <a:endParaRPr kumimoji="1" lang="en-US" altLang="ja-JP" dirty="0"/>
              </a:p>
              <a:p>
                <a:r>
                  <a:rPr lang="ja-JP" altLang="en-US"/>
                  <a:t>群の派生</a:t>
                </a:r>
                <a:endParaRPr lang="en-US" altLang="ja-JP" dirty="0"/>
              </a:p>
              <a:p>
                <a:r>
                  <a:rPr kumimoji="1" lang="ja-JP" altLang="en-US"/>
                  <a:t>群の例：</a:t>
                </a:r>
                <a:r>
                  <a:rPr lang="fr-CA" altLang="j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ja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ja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部分群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定義</a:t>
                </a:r>
                <a:r>
                  <a:rPr lang="ja-JP" altLang="en-US"/>
                  <a:t>・性質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例：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/>
                  <a:t>群の作用</a:t>
                </a:r>
                <a:endParaRPr lang="en-US" altLang="ja-JP" dirty="0"/>
              </a:p>
              <a:p>
                <a:pPr lvl="1"/>
                <a:r>
                  <a:rPr lang="ja-JP" altLang="en-US"/>
                  <a:t>定義</a:t>
                </a:r>
                <a:endParaRPr lang="en-US" altLang="ja-JP" dirty="0"/>
              </a:p>
              <a:p>
                <a:pPr lvl="1"/>
                <a:r>
                  <a:rPr lang="ja-JP" altLang="en-US"/>
                  <a:t>例：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409C43E-6ED9-F742-9D17-57ABED493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7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0DD3-7B55-5E4C-BC50-93BA664A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</p:spPr>
            <p:txBody>
              <a:bodyPr>
                <a:normAutofit/>
              </a:bodyPr>
              <a:lstStyle/>
              <a:p>
                <a:pPr lvl="0">
                  <a:buAutoNum type="arabicPeriod"/>
                </a:pPr>
                <a:r>
                  <a:rPr lang="ja-JP" altLang="en-US"/>
                  <a:t>閉包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</a:t>
                </a:r>
                <a:br>
                  <a:rPr lang="ja-JP" altLang="en-US"/>
                </a:b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n-US" altLang="ja-JP" dirty="0"/>
                </a:br>
                <a:endParaRPr lang="ja-JP" altLang="en-US" dirty="0"/>
              </a:p>
              <a:p>
                <a:pPr>
                  <a:buFont typeface="Arial"/>
                  <a:buAutoNum type="arabicPeriod"/>
                </a:pPr>
                <a:r>
                  <a:rPr lang="ja-JP" altLang="en-US"/>
                  <a:t>結合法則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associativity</a:t>
                </a:r>
                <a:br>
                  <a:rPr lang="ja-JP" altLang="en-US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en-US" altLang="ja-JP" dirty="0">
                  <a:ea typeface="Cambria Math" panose="02040503050406030204" pitchFamily="18" charset="0"/>
                </a:endParaRPr>
              </a:p>
              <a:p>
                <a:pPr>
                  <a:buFont typeface="Arial"/>
                  <a:buAutoNum type="arabicPeriod"/>
                </a:pPr>
                <a:r>
                  <a:rPr lang="ja-JP" altLang="en-US" dirty="0"/>
                  <a:t>単位元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ja-JP" altLang="en-US"/>
                </a:br>
                <a:endParaRPr lang="fr-CA" altLang="ja-JP" dirty="0"/>
              </a:p>
              <a:p>
                <a:pPr>
                  <a:spcBef>
                    <a:spcPts val="0"/>
                  </a:spcBef>
                  <a:buFont typeface="Arial"/>
                  <a:buAutoNum type="arabicPeriod"/>
                </a:pPr>
                <a:r>
                  <a:rPr lang="ja-JP" altLang="en-US" dirty="0"/>
                  <a:t>逆元</a:t>
                </a:r>
                <a:r>
                  <a:rPr lang="ja-JP" altLang="en-US"/>
                  <a:t>の存在</a:t>
                </a:r>
                <a:r>
                  <a:rPr lang="en-US" altLang="ja-JP" dirty="0"/>
                  <a:t> </a:t>
                </a:r>
                <a:r>
                  <a:rPr lang="en-US" altLang="ja-JP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element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altLang="ja-JP" dirty="0">
                    <a:ea typeface="Cambria Math" panose="02040503050406030204" pitchFamily="18" charset="0"/>
                  </a:rPr>
                </a:br>
                <a:endParaRPr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DC394E8-B340-1042-958B-08B9A4280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663"/>
                <a:ext cx="10515600" cy="5031069"/>
              </a:xfrm>
              <a:blipFill>
                <a:blip r:embed="rId2"/>
                <a:stretch>
                  <a:fillRect l="-1206" t="-2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1434</Words>
  <Application>Microsoft Macintosh PowerPoint</Application>
  <PresentationFormat>ワイド画面</PresentationFormat>
  <Paragraphs>231</Paragraphs>
  <Slides>29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群論の気持ち</vt:lpstr>
      <vt:lpstr>一般的な人の数学に対するイメージ</vt:lpstr>
      <vt:lpstr>新しい方向から考える</vt:lpstr>
      <vt:lpstr>群とは？</vt:lpstr>
      <vt:lpstr>群を考えるにあたって</vt:lpstr>
      <vt:lpstr>空間？</vt:lpstr>
      <vt:lpstr>演算？</vt:lpstr>
      <vt:lpstr>群の定義を見ていく</vt:lpstr>
      <vt:lpstr>群の定義</vt:lpstr>
      <vt:lpstr>群の派生</vt:lpstr>
      <vt:lpstr>群の例~GL(n;C)~</vt:lpstr>
      <vt:lpstr>部分群</vt:lpstr>
      <vt:lpstr>部分群の性質</vt:lpstr>
      <vt:lpstr>部分群の例~O(n)  ~ orthogonal group</vt:lpstr>
      <vt:lpstr>特殊線型群~ SL(n;C)  ~special linear group</vt:lpstr>
      <vt:lpstr>群の種類（クラス）</vt:lpstr>
      <vt:lpstr>群の作用</vt:lpstr>
      <vt:lpstr>群の作用の定義</vt:lpstr>
      <vt:lpstr>群の作用の例</vt:lpstr>
      <vt:lpstr>２次元ユークリッド合同変換群Euclidean group</vt:lpstr>
      <vt:lpstr>同型とはなんぞや</vt:lpstr>
      <vt:lpstr>同型とはなんぞや 1つ目の群を定義する</vt:lpstr>
      <vt:lpstr>同型とはなんぞや 2つ目の群を定義する</vt:lpstr>
      <vt:lpstr>同型とはなんぞや 2つの群GとHを比較する</vt:lpstr>
      <vt:lpstr>準同型写像φ：群から群への写像</vt:lpstr>
      <vt:lpstr>写像φは準同型写像</vt:lpstr>
      <vt:lpstr>例で定義を確認：０からチョキへ</vt:lpstr>
      <vt:lpstr>同型写像</vt:lpstr>
      <vt:lpstr>同型写像の性質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群論の気持ち</dc:title>
  <dc:creator>高原 照太郎</dc:creator>
  <cp:lastModifiedBy>高原 照太郎</cp:lastModifiedBy>
  <cp:revision>126</cp:revision>
  <dcterms:created xsi:type="dcterms:W3CDTF">2019-09-10T16:10:43Z</dcterms:created>
  <dcterms:modified xsi:type="dcterms:W3CDTF">2019-09-14T18:21:16Z</dcterms:modified>
</cp:coreProperties>
</file>