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67" r:id="rId4"/>
    <p:sldId id="306" r:id="rId5"/>
    <p:sldId id="268" r:id="rId6"/>
    <p:sldId id="261" r:id="rId7"/>
    <p:sldId id="260" r:id="rId8"/>
    <p:sldId id="299" r:id="rId9"/>
    <p:sldId id="262" r:id="rId10"/>
    <p:sldId id="263" r:id="rId11"/>
    <p:sldId id="293" r:id="rId12"/>
    <p:sldId id="300" r:id="rId13"/>
    <p:sldId id="301" r:id="rId14"/>
    <p:sldId id="297" r:id="rId15"/>
    <p:sldId id="305" r:id="rId16"/>
    <p:sldId id="298" r:id="rId17"/>
    <p:sldId id="266" r:id="rId18"/>
    <p:sldId id="302" r:id="rId19"/>
    <p:sldId id="303" r:id="rId20"/>
    <p:sldId id="304" r:id="rId21"/>
    <p:sldId id="362" r:id="rId22"/>
    <p:sldId id="351" r:id="rId23"/>
    <p:sldId id="356" r:id="rId24"/>
    <p:sldId id="357" r:id="rId25"/>
    <p:sldId id="358" r:id="rId26"/>
    <p:sldId id="359" r:id="rId27"/>
    <p:sldId id="345" r:id="rId28"/>
    <p:sldId id="360" r:id="rId29"/>
    <p:sldId id="344" r:id="rId30"/>
    <p:sldId id="361" r:id="rId3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2"/>
  </p:normalViewPr>
  <p:slideViewPr>
    <p:cSldViewPr snapToGrid="0" snapToObjects="1">
      <p:cViewPr varScale="1">
        <p:scale>
          <a:sx n="90" d="100"/>
          <a:sy n="90" d="100"/>
        </p:scale>
        <p:origin x="23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5C3C0A-4735-8642-9600-C77F3AC271A6}" type="datetimeFigureOut">
              <a:rPr kumimoji="1" lang="ja-JP" altLang="en-US" smtClean="0"/>
              <a:t>2019/9/15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6631D1-B60D-8B42-827D-93EFDA4DE7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138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f85c4895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f85c4895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02237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5f98c830b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5f98c830b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9163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5f98c830b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5f98c830b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9765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5f98c830b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5f98c830b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7918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5f765d7e0f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5f765d7e0f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2246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5f765d7e0f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5f765d7e0f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9678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6631D1-B60D-8B42-827D-93EFDA4DE72F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3625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f765d7e0f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f765d7e0f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7744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f85c4895c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f85c4895c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8484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5f98c830b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5f98c830b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7325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5f98c830b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5f98c830b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7745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5f98c830b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5f98c830b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8299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36CBE7-7DB3-C941-92F6-26D9A200E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7E69F8F-2E05-9043-B7FE-07902E6A2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BC9290-1349-9842-9352-6435FEC6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8F3F-1D5C-2A4F-ADEE-40EA5537BF3E}" type="datetimeFigureOut">
              <a:rPr kumimoji="1" lang="ja-JP" altLang="en-US" smtClean="0"/>
              <a:t>2019/9/15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84F2F5-F76A-F54D-A8B6-41D00A71B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908B7C-F74D-9B48-BF01-1660B59C1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8100-E7B3-B94B-A8F0-EB1F4A6C03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1229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925A07-B039-724F-903C-F8C791245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2740B0B-6FF4-CC42-98EB-751DEDA90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D95F88-F535-6547-85A7-069357A01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8F3F-1D5C-2A4F-ADEE-40EA5537BF3E}" type="datetimeFigureOut">
              <a:rPr kumimoji="1" lang="ja-JP" altLang="en-US" smtClean="0"/>
              <a:t>2019/9/15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B42ACC-D085-1C41-8AF5-1ABA1F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9A8FE4-9E72-EF45-8039-7BEDD1BC1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8100-E7B3-B94B-A8F0-EB1F4A6C03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7406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704A8F3-8D9D-A04E-8425-8D66F3B802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CFB5837-3EE3-004B-8EC0-C412C1B62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18CDF0-3729-FC4D-9C2B-1902BCD70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8F3F-1D5C-2A4F-ADEE-40EA5537BF3E}" type="datetimeFigureOut">
              <a:rPr kumimoji="1" lang="ja-JP" altLang="en-US" smtClean="0"/>
              <a:t>2019/9/15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D31BAD-949C-7244-80C5-A6140C26B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060AA6-2EF3-914D-803C-BFFD3196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8100-E7B3-B94B-A8F0-EB1F4A6C03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677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E59614-704F-5C45-BD12-0B97DC342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64B078-03C7-B043-A8D5-6C566FC47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D930A7-AB2D-274B-9BA9-639F570F7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8F3F-1D5C-2A4F-ADEE-40EA5537BF3E}" type="datetimeFigureOut">
              <a:rPr kumimoji="1" lang="ja-JP" altLang="en-US" smtClean="0"/>
              <a:t>2019/9/15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0AAD98-F343-F24E-BB72-BB53ACD9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77BE3C-DBC5-1541-9991-8D6B53473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8100-E7B3-B94B-A8F0-EB1F4A6C03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947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540A1B-2365-1D43-9CC7-CC6C44287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94841C8-31D8-2E4D-8D8B-69433D73F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A7F048-AE52-7E48-B445-4E5B76547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8F3F-1D5C-2A4F-ADEE-40EA5537BF3E}" type="datetimeFigureOut">
              <a:rPr kumimoji="1" lang="ja-JP" altLang="en-US" smtClean="0"/>
              <a:t>2019/9/15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FC8C8F-5E8F-3F44-B896-748F5746B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DA4A09-81E5-BC42-875B-B68458626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8100-E7B3-B94B-A8F0-EB1F4A6C03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2470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4C933F-9797-9B4A-AD8D-0FE0064B2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65DD56-0368-4B41-BA3F-DB96578A1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38D7E0-2DC3-4A42-8596-72D01D081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0982B2-7224-2743-BBE8-993E8081A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8F3F-1D5C-2A4F-ADEE-40EA5537BF3E}" type="datetimeFigureOut">
              <a:rPr kumimoji="1" lang="ja-JP" altLang="en-US" smtClean="0"/>
              <a:t>2019/9/15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7F5444-6AF9-A046-8995-41AADF798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C50036-8D99-E947-8AF6-E6F22D500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8100-E7B3-B94B-A8F0-EB1F4A6C03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3868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1785B0-998C-F942-A7E3-8E732F061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C70EA5E-9866-5944-8DD9-FB50D3C74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2B967E5-5904-8B4D-A751-474CAF3A6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D9ED9F0-22D4-1244-85FB-878796201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900F902-9F0F-6542-BE29-ABF8616300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CF6518F-527E-D54B-9021-D778C7A54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8F3F-1D5C-2A4F-ADEE-40EA5537BF3E}" type="datetimeFigureOut">
              <a:rPr kumimoji="1" lang="ja-JP" altLang="en-US" smtClean="0"/>
              <a:t>2019/9/15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5B9FCB1-F76B-5845-8C4C-064DA868C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A00B4F0-34CE-DE49-B15D-8885C3150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8100-E7B3-B94B-A8F0-EB1F4A6C03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3556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C3AA57-6442-AA40-A012-6F4E35D3D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854F38E-70AC-0244-99ED-18D12BBC7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8F3F-1D5C-2A4F-ADEE-40EA5537BF3E}" type="datetimeFigureOut">
              <a:rPr kumimoji="1" lang="ja-JP" altLang="en-US" smtClean="0"/>
              <a:t>2019/9/15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F19CD51-3138-EE4C-AA49-2A8E0F1F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6A4BFC0-BD30-D441-8E0A-641A06B38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8100-E7B3-B94B-A8F0-EB1F4A6C03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1505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0015F60-C01C-1B48-AE76-CEF6AAC7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8F3F-1D5C-2A4F-ADEE-40EA5537BF3E}" type="datetimeFigureOut">
              <a:rPr kumimoji="1" lang="ja-JP" altLang="en-US" smtClean="0"/>
              <a:t>2019/9/15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31EACD9-A655-284E-BB20-BCB9C3737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8BF107-C009-A048-BBEE-C556FDE20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8100-E7B3-B94B-A8F0-EB1F4A6C03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8197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BA9EC1-2567-D34A-84D0-FAA2E5816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5A7D04-3605-274D-93F5-6A99463C7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E696ADE-EF94-0640-8668-E4ACD65D9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E9F4BF9-7338-754E-B515-54F8A4581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8F3F-1D5C-2A4F-ADEE-40EA5537BF3E}" type="datetimeFigureOut">
              <a:rPr kumimoji="1" lang="ja-JP" altLang="en-US" smtClean="0"/>
              <a:t>2019/9/15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83A959C-BFF1-A14C-A757-437DE677E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45E3B4-7434-234B-A847-A66144078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8100-E7B3-B94B-A8F0-EB1F4A6C03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208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BD864B-322D-8B4A-B60E-0F8B6922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D8D6F99-A5B3-554F-B263-77BEAD6FCF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23A09F0-AF89-F441-A268-21249440F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A169BAD-C5D8-E946-95F7-0B1DE905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8F3F-1D5C-2A4F-ADEE-40EA5537BF3E}" type="datetimeFigureOut">
              <a:rPr kumimoji="1" lang="ja-JP" altLang="en-US" smtClean="0"/>
              <a:t>2019/9/15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F963D2-513D-4047-92FE-9A34D4667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8D72EE-D21B-1942-9519-A48BE89BC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8100-E7B3-B94B-A8F0-EB1F4A6C03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1224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69DC23F-508F-D04D-BEA8-9B7F48346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624640E-BA40-0347-9837-1D05E2D0D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04D738-7D1C-9B43-94E5-C42A978C8D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28F3F-1D5C-2A4F-ADEE-40EA5537BF3E}" type="datetimeFigureOut">
              <a:rPr kumimoji="1" lang="ja-JP" altLang="en-US" smtClean="0"/>
              <a:t>2019/9/15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C84CC2-73A9-0649-AF73-8329E10B6A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20A0BB-49EC-804F-9A28-FDE873865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B8100-E7B3-B94B-A8F0-EB1F4A6C03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056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6.png"/><Relationship Id="rId7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7.png"/><Relationship Id="rId9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8B3BAA-A143-CF44-A5C9-BB252C2589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群論</a:t>
            </a:r>
            <a:r>
              <a:rPr lang="ja-JP" altLang="en-US"/>
              <a:t>の気持ち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5CC8142-7B49-884C-A144-2A5F040A76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Group theory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603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BA5FD9-9B4F-4D47-9C0F-FF8B36B5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群の派生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1F3F6B-8243-714A-8D67-7B135CA53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（閉包・結合則）半群</a:t>
            </a:r>
            <a:endParaRPr lang="en-US" altLang="ja-JP" dirty="0"/>
          </a:p>
          <a:p>
            <a:r>
              <a:rPr kumimoji="1" lang="ja-JP" altLang="en-US"/>
              <a:t>（＋単位元）モノイド</a:t>
            </a:r>
            <a:endParaRPr kumimoji="1" lang="en-US" altLang="ja-JP" dirty="0"/>
          </a:p>
          <a:p>
            <a:r>
              <a:rPr lang="ja-JP" altLang="en-US"/>
              <a:t>（＋逆元）群</a:t>
            </a:r>
            <a:endParaRPr lang="en-US" altLang="ja-JP" dirty="0"/>
          </a:p>
          <a:p>
            <a:r>
              <a:rPr kumimoji="1" lang="ja-JP" altLang="en-US"/>
              <a:t>（＋可換）アーベル群</a:t>
            </a:r>
            <a:endParaRPr kumimoji="1"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9722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2" name="Google Shape;352;p6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200"/>
              </a:xfrm>
              <a:prstGeom prst="rect">
                <a:avLst/>
              </a:prstGeom>
            </p:spPr>
            <p:txBody>
              <a:bodyPr spcFirstLastPara="1" vert="horz" wrap="square" lIns="91433" tIns="45700" rIns="91433" bIns="45700" rtlCol="0" anchor="t" anchorCtr="0">
                <a:no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CA" altLang="ja" sz="2400" smtClean="0">
                        <a:latin typeface="Cambria Math" panose="02040503050406030204" pitchFamily="18" charset="0"/>
                      </a:rPr>
                      <m:t>G</m:t>
                    </m:r>
                    <m:r>
                      <m:rPr>
                        <m:sty m:val="p"/>
                      </m:rPr>
                      <a:rPr lang="en-US" altLang="ja" sz="240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US" altLang="j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" sz="24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ja" sz="240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ja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</m:oMath>
                </a14:m>
                <a:r>
                  <a:rPr lang="ja" altLang="fr-CA" sz="2400" dirty="0"/>
                  <a:t>： </a:t>
                </a:r>
                <a:r>
                  <a:rPr lang="fr-CA" altLang="ja" sz="2400" dirty="0"/>
                  <a:t>n</a:t>
                </a:r>
                <a:r>
                  <a:rPr lang="ja-JP" altLang="en-US" sz="2400"/>
                  <a:t>次複素正則行列</a:t>
                </a:r>
                <a:r>
                  <a:rPr lang="ja-JP" altLang="en-US" sz="2400" dirty="0"/>
                  <a:t>全体</a:t>
                </a:r>
                <a:r>
                  <a:rPr lang="ja-JP" altLang="en-US" sz="2400"/>
                  <a:t>の集合</a:t>
                </a:r>
                <a:endParaRPr lang="en-US" altLang="ja-JP" sz="2400" dirty="0"/>
              </a:p>
              <a:p>
                <a:pPr marL="0" indent="0">
                  <a:buNone/>
                </a:pPr>
                <a:endParaRPr lang="fr-CA" sz="2400" dirty="0"/>
              </a:p>
              <a:p>
                <a:pPr marL="0" indent="0">
                  <a:buNone/>
                </a:pPr>
                <a:r>
                  <a:rPr lang="en-US" altLang="ja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</a:t>
                </a:r>
                <a:r>
                  <a:rPr lang="en-US" altLang="ja" sz="2400" dirty="0"/>
                  <a:t>  </a:t>
                </a:r>
                <a14:m>
                  <m:oMath xmlns:m="http://schemas.openxmlformats.org/officeDocument/2006/math">
                    <m:r>
                      <a:rPr lang="ja" altLang="en-US" sz="2400" i="1">
                        <a:latin typeface="Cambria Math" panose="020405030504060302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lang="en-US" altLang="ja" sz="2400" i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ja" sz="2400" i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ja" sz="2400" i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ja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fr-CA" altLang="ja" sz="2400" i="0">
                        <a:latin typeface="Cambria Math" panose="02040503050406030204" pitchFamily="18" charset="0"/>
                      </a:rPr>
                      <m:t>G</m:t>
                    </m:r>
                    <m:r>
                      <m:rPr>
                        <m:sty m:val="p"/>
                      </m:rPr>
                      <a:rPr lang="en-US" altLang="ja" sz="2400" i="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US" altLang="j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" sz="2400" i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ja" sz="2400" i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ja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  <m:r>
                      <a:rPr lang="en-US" altLang="ja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ja" sz="2400" i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ja" sz="24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altLang="ja" sz="2400" i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ja-JP" altLang="en-US" sz="2400"/>
                  <a:t>．この時，組</a:t>
                </a:r>
                <a14:m>
                  <m:oMath xmlns:m="http://schemas.openxmlformats.org/officeDocument/2006/math">
                    <m:r>
                      <a:rPr lang="en-US" altLang="ja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fr-CA" altLang="ja" sz="2400">
                        <a:latin typeface="Cambria Math" panose="02040503050406030204" pitchFamily="18" charset="0"/>
                      </a:rPr>
                      <m:t>G</m:t>
                    </m:r>
                    <m:r>
                      <m:rPr>
                        <m:sty m:val="p"/>
                      </m:rPr>
                      <a:rPr lang="en-US" altLang="ja" sz="240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US" altLang="j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" sz="24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ja" sz="240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ja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  <m:r>
                      <a:rPr lang="en-US" altLang="j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∙  )</m:t>
                    </m:r>
                  </m:oMath>
                </a14:m>
                <a:r>
                  <a:rPr lang="ja-JP" altLang="en-US" sz="2400" dirty="0"/>
                  <a:t>は</a:t>
                </a:r>
                <a:r>
                  <a:rPr lang="ja-JP" altLang="en-US" sz="2400"/>
                  <a:t>群をなす．</a:t>
                </a:r>
                <a:endParaRPr lang="en-US" altLang="ja-JP" sz="2400" dirty="0"/>
              </a:p>
              <a:p>
                <a:pPr marL="0" indent="0">
                  <a:buNone/>
                </a:pPr>
                <a:endParaRPr lang="en-US" altLang="ja-JP" sz="2400" dirty="0"/>
              </a:p>
              <a:p>
                <a:pPr marL="0" indent="0">
                  <a:buNone/>
                </a:pPr>
                <a:r>
                  <a:rPr lang="en-US" altLang="ja-JP" sz="2400" dirty="0"/>
                  <a:t>【</a:t>
                </a:r>
                <a:r>
                  <a:rPr lang="ja-JP" altLang="en-US" sz="2400"/>
                  <a:t>群である確認</a:t>
                </a:r>
                <a:r>
                  <a:rPr lang="en-US" altLang="ja-JP" sz="2400" dirty="0"/>
                  <a:t>】</a:t>
                </a:r>
              </a:p>
              <a:p>
                <a:r>
                  <a:rPr lang="en-US" altLang="ja-JP" sz="2400" dirty="0"/>
                  <a:t>n</a:t>
                </a:r>
                <a:r>
                  <a:rPr lang="ja-JP" altLang="en-US" sz="2400"/>
                  <a:t>次複素正則行列の積は</a:t>
                </a:r>
                <a:r>
                  <a:rPr lang="en-US" altLang="ja-JP" sz="2400" dirty="0"/>
                  <a:t>n</a:t>
                </a:r>
                <a:r>
                  <a:rPr lang="ja-JP" altLang="en-US" sz="2400"/>
                  <a:t>次複素正則行列</a:t>
                </a:r>
                <a:endParaRPr lang="en-US" altLang="ja-JP" sz="2400" dirty="0"/>
              </a:p>
              <a:p>
                <a:r>
                  <a:rPr lang="ja-JP" altLang="en-US" sz="2400"/>
                  <a:t>結合則は行列の性質より成立</a:t>
                </a:r>
                <a:endParaRPr lang="en-US" altLang="ja-JP" sz="2400" dirty="0"/>
              </a:p>
              <a:p>
                <a:r>
                  <a:rPr lang="ja-JP" altLang="en-US" sz="2400"/>
                  <a:t>単位元は単位行列</a:t>
                </a:r>
                <a:endParaRPr lang="en-US" altLang="ja-JP" sz="2400" dirty="0"/>
              </a:p>
              <a:p>
                <a:r>
                  <a:rPr lang="ja-JP" altLang="en-US" sz="2400"/>
                  <a:t>逆元は逆行列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以上より，</a:t>
                </a:r>
                <a:r>
                  <a:rPr lang="en-US" altLang="ja" sz="2400" dirty="0"/>
                  <a:t> </a:t>
                </a:r>
                <a14:m>
                  <m:oMath xmlns:m="http://schemas.openxmlformats.org/officeDocument/2006/math">
                    <m:r>
                      <a:rPr lang="en-US" altLang="ja" sz="24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fr-CA" altLang="ja" sz="2400">
                        <a:latin typeface="Cambria Math" panose="02040503050406030204" pitchFamily="18" charset="0"/>
                      </a:rPr>
                      <m:t>G</m:t>
                    </m:r>
                    <m:r>
                      <m:rPr>
                        <m:sty m:val="p"/>
                      </m:rPr>
                      <a:rPr lang="en-US" altLang="ja" sz="240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US" altLang="j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" sz="24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ja" sz="240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ja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  <m:r>
                      <a:rPr lang="en-US" altLang="ja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∙  )</m:t>
                    </m:r>
                  </m:oMath>
                </a14:m>
                <a:r>
                  <a:rPr lang="ja-JP" altLang="en-US" sz="2400"/>
                  <a:t>は群をなす．</a:t>
                </a:r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ja-JP" altLang="en-US" sz="2400" dirty="0"/>
              </a:p>
            </p:txBody>
          </p:sp>
        </mc:Choice>
        <mc:Fallback xmlns="">
          <p:sp>
            <p:nvSpPr>
              <p:cNvPr id="352" name="Google Shape;352;p6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200"/>
              </a:xfrm>
              <a:prstGeom prst="rect">
                <a:avLst/>
              </a:prstGeom>
              <a:blipFill>
                <a:blip r:embed="rId3"/>
                <a:stretch>
                  <a:fillRect l="-844" b="-105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3" name="Google Shape;353;p62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600"/>
              </a:xfrm>
              <a:prstGeom prst="rect">
                <a:avLst/>
              </a:prstGeom>
            </p:spPr>
            <p:txBody>
              <a:bodyPr spcFirstLastPara="1" vert="horz" wrap="square" lIns="91433" tIns="45700" rIns="91433" bIns="45700" rtlCol="0" anchor="ctr" anchorCtr="0">
                <a:no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ja" dirty="0"/>
                  <a:t>群の例</a:t>
                </a:r>
                <a:r>
                  <a:rPr lang="en-US" altLang="ja" sz="2800" dirty="0"/>
                  <a:t>~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CA" altLang="ja" sz="2800">
                        <a:latin typeface="Cambria Math" panose="02040503050406030204" pitchFamily="18" charset="0"/>
                      </a:rPr>
                      <m:t>G</m:t>
                    </m:r>
                    <m:r>
                      <m:rPr>
                        <m:sty m:val="p"/>
                      </m:rPr>
                      <a:rPr lang="en-US" altLang="ja" sz="280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US" altLang="ja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" sz="28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ja" sz="280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ja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</m:oMath>
                </a14:m>
                <a:r>
                  <a:rPr lang="en-US" sz="2800" dirty="0"/>
                  <a:t>~</a:t>
                </a:r>
                <a:endParaRPr sz="2800" dirty="0"/>
              </a:p>
            </p:txBody>
          </p:sp>
        </mc:Choice>
        <mc:Fallback xmlns="">
          <p:sp>
            <p:nvSpPr>
              <p:cNvPr id="353" name="Google Shape;353;p6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600"/>
              </a:xfrm>
              <a:prstGeom prst="rect">
                <a:avLst/>
              </a:prstGeom>
              <a:blipFill>
                <a:blip r:embed="rId4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5649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20B755-DEB7-2A49-B195-7EA88F770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部分群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CFFDBD8-61F8-A249-9F49-5222F027E0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群の一部分を取り出して群となるもの．</a:t>
                </a:r>
                <a:endParaRPr kumimoji="1" lang="en-US" altLang="ja-JP" dirty="0"/>
              </a:p>
              <a:p>
                <a:r>
                  <a:rPr lang="ja-JP" altLang="en-US"/>
                  <a:t>親となる群の構造を部分的に引き継ぐ．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:pPr marL="0" indent="0">
                  <a:buNone/>
                </a:pPr>
                <a:r>
                  <a:rPr lang="en-US" altLang="ja-JP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</a:t>
                </a:r>
                <a:r>
                  <a:rPr lang="en-US" altLang="ja-JP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ja-JP" altLang="en-US" i="0">
                          <a:latin typeface="Cambria Math" panose="02040503050406030204" pitchFamily="18" charset="0"/>
                        </a:rPr>
                        <m:t>集合</m:t>
                      </m:r>
                      <m:r>
                        <a:rPr lang="ja-JP" altLang="en-US" i="0" smtClean="0">
                          <a:latin typeface="Cambria Math" panose="02040503050406030204" pitchFamily="18" charset="0"/>
                        </a:rPr>
                        <m:t>，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G</m:t>
                      </m:r>
                    </m:oMath>
                  </m:oMathPara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ab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ja-JP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かつ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,∃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ja-JP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逆元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dirty="0"/>
                  <a:t>H</a:t>
                </a:r>
                <a:r>
                  <a:rPr lang="ja-JP" altLang="en-US"/>
                  <a:t>が</a:t>
                </a:r>
                <a:r>
                  <a:rPr lang="en-US" altLang="ja-JP" dirty="0"/>
                  <a:t>G</a:t>
                </a:r>
                <a:r>
                  <a:rPr lang="ja-JP" altLang="en-US"/>
                  <a:t>の部分集合で，</a:t>
                </a:r>
                <a:r>
                  <a:rPr lang="en-US" altLang="ja-JP" dirty="0"/>
                  <a:t>H</a:t>
                </a:r>
                <a:r>
                  <a:rPr lang="ja-JP" altLang="en-US"/>
                  <a:t>が演算で閉じていて，かつ，任意の元に対して逆元が存在するならば，</a:t>
                </a:r>
                <a:r>
                  <a:rPr lang="en-US" altLang="ja-JP" dirty="0"/>
                  <a:t>H</a:t>
                </a:r>
                <a:r>
                  <a:rPr lang="ja-JP" altLang="en-US"/>
                  <a:t>は</a:t>
                </a:r>
                <a:r>
                  <a:rPr lang="en-US" altLang="ja-JP" dirty="0"/>
                  <a:t>G</a:t>
                </a:r>
                <a:r>
                  <a:rPr lang="ja-JP" altLang="en-US"/>
                  <a:t>の部分群という．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CFFDBD8-61F8-A249-9F49-5222F027E0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 b="-2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7277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433D15-7C44-7344-9853-7EA68A9C4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部分群の性質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05E0EA2-8D86-2749-9EAB-DE074A886D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 ・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集合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部分集合</m:t>
                      </m:r>
                    </m:oMath>
                  </m:oMathPara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 marL="514350" lvl="0" indent="-514350">
                  <a:buFont typeface="+mj-lt"/>
                  <a:buAutoNum type="romanL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altLang="j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・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br>
                  <a:rPr lang="en-US" altLang="ja-JP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panose="02040503050406030204" pitchFamily="18" charset="0"/>
                  </a:rPr>
                </a:br>
                <a:r>
                  <a:rPr lang="ja-JP" altLang="en-US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panose="02040503050406030204" pitchFamily="18" charset="0"/>
                  </a:rPr>
                  <a:t>演算が閉じている</a:t>
                </a:r>
                <a:endParaRPr lang="en-US" altLang="ja-JP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514350" lvl="0" indent="-514350">
                  <a:buFont typeface="+mj-lt"/>
                  <a:buAutoNum type="romanLcPeriod"/>
                </a:pP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ja-JP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：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単位元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br>
                  <a:rPr lang="en-US" altLang="ja-JP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</a:br>
                <a:r>
                  <a:rPr lang="ja-JP" altLang="en-US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単位元は</a:t>
                </a:r>
                <a:r>
                  <a:rPr lang="en-US" altLang="ja-JP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G,H</a:t>
                </a:r>
                <a:r>
                  <a:rPr lang="ja-JP" altLang="en-US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共通</a:t>
                </a:r>
                <a:endParaRPr lang="en-US" altLang="ja-JP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514350" lvl="0" indent="-514350">
                  <a:buFont typeface="+mj-lt"/>
                  <a:buAutoNum type="romanLcPeriod"/>
                </a:pP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j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j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 </m:t>
                    </m:r>
                    <m:sSup>
                      <m:sSupPr>
                        <m:ctrlPr>
                          <a:rPr lang="en-US" altLang="j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j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j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逆元</m:t>
                    </m:r>
                  </m:oMath>
                </a14:m>
                <a:br>
                  <a:rPr lang="en-US" altLang="ja-JP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panose="02040503050406030204" pitchFamily="18" charset="0"/>
                  </a:rPr>
                </a:br>
                <a:r>
                  <a:rPr lang="ja-JP" altLang="en-US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panose="02040503050406030204" pitchFamily="18" charset="0"/>
                  </a:rPr>
                  <a:t>逆元が存在する</a:t>
                </a:r>
                <a:endParaRPr lang="en-US" altLang="ja-JP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endParaRPr kumimoji="1" lang="ja-JP" altLang="en-US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05E0EA2-8D86-2749-9EAB-DE074A886D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t="-11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972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76" name="Google Shape;376;p66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600"/>
              </a:xfrm>
              <a:prstGeom prst="rect">
                <a:avLst/>
              </a:prstGeom>
            </p:spPr>
            <p:txBody>
              <a:bodyPr spcFirstLastPara="1" vert="horz" wrap="square" lIns="91433" tIns="45700" rIns="91433" bIns="45700" rtlCol="0" anchor="ctr" anchorCtr="0">
                <a:no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ja-JP" altLang="en-US"/>
                  <a:t>部分群の例</a:t>
                </a:r>
                <a:r>
                  <a:rPr lang="en-US" altLang="ja-JP" sz="2800" dirty="0"/>
                  <a:t>~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80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ja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" sz="280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altLang="ja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~ </a:t>
                </a:r>
                <a:r>
                  <a:rPr lang="en-US" altLang="ja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orthogonal group</a:t>
                </a:r>
                <a:endParaRPr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6" name="Google Shape;376;p6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600"/>
              </a:xfrm>
              <a:prstGeom prst="rect">
                <a:avLst/>
              </a:prstGeom>
              <a:blipFill>
                <a:blip r:embed="rId3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7" name="Google Shape;377;p6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200"/>
              </a:xfrm>
              <a:prstGeom prst="rect">
                <a:avLst/>
              </a:prstGeom>
            </p:spPr>
            <p:txBody>
              <a:bodyPr spcFirstLastPara="1" vert="horz" wrap="square" lIns="91433" tIns="45700" rIns="91433" bIns="45700" rtlCol="0" anchor="t" anchorCtr="0">
                <a:noAutofit/>
              </a:bodyPr>
              <a:lstStyle/>
              <a:p>
                <a:pPr marL="0" indent="0">
                  <a:spcBef>
                    <a:spcPts val="1067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CA" altLang="ja" sz="240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ar-AE" altLang="j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CA" altLang="ja" sz="24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fr-CA" altLang="ja" sz="240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fr-CA" altLang="ja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</m:oMath>
                </a14:m>
                <a:r>
                  <a:rPr lang="ja" altLang="en-US" sz="2400" dirty="0">
                    <a:ea typeface="Cambria Math" panose="02040503050406030204" pitchFamily="18" charset="0"/>
                  </a:rPr>
                  <a:t>：</a:t>
                </a:r>
                <a:r>
                  <a:rPr lang="en-US" altLang="ja" sz="2400" dirty="0">
                    <a:ea typeface="MS PGothic" panose="020B0600070205080204" pitchFamily="34" charset="-128"/>
                  </a:rPr>
                  <a:t>n</a:t>
                </a:r>
                <a:r>
                  <a:rPr lang="ja-JP" altLang="en-US" sz="2400">
                    <a:ea typeface="MS PGothic" panose="020B0600070205080204" pitchFamily="34" charset="-128"/>
                  </a:rPr>
                  <a:t>次複素直交行列全体の集合</a:t>
                </a:r>
                <a:endParaRPr lang="en-US" altLang="ja-JP" sz="2400" dirty="0">
                  <a:ea typeface="MS PGothic" panose="020B0600070205080204" pitchFamily="34" charset="-128"/>
                </a:endParaRPr>
              </a:p>
              <a:p>
                <a:pPr marL="0" indent="0">
                  <a:spcBef>
                    <a:spcPts val="1067"/>
                  </a:spcBef>
                  <a:buNone/>
                </a:pPr>
                <a:endParaRPr lang="en-US" altLang="ja-JP" sz="2400" dirty="0">
                  <a:ea typeface="MS PGothic" panose="020B0600070205080204" pitchFamily="34" charset="-128"/>
                </a:endParaRPr>
              </a:p>
              <a:p>
                <a:pPr marL="0" indent="0">
                  <a:spcBef>
                    <a:spcPts val="1067"/>
                  </a:spcBef>
                  <a:buNone/>
                </a:pPr>
                <a:r>
                  <a:rPr lang="en-US" altLang="ja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</a:t>
                </a:r>
                <a:r>
                  <a:rPr lang="en-US" altLang="ja" sz="2400" dirty="0"/>
                  <a:t> </a:t>
                </a:r>
              </a:p>
              <a:p>
                <a:pPr marL="0" indent="0">
                  <a:spcBef>
                    <a:spcPts val="1067"/>
                  </a:spcBef>
                  <a:buNone/>
                </a:pPr>
                <a:r>
                  <a:rPr lang="en-US" altLang="ja" sz="2400" dirty="0"/>
                  <a:t> </a:t>
                </a:r>
                <a14:m>
                  <m:oMath xmlns:m="http://schemas.openxmlformats.org/officeDocument/2006/math">
                    <m:r>
                      <a:rPr lang="ja" altLang="en-US" sz="2400" i="1">
                        <a:latin typeface="Cambria Math" panose="020405030504060302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lang="en-US" altLang="ja" sz="24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ja" sz="24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ja" sz="240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ja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fr-CA" altLang="ja" sz="2400">
                        <a:latin typeface="Cambria Math" panose="02040503050406030204" pitchFamily="18" charset="0"/>
                      </a:rPr>
                      <m:t>G</m:t>
                    </m:r>
                    <m:r>
                      <m:rPr>
                        <m:sty m:val="p"/>
                      </m:rPr>
                      <a:rPr lang="en-US" altLang="ja" sz="240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US" altLang="j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" sz="24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ja" sz="240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ja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  <m:r>
                      <a:rPr lang="en-US" altLang="ja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ja" sz="24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ja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altLang="ja" sz="240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ja-JP" altLang="en-US" sz="2400"/>
                  <a:t>．この時，組</a:t>
                </a:r>
                <a14:m>
                  <m:oMath xmlns:m="http://schemas.openxmlformats.org/officeDocument/2006/math">
                    <m:r>
                      <a:rPr lang="en-US" altLang="ja" sz="24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fr-CA" altLang="ja" sz="2400">
                        <a:latin typeface="Cambria Math" panose="02040503050406030204" pitchFamily="18" charset="0"/>
                      </a:rPr>
                      <m:t>G</m:t>
                    </m:r>
                    <m:r>
                      <m:rPr>
                        <m:sty m:val="p"/>
                      </m:rPr>
                      <a:rPr lang="en-US" altLang="ja" sz="240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US" altLang="j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" sz="24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ja" sz="240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ja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  <m:r>
                      <a:rPr lang="en-US" altLang="ja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∙  )</m:t>
                    </m:r>
                  </m:oMath>
                </a14:m>
                <a:r>
                  <a:rPr lang="ja-JP" altLang="en-US" sz="2400" dirty="0"/>
                  <a:t>は</a:t>
                </a:r>
                <a:r>
                  <a:rPr lang="ja-JP" altLang="en-US" sz="2400"/>
                  <a:t>群をなす．</a:t>
                </a:r>
                <a:endParaRPr lang="en-US" altLang="ja" sz="2400" dirty="0">
                  <a:ea typeface="MS PGothic" panose="020B0600070205080204" pitchFamily="34" charset="-128"/>
                </a:endParaRPr>
              </a:p>
              <a:p>
                <a:pPr marL="0" indent="0">
                  <a:spcBef>
                    <a:spcPts val="1067"/>
                  </a:spcBef>
                  <a:buNone/>
                </a:pPr>
                <a:endParaRPr lang="en-US" altLang="ja-JP" dirty="0"/>
              </a:p>
              <a:p>
                <a:pPr marL="0" indent="0">
                  <a:spcBef>
                    <a:spcPts val="1067"/>
                  </a:spcBef>
                  <a:buNone/>
                </a:pPr>
                <a:r>
                  <a:rPr lang="en-US" altLang="ja-JP" dirty="0"/>
                  <a:t>【</a:t>
                </a:r>
                <a:r>
                  <a:rPr lang="ja-JP" altLang="en-US"/>
                  <a:t>部分群である確認</a:t>
                </a:r>
                <a:r>
                  <a:rPr lang="en-US" altLang="ja-JP" dirty="0"/>
                  <a:t>】</a:t>
                </a:r>
              </a:p>
              <a:p>
                <a:pPr>
                  <a:spcBef>
                    <a:spcPts val="1067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CA" altLang="ja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ar-AE" altLang="j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CA" altLang="ja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fr-CA" altLang="ja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fr-CA" altLang="ja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  <m:r>
                      <a:rPr lang="fr-CA" altLang="j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m:rPr>
                        <m:sty m:val="p"/>
                      </m:rPr>
                      <a:rPr lang="fr-CA" altLang="ja">
                        <a:latin typeface="Cambria Math" panose="02040503050406030204" pitchFamily="18" charset="0"/>
                      </a:rPr>
                      <m:t>G</m:t>
                    </m:r>
                    <m:r>
                      <m:rPr>
                        <m:sty m:val="p"/>
                      </m:rPr>
                      <a:rPr lang="en-US" altLang="ja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US" altLang="j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ja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ja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</m:oMath>
                </a14:m>
                <a:endParaRPr lang="en-US" altLang="ja-JP" dirty="0"/>
              </a:p>
              <a:p>
                <a:pPr>
                  <a:spcBef>
                    <a:spcPts val="1067"/>
                  </a:spcBef>
                </a:pPr>
                <a:r>
                  <a:rPr lang="ja-JP" altLang="en-US"/>
                  <a:t>直交行列には逆元（＝逆行列）が存在する</a:t>
                </a:r>
                <a:endParaRPr lang="en-US" altLang="ja-JP" dirty="0"/>
              </a:p>
              <a:p>
                <a:pPr marL="0" indent="0">
                  <a:spcBef>
                    <a:spcPts val="1067"/>
                  </a:spcBef>
                  <a:buNone/>
                </a:pPr>
                <a:r>
                  <a:rPr lang="ja-JP" altLang="en-US"/>
                  <a:t>これらより，</a:t>
                </a:r>
                <a:r>
                  <a:rPr lang="en-US" altLang="ja" dirty="0"/>
                  <a:t> </a:t>
                </a:r>
                <a14:m>
                  <m:oMath xmlns:m="http://schemas.openxmlformats.org/officeDocument/2006/math">
                    <m:r>
                      <a:rPr lang="en-US" altLang="ja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fr-CA" altLang="ja">
                        <a:latin typeface="Cambria Math" panose="02040503050406030204" pitchFamily="18" charset="0"/>
                      </a:rPr>
                      <m:t>G</m:t>
                    </m:r>
                    <m:r>
                      <m:rPr>
                        <m:sty m:val="p"/>
                      </m:rPr>
                      <a:rPr lang="en-US" altLang="ja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US" altLang="j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ja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ja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  <m:r>
                      <a:rPr lang="en-US" altLang="j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∙  )</m:t>
                    </m:r>
                  </m:oMath>
                </a14:m>
                <a:r>
                  <a:rPr lang="ja-JP" altLang="en-US" dirty="0"/>
                  <a:t>は</a:t>
                </a:r>
                <a:r>
                  <a:rPr lang="ja-JP" altLang="en-US"/>
                  <a:t>群をなすことがわかる．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377" name="Google Shape;377;p6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200"/>
              </a:xfrm>
              <a:prstGeom prst="rect">
                <a:avLst/>
              </a:prstGeom>
              <a:blipFill>
                <a:blip r:embed="rId4"/>
                <a:stretch>
                  <a:fillRect l="-1086" b="-93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5884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82" name="Google Shape;382;p67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600"/>
              </a:xfrm>
              <a:prstGeom prst="rect">
                <a:avLst/>
              </a:prstGeom>
            </p:spPr>
            <p:txBody>
              <a:bodyPr spcFirstLastPara="1" vert="horz" wrap="square" lIns="91433" tIns="45700" rIns="91433" bIns="45700" rtlCol="0" anchor="ctr" anchorCtr="0">
                <a:no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ja" dirty="0"/>
                  <a:t>特殊線型群</a:t>
                </a:r>
                <a:r>
                  <a:rPr lang="en-US" altLang="ja" sz="2800" dirty="0"/>
                  <a:t>~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" sz="2800" b="0" i="0" smtClean="0">
                        <a:latin typeface="Cambria Math" panose="02040503050406030204" pitchFamily="18" charset="0"/>
                      </a:rPr>
                      <m:t>SL</m:t>
                    </m:r>
                    <m:d>
                      <m:dPr>
                        <m:ctrlPr>
                          <a:rPr lang="en-US" altLang="ja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" sz="28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ja" sz="2800" b="0" i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ja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  <m:r>
                      <a:rPr lang="en-US" altLang="ja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" sz="2800" dirty="0"/>
                  <a:t>~</a:t>
                </a:r>
                <a:r>
                  <a:rPr lang="en-US" altLang="ja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special linear group</a:t>
                </a:r>
                <a:endParaRPr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2" name="Google Shape;382;p6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600"/>
              </a:xfrm>
              <a:prstGeom prst="rect">
                <a:avLst/>
              </a:prstGeom>
              <a:blipFill>
                <a:blip r:embed="rId3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3" name="Google Shape;383;p6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200"/>
              </a:xfrm>
              <a:prstGeom prst="rect">
                <a:avLst/>
              </a:prstGeom>
            </p:spPr>
            <p:txBody>
              <a:bodyPr spcFirstLastPara="1" vert="horz" wrap="square" lIns="91433" tIns="45700" rIns="91433" bIns="45700" rtlCol="0" anchor="t" anchorCtr="0">
                <a:noAutofit/>
              </a:bodyPr>
              <a:lstStyle/>
              <a:p>
                <a:pPr marL="0" indent="0">
                  <a:spcBef>
                    <a:spcPts val="1067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" smtClean="0">
                        <a:latin typeface="Cambria Math" panose="02040503050406030204" pitchFamily="18" charset="0"/>
                      </a:rPr>
                      <m:t>SL</m:t>
                    </m:r>
                    <m:d>
                      <m:dPr>
                        <m:ctrlPr>
                          <a:rPr lang="ar-AE" altLang="j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ja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j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</m:oMath>
                </a14:m>
                <a:r>
                  <a:rPr lang="ja" altLang="ar-AE" dirty="0"/>
                  <a:t>：</a:t>
                </a:r>
                <a:r>
                  <a:rPr lang="ja-JP" altLang="en-US" dirty="0"/>
                  <a:t>行列式が１の複素平方行列全体</a:t>
                </a:r>
              </a:p>
              <a:p>
                <a:pPr marL="0" indent="0">
                  <a:spcBef>
                    <a:spcPts val="1067"/>
                  </a:spcBef>
                  <a:buNone/>
                </a:pPr>
                <a:r>
                  <a:rPr lang="en-US" altLang="ja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</a:t>
                </a:r>
                <a:r>
                  <a:rPr lang="en-US" altLang="ja" dirty="0"/>
                  <a:t> </a:t>
                </a:r>
              </a:p>
              <a:p>
                <a:pPr marL="0" indent="0">
                  <a:spcBef>
                    <a:spcPts val="1067"/>
                  </a:spcBef>
                  <a:buNone/>
                </a:pPr>
                <a:r>
                  <a:rPr lang="en-US" altLang="ja" dirty="0"/>
                  <a:t> </a:t>
                </a:r>
                <a14:m>
                  <m:oMath xmlns:m="http://schemas.openxmlformats.org/officeDocument/2006/math">
                    <m:r>
                      <a:rPr lang="en-US" altLang="ja" i="1">
                        <a:latin typeface="Cambria Math" panose="020405030504060302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lang="en-US" altLang="ja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ja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ja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j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j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en-US" altLang="ja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ar-AE" altLang="j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ja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ja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  <m:r>
                      <a:rPr lang="ar-AE" altLang="ja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ja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ja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altLang="ja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ja-JP" altLang="en-US"/>
                  <a:t>．この時，組</a:t>
                </a:r>
                <a14:m>
                  <m:oMath xmlns:m="http://schemas.openxmlformats.org/officeDocument/2006/math">
                    <m:r>
                      <a:rPr lang="en-US" altLang="ja-JP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en-US" altLang="ja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ar-AE" altLang="j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ja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ja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  <m:r>
                      <a:rPr lang="ar-AE" altLang="j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∙  )</m:t>
                    </m:r>
                  </m:oMath>
                </a14:m>
                <a:r>
                  <a:rPr lang="ja-JP" altLang="en-US" dirty="0"/>
                  <a:t>は</a:t>
                </a:r>
                <a:r>
                  <a:rPr lang="ja-JP" altLang="en-US"/>
                  <a:t>群をなす．</a:t>
                </a:r>
                <a:endParaRPr lang="ja-JP" altLang="en-US" dirty="0">
                  <a:ea typeface="MS PGothic" panose="020B0600070205080204" pitchFamily="34" charset="-128"/>
                </a:endParaRPr>
              </a:p>
              <a:p>
                <a:pPr marL="0" indent="0">
                  <a:spcBef>
                    <a:spcPts val="1067"/>
                  </a:spcBef>
                  <a:buNone/>
                </a:pPr>
                <a:endParaRPr lang="ja-JP" altLang="en-US" dirty="0"/>
              </a:p>
              <a:p>
                <a:pPr marL="0" indent="0">
                  <a:spcBef>
                    <a:spcPts val="1067"/>
                  </a:spcBef>
                  <a:buNone/>
                </a:pPr>
                <a:r>
                  <a:rPr lang="ja-JP" altLang="en-US" dirty="0"/>
                  <a:t>これが群であるためには</a:t>
                </a:r>
              </a:p>
              <a:p>
                <a:pPr marL="609585" indent="-423323">
                  <a:spcBef>
                    <a:spcPts val="1067"/>
                  </a:spcBef>
                  <a:buSzPts val="1400"/>
                  <a:buChar char="-"/>
                </a:pPr>
                <a:r>
                  <a:rPr lang="ja-JP" altLang="en-US" dirty="0"/>
                  <a:t>特殊線型群の２つの行列の積の行列式も１（</a:t>
                </a:r>
                <a:r>
                  <a:rPr lang="en-US" altLang="ja-JP" dirty="0"/>
                  <a:t>1*1=1</a:t>
                </a:r>
                <a:r>
                  <a:rPr lang="ja-JP" altLang="en-US" dirty="0"/>
                  <a:t>）</a:t>
                </a:r>
              </a:p>
              <a:p>
                <a:pPr marL="609585" indent="-423323">
                  <a:spcBef>
                    <a:spcPts val="0"/>
                  </a:spcBef>
                  <a:buSzPts val="1400"/>
                  <a:buChar char="-"/>
                </a:pPr>
                <a:r>
                  <a:rPr lang="ja-JP" altLang="en-US" dirty="0"/>
                  <a:t>単位行列は特殊線型群の元である．（</a:t>
                </a:r>
                <a:r>
                  <a:rPr lang="en-US" altLang="ja" dirty="0"/>
                  <a:t>det I = 1</a:t>
                </a:r>
                <a:r>
                  <a:rPr lang="ja" altLang="en-US" dirty="0"/>
                  <a:t>）</a:t>
                </a:r>
                <a:endParaRPr lang="en-US" dirty="0"/>
              </a:p>
              <a:p>
                <a:pPr marL="609585" indent="-423323">
                  <a:spcBef>
                    <a:spcPts val="0"/>
                  </a:spcBef>
                  <a:buSzPts val="1400"/>
                  <a:buChar char="-"/>
                </a:pPr>
                <a:r>
                  <a:rPr lang="ja-JP" altLang="en-US" dirty="0"/>
                  <a:t>特殊線型群の行列の逆行列の行列式も１</a:t>
                </a:r>
              </a:p>
              <a:p>
                <a:pPr marL="0" indent="0">
                  <a:spcBef>
                    <a:spcPts val="1067"/>
                  </a:spcBef>
                  <a:buNone/>
                </a:pPr>
                <a:r>
                  <a:rPr lang="ja-JP" altLang="en-US" dirty="0"/>
                  <a:t>を満たす必要がある</a:t>
                </a:r>
                <a:endParaRPr dirty="0"/>
              </a:p>
            </p:txBody>
          </p:sp>
        </mc:Choice>
        <mc:Fallback xmlns="">
          <p:sp>
            <p:nvSpPr>
              <p:cNvPr id="383" name="Google Shape;383;p6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200"/>
              </a:xfrm>
              <a:prstGeom prst="rect">
                <a:avLst/>
              </a:prstGeom>
              <a:blipFill>
                <a:blip r:embed="rId4"/>
                <a:stretch>
                  <a:fillRect l="-1086" b="-81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8407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A69A30-AF95-324B-A5E3-8B825D4CC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群の種類（クラス）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F413E1-9001-8A49-A818-51A435D13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4238"/>
            <a:ext cx="10515600" cy="4822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/>
              <a:t>構造で分けた際に群の元（＝写像）の性質で分けることができる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ja-JP" altLang="en-US"/>
              <a:t>置換群：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任意の集合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から集合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への全単射</a:t>
            </a:r>
            <a:endParaRPr kumimoji="1" lang="en-US" altLang="ja-JP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ja-JP" altLang="en-US"/>
              <a:t>行列群：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正則行列を集めた群</a:t>
            </a:r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kumimoji="1" lang="ja-JP" altLang="en-US"/>
              <a:t>変換群</a:t>
            </a:r>
            <a:r>
              <a:rPr lang="ja-JP" altLang="en-US"/>
              <a:t>：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集合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から集合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への構造を保つ写像全体の集合．</a:t>
            </a:r>
            <a:b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置換群と行列群は変換群の特別な場合</a:t>
            </a:r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kumimoji="1" lang="ja-JP" altLang="en-US"/>
              <a:t>位相群・代数群</a:t>
            </a:r>
            <a:r>
              <a:rPr lang="ja-JP" altLang="en-US"/>
              <a:t>：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変換群の構造に連続性を加えたもの</a:t>
            </a:r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/>
              <a:t>「作用」というもので群を分類している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85254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ADE1B3-2A00-6944-8C45-6FCF6E233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群の作用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71A807-CA15-154A-B850-00A7C062A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群</a:t>
            </a:r>
            <a:r>
              <a:rPr kumimoji="1" lang="en-US" altLang="ja-JP" dirty="0"/>
              <a:t>G</a:t>
            </a:r>
            <a:r>
              <a:rPr kumimoji="1" lang="ja-JP" altLang="en-US"/>
              <a:t>の元が集合</a:t>
            </a:r>
            <a:r>
              <a:rPr kumimoji="1" lang="en-US" altLang="ja-JP" dirty="0"/>
              <a:t>A</a:t>
            </a:r>
            <a:r>
              <a:rPr kumimoji="1" lang="ja-JP" altLang="en-US"/>
              <a:t>から集合</a:t>
            </a:r>
            <a:r>
              <a:rPr kumimoji="1" lang="en-US" altLang="ja-JP" dirty="0"/>
              <a:t>A</a:t>
            </a:r>
            <a:r>
              <a:rPr lang="ja-JP" altLang="en-US"/>
              <a:t>へと</a:t>
            </a:r>
            <a:r>
              <a:rPr kumimoji="1" lang="ja-JP" altLang="en-US"/>
              <a:t>写す写像となる時</a:t>
            </a:r>
            <a:br>
              <a:rPr kumimoji="1" lang="en-US" altLang="ja-JP" dirty="0"/>
            </a:br>
            <a:r>
              <a:rPr kumimoji="1" lang="ja-JP" altLang="en-US"/>
              <a:t>「群</a:t>
            </a:r>
            <a:r>
              <a:rPr kumimoji="1" lang="en-US" altLang="ja-JP" dirty="0"/>
              <a:t>G</a:t>
            </a:r>
            <a:r>
              <a:rPr kumimoji="1" lang="ja-JP" altLang="en-US"/>
              <a:t>の集合</a:t>
            </a:r>
            <a:r>
              <a:rPr kumimoji="1" lang="en-US" altLang="ja-JP" dirty="0"/>
              <a:t>A</a:t>
            </a:r>
            <a:r>
              <a:rPr kumimoji="1" lang="ja-JP" altLang="en-US"/>
              <a:t>への作用」という．</a:t>
            </a:r>
            <a:br>
              <a:rPr kumimoji="1" lang="en-US" altLang="ja-JP" dirty="0"/>
            </a:br>
            <a:endParaRPr kumimoji="1" lang="en-US" altLang="ja-JP" dirty="0"/>
          </a:p>
          <a:p>
            <a:r>
              <a:rPr lang="ja-JP" altLang="en-US"/>
              <a:t>集合に対して群の性質を適用させている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（例）ユークリッド合同変換群</a:t>
            </a:r>
            <a:endParaRPr lang="en-US" altLang="ja-JP" dirty="0"/>
          </a:p>
          <a:p>
            <a:pPr lvl="1"/>
            <a:r>
              <a:rPr lang="ja-JP" altLang="en-US"/>
              <a:t>ユークリッド合同変換群の，二次元ユークリッド平面上のすべての点の集合への作用</a:t>
            </a:r>
            <a:endParaRPr lang="en-US" altLang="ja-JP" dirty="0"/>
          </a:p>
          <a:p>
            <a:pPr lvl="1"/>
            <a:r>
              <a:rPr lang="ja-JP" altLang="en-US"/>
              <a:t>正方形は回転（や拡大，回転，反転）しても正方形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24779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83853C-3287-254C-9A3E-571C1751B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群の作用の定義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2638679-C706-144C-BEC3-AF506BD633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ja-JP" dirty="0"/>
                  <a:t>G</a:t>
                </a:r>
                <a:r>
                  <a:rPr kumimoji="1" lang="ja-JP" altLang="en-US"/>
                  <a:t>：群，</a:t>
                </a:r>
                <a:r>
                  <a:rPr kumimoji="1" lang="en-US" altLang="ja-JP" dirty="0"/>
                  <a:t>X</a:t>
                </a:r>
                <a:r>
                  <a:rPr kumimoji="1" lang="ja-JP" altLang="en-US"/>
                  <a:t>：集合</a:t>
                </a:r>
                <a:r>
                  <a:rPr lang="ja-JP" altLang="en-US"/>
                  <a:t>，・：</a:t>
                </a:r>
                <a:r>
                  <a:rPr lang="en-US" altLang="ja-JP" dirty="0"/>
                  <a:t>G×X</a:t>
                </a:r>
                <a:r>
                  <a:rPr lang="ja-JP" altLang="en-US"/>
                  <a:t>から</a:t>
                </a:r>
                <a:r>
                  <a:rPr lang="en-US" altLang="ja-JP" dirty="0"/>
                  <a:t>X</a:t>
                </a:r>
                <a:r>
                  <a:rPr lang="ja-JP" altLang="en-US"/>
                  <a:t>への写像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/>
                  <a:t>写像・が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,∀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kumimoji="1" lang="en-US" altLang="ja-JP" dirty="0"/>
                </a:br>
                <a:r>
                  <a:rPr kumimoji="1" lang="ja-JP" altLang="en-US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合成してから飛ばしても，</a:t>
                </a:r>
                <a:r>
                  <a:rPr kumimoji="1" lang="en-US" altLang="ja-JP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  <a:r>
                  <a:rPr kumimoji="1" lang="ja-JP" altLang="en-US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回飛ばしても同じ</a:t>
                </a:r>
                <a:endParaRPr kumimoji="1" lang="en-US" altLang="ja-JP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r>
                  <a:rPr kumimoji="1" lang="en-US" altLang="ja-JP" dirty="0"/>
                  <a:t>e</a:t>
                </a:r>
                <a:r>
                  <a:rPr lang="en-US" altLang="ja-JP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kumimoji="1" lang="en-US" altLang="ja-JP" dirty="0"/>
                  <a:t>:</a:t>
                </a:r>
                <a:r>
                  <a:rPr kumimoji="1" lang="ja-JP" altLang="en-US"/>
                  <a:t>単位元</a:t>
                </a:r>
                <a:r>
                  <a:rPr lang="en-US" altLang="ja-JP" dirty="0"/>
                  <a:t>,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kumimoji="1" lang="en-US" altLang="ja-JP" dirty="0"/>
                  <a:t> </a:t>
                </a:r>
                <a:br>
                  <a:rPr kumimoji="1" lang="en-US" altLang="ja-JP" dirty="0"/>
                </a:br>
                <a:r>
                  <a:rPr kumimoji="1" lang="ja-JP" altLang="en-US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単位元の存在</a:t>
                </a:r>
                <a:endParaRPr kumimoji="1" lang="en-US" altLang="ja-JP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ja-JP" altLang="en-US"/>
                  <a:t>の</a:t>
                </a:r>
                <a:r>
                  <a:rPr lang="en-US" altLang="ja-JP" dirty="0"/>
                  <a:t>2</a:t>
                </a:r>
                <a:r>
                  <a:rPr lang="ja-JP" altLang="en-US"/>
                  <a:t>つを満たすとき，写像・を「群</a:t>
                </a:r>
                <a:r>
                  <a:rPr lang="en-US" altLang="ja-JP" dirty="0"/>
                  <a:t>G</a:t>
                </a:r>
                <a:r>
                  <a:rPr lang="ja-JP" altLang="en-US"/>
                  <a:t>の</a:t>
                </a:r>
                <a:r>
                  <a:rPr lang="en-US" altLang="ja-JP" dirty="0"/>
                  <a:t>X</a:t>
                </a:r>
                <a:r>
                  <a:rPr lang="ja-JP" altLang="en-US"/>
                  <a:t>への作用」という．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2638679-C706-144C-BEC3-AF506BD633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6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5278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783EBE-76E9-B446-8FCB-DA302CACD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群の作用の例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D3C7657-74B5-A549-BC53-0ECF18D2E8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ℂ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次元複素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ベクトル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空間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𝜐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ja-JP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𝐺𝐿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ℂ</m:t>
                          </m:r>
                        </m:e>
                      </m:d>
                      <m: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𝜐</m:t>
                      </m:r>
                      <m: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𝜐</m:t>
                      </m:r>
                    </m:oMath>
                  </m:oMathPara>
                </a14:m>
                <a:endParaRPr lang="en-US" altLang="ja-JP" dirty="0"/>
              </a:p>
              <a:p>
                <a:pPr marL="0" lvl="0" indent="0">
                  <a:buNone/>
                </a:pPr>
                <a:r>
                  <a:rPr lang="ja-JP" altLang="en-US"/>
                  <a:t>とした時，写像・を</a:t>
                </a:r>
                <a14:m>
                  <m:oMath xmlns:m="http://schemas.openxmlformats.org/officeDocument/2006/math">
                    <m:r>
                      <a:rPr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GL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a:rPr lang="en-US" altLang="ja-JP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  <m:r>
                      <a:rPr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/>
                  <a:t>の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ja-JP" altLang="en-US"/>
                  <a:t>への作用と定義できる．</a:t>
                </a:r>
                <a:endParaRPr lang="en-US" altLang="ja-JP" dirty="0"/>
              </a:p>
              <a:p>
                <a:pPr marL="0" lvl="0" indent="0">
                  <a:buNone/>
                </a:pPr>
                <a:endParaRPr lang="en-US" altLang="ja-JP" dirty="0"/>
              </a:p>
              <a:p>
                <a:pPr marL="0" lvl="0" indent="0">
                  <a:buNone/>
                </a:pPr>
                <a:r>
                  <a:rPr lang="en-US" altLang="ja-JP" dirty="0"/>
                  <a:t>【</a:t>
                </a:r>
                <a:r>
                  <a:rPr lang="ja-JP" altLang="en-US"/>
                  <a:t>群の作用であることを確認する</a:t>
                </a:r>
                <a:r>
                  <a:rPr lang="en-US" altLang="ja-JP" dirty="0"/>
                  <a:t>】</a:t>
                </a:r>
              </a:p>
              <a:p>
                <a:pPr lvl="0" indent="-457200"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ja-JP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altLang="ja-JP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υ</m:t>
                        </m:r>
                      </m:e>
                    </m:d>
                    <m:r>
                      <a:rPr lang="en-US" altLang="ja-JP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i="0"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υ</m:t>
                        </m:r>
                      </m:e>
                    </m:d>
                    <m:r>
                      <a:rPr lang="en-US" altLang="ja-JP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AB</m:t>
                        </m:r>
                      </m:e>
                    </m:d>
                    <m:r>
                      <m:rPr>
                        <m:sty m:val="p"/>
                      </m:rPr>
                      <a:rPr lang="en-US" altLang="ja-JP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υ</m:t>
                    </m:r>
                    <m:r>
                      <a:rPr lang="en-US" altLang="ja-JP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AB</m:t>
                        </m:r>
                      </m:e>
                    </m:d>
                    <m:r>
                      <a:rPr lang="en-US" altLang="ja-JP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ja-JP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υ</m:t>
                    </m:r>
                  </m:oMath>
                </a14:m>
                <a:br>
                  <a:rPr lang="en-US" altLang="ja-JP" dirty="0"/>
                </a:br>
                <a:r>
                  <a:rPr lang="en-US" altLang="ja-JP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	</a:t>
                </a:r>
                <a:r>
                  <a:rPr lang="ja-JP" altLang="en-US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行列の結合則から</a:t>
                </a:r>
                <a:endParaRPr lang="en-US" altLang="ja-JP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lvl="0" indent="-457200">
                  <a:buAutoNum type="arabicPeriod"/>
                </a:pPr>
                <a:r>
                  <a:rPr lang="ja-JP" altLang="en-US"/>
                  <a:t>単位元を単位行列とすれば明らか</a:t>
                </a:r>
                <a:endParaRPr lang="en-US" altLang="ja-JP" dirty="0"/>
              </a:p>
              <a:p>
                <a:endParaRPr kumimoji="1" lang="ja-JP" altLang="en-US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D3C7657-74B5-A549-BC53-0ECF18D2E8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11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1570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5296A9-FEA3-C347-9C29-4D1D9D409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一般的な人の数学に対するイメージ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893A0D-7CA2-AC47-BB59-CC8504926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足し算とか掛け算とかの計算で数字をいじるんでしょう？</a:t>
            </a:r>
            <a:endParaRPr kumimoji="1" lang="en-US" altLang="ja-JP" dirty="0"/>
          </a:p>
          <a:p>
            <a:r>
              <a:rPr kumimoji="1" lang="ja-JP" altLang="en-US"/>
              <a:t>とりあえず微分・積分してイイ気分になるんでしょう？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これらは「対象（数）自体に着目して計算」しているだけ．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80124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0" name="Google Shape;400;p7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8200" y="1363891"/>
                <a:ext cx="10515600" cy="5117931"/>
              </a:xfrm>
              <a:prstGeom prst="rect">
                <a:avLst/>
              </a:prstGeom>
            </p:spPr>
            <p:txBody>
              <a:bodyPr spcFirstLastPara="1" vert="horz" wrap="square" lIns="91433" tIns="45700" rIns="91433" bIns="45700" rtlCol="0" anchor="t" anchorCtr="0">
                <a:noAutofit/>
              </a:bodyPr>
              <a:lstStyle/>
              <a:p>
                <a:pPr marL="0" indent="0">
                  <a:spcBef>
                    <a:spcPts val="1067"/>
                  </a:spcBef>
                  <a:buNone/>
                </a:pPr>
                <a:r>
                  <a:rPr lang="fr-CA" altLang="ja" dirty="0"/>
                  <a:t>A,B:2</a:t>
                </a:r>
                <a:r>
                  <a:rPr lang="ja-JP" altLang="en-US" dirty="0"/>
                  <a:t>次直交行列，</a:t>
                </a:r>
                <a:r>
                  <a:rPr lang="fr-CA" altLang="ja" dirty="0"/>
                  <a:t>v,w</a:t>
                </a:r>
                <a:r>
                  <a:rPr lang="fr-CA" altLang="ja" dirty="0">
                    <a:highlight>
                      <a:srgbClr val="FFFFFF"/>
                    </a:highlight>
                  </a:rPr>
                  <a:t>∈R^2</a:t>
                </a:r>
                <a:endParaRPr lang="fr-CA" dirty="0">
                  <a:highlight>
                    <a:srgbClr val="FFFFFF"/>
                  </a:highlight>
                </a:endParaRPr>
              </a:p>
              <a:p>
                <a:pPr marL="0" indent="0">
                  <a:spcBef>
                    <a:spcPts val="1067"/>
                  </a:spcBef>
                  <a:buNone/>
                </a:pPr>
                <a:endParaRPr lang="fr-CA" dirty="0">
                  <a:highlight>
                    <a:srgbClr val="FFFFFF"/>
                  </a:highlight>
                </a:endParaRPr>
              </a:p>
              <a:p>
                <a:pPr marL="0" indent="0">
                  <a:spcBef>
                    <a:spcPts val="1067"/>
                  </a:spcBef>
                  <a:buNone/>
                </a:pPr>
                <a:r>
                  <a:rPr lang="fr-CA" altLang="ja" dirty="0">
                    <a:highlight>
                      <a:srgbClr val="FFFFFF"/>
                    </a:highlight>
                  </a:rPr>
                  <a:t>(A,v)</a:t>
                </a:r>
                <a:r>
                  <a:rPr lang="ja" altLang="fr-CA" dirty="0">
                    <a:highlight>
                      <a:srgbClr val="FFFFFF"/>
                    </a:highlight>
                  </a:rPr>
                  <a:t>・</a:t>
                </a:r>
                <a:r>
                  <a:rPr lang="fr-CA" altLang="ja" dirty="0">
                    <a:highlight>
                      <a:srgbClr val="FFFFFF"/>
                    </a:highlight>
                  </a:rPr>
                  <a:t>(B,w)=(AB,Av+w)</a:t>
                </a:r>
                <a:endParaRPr lang="fr-CA" dirty="0">
                  <a:highlight>
                    <a:srgbClr val="FFFFFF"/>
                  </a:highlight>
                </a:endParaRPr>
              </a:p>
              <a:p>
                <a:pPr marL="0" indent="0">
                  <a:spcBef>
                    <a:spcPts val="1067"/>
                  </a:spcBef>
                  <a:buNone/>
                </a:pPr>
                <a:r>
                  <a:rPr lang="ja-JP" altLang="en-US" dirty="0">
                    <a:highlight>
                      <a:srgbClr val="FFFFFF"/>
                    </a:highlight>
                  </a:rPr>
                  <a:t>を２次元ユークリッド合同変換群</a:t>
                </a:r>
                <a:r>
                  <a:rPr lang="en-US" altLang="ja-JP" dirty="0">
                    <a:highlight>
                      <a:srgbClr val="FFFFFF"/>
                    </a:highlight>
                  </a:rPr>
                  <a:t>(</a:t>
                </a:r>
                <a:r>
                  <a:rPr lang="fr-CA" altLang="ja" dirty="0">
                    <a:highlight>
                      <a:srgbClr val="FFFFFF"/>
                    </a:highlight>
                  </a:rPr>
                  <a:t>E(2),</a:t>
                </a:r>
                <a:r>
                  <a:rPr lang="ja" altLang="fr-CA" dirty="0">
                    <a:highlight>
                      <a:srgbClr val="FFFFFF"/>
                    </a:highlight>
                  </a:rPr>
                  <a:t>・</a:t>
                </a:r>
                <a:r>
                  <a:rPr lang="fr-CA" altLang="ja" dirty="0">
                    <a:highlight>
                      <a:srgbClr val="FFFFFF"/>
                    </a:highlight>
                  </a:rPr>
                  <a:t>)</a:t>
                </a:r>
                <a:r>
                  <a:rPr lang="ja-JP" altLang="en-US" dirty="0">
                    <a:highlight>
                      <a:srgbClr val="FFFFFF"/>
                    </a:highlight>
                  </a:rPr>
                  <a:t>という</a:t>
                </a:r>
              </a:p>
              <a:p>
                <a:pPr marL="0" indent="0">
                  <a:spcBef>
                    <a:spcPts val="1067"/>
                  </a:spcBef>
                  <a:buNone/>
                </a:pPr>
                <a:endParaRPr lang="ja-JP" altLang="en-US" dirty="0">
                  <a:highlight>
                    <a:srgbClr val="FFFFFF"/>
                  </a:highlight>
                </a:endParaRPr>
              </a:p>
              <a:p>
                <a:pPr marL="609585" indent="-423323">
                  <a:spcBef>
                    <a:spcPts val="1067"/>
                  </a:spcBef>
                  <a:buSzPts val="1400"/>
                  <a:buChar char="-"/>
                </a:pPr>
                <a:r>
                  <a:rPr lang="fr-CA" altLang="ja" dirty="0">
                    <a:highlight>
                      <a:srgbClr val="FFFFFF"/>
                    </a:highlight>
                  </a:rPr>
                  <a:t>A,B,C(:</a:t>
                </a:r>
                <a:r>
                  <a:rPr lang="ja-JP" altLang="en-US" dirty="0">
                    <a:highlight>
                      <a:srgbClr val="FFFFFF"/>
                    </a:highlight>
                  </a:rPr>
                  <a:t>直交行列</a:t>
                </a:r>
                <a:r>
                  <a:rPr lang="en-US" altLang="ja-JP" dirty="0">
                    <a:highlight>
                      <a:srgbClr val="FFFFFF"/>
                    </a:highlight>
                  </a:rPr>
                  <a:t>)</a:t>
                </a:r>
                <a:r>
                  <a:rPr lang="ja-JP" altLang="en-US" dirty="0">
                    <a:highlight>
                      <a:srgbClr val="FFFFFF"/>
                    </a:highlight>
                  </a:rPr>
                  <a:t>と</a:t>
                </a:r>
                <a:r>
                  <a:rPr lang="fr-CA" altLang="ja" dirty="0">
                    <a:highlight>
                      <a:srgbClr val="FFFFFF"/>
                    </a:highlight>
                  </a:rPr>
                  <a:t>u,v,w∈R^2</a:t>
                </a:r>
                <a:r>
                  <a:rPr lang="ja-JP" altLang="en-US" dirty="0">
                    <a:highlight>
                      <a:srgbClr val="FFFFFF"/>
                    </a:highlight>
                  </a:rPr>
                  <a:t>を用いて結合則が成立する</a:t>
                </a:r>
              </a:p>
              <a:p>
                <a:pPr marL="609585" indent="-423323">
                  <a:spcBef>
                    <a:spcPts val="0"/>
                  </a:spcBef>
                  <a:buSzPts val="1400"/>
                  <a:buChar char="-"/>
                </a:pPr>
                <a:r>
                  <a:rPr lang="ja-JP" altLang="en-US" dirty="0">
                    <a:highlight>
                      <a:srgbClr val="FFFFFF"/>
                    </a:highlight>
                  </a:rPr>
                  <a:t>単位元が</a:t>
                </a:r>
                <a:r>
                  <a:rPr lang="en-US" altLang="ja-JP" dirty="0">
                    <a:highlight>
                      <a:srgbClr val="FFFFFF"/>
                    </a:highlight>
                  </a:rPr>
                  <a:t>(</a:t>
                </a:r>
                <a:r>
                  <a:rPr lang="fr-CA" altLang="ja" dirty="0">
                    <a:highlight>
                      <a:srgbClr val="FFFFFF"/>
                    </a:highlight>
                  </a:rPr>
                  <a:t>I,0)</a:t>
                </a:r>
                <a:r>
                  <a:rPr lang="ja-JP" altLang="en-US" dirty="0">
                    <a:highlight>
                      <a:srgbClr val="FFFFFF"/>
                    </a:highlight>
                  </a:rPr>
                  <a:t>である</a:t>
                </a:r>
              </a:p>
              <a:p>
                <a:pPr marL="609585" indent="-423323">
                  <a:spcBef>
                    <a:spcPts val="0"/>
                  </a:spcBef>
                  <a:buSzPts val="1400"/>
                  <a:buChar char="-"/>
                </a:pPr>
                <a:r>
                  <a:rPr lang="ja-JP" altLang="en-US" dirty="0">
                    <a:highlight>
                      <a:srgbClr val="FFFFFF"/>
                    </a:highlight>
                  </a:rPr>
                  <a:t>逆元が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ja" i="1" smtClean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" b="0" i="1" smtClean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ar-AE" altLang="ja" b="0" i="1" smtClean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ja" b="0" i="1" smtClean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ja" b="0" i="1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,−</m:t>
                    </m:r>
                    <m:sSup>
                      <m:sSupPr>
                        <m:ctrlPr>
                          <a:rPr lang="en-US" altLang="ja" b="0" i="1" smtClean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" b="0" i="1" smtClean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ja" b="0" i="1" smtClean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ja" b="0" i="1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" b="0" i="0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>
                    <a:highlight>
                      <a:srgbClr val="FFFFFF"/>
                    </a:highlight>
                  </a:rPr>
                  <a:t>である</a:t>
                </a:r>
              </a:p>
              <a:p>
                <a:pPr marL="0" indent="0">
                  <a:spcBef>
                    <a:spcPts val="1067"/>
                  </a:spcBef>
                  <a:buNone/>
                </a:pPr>
                <a:endParaRPr dirty="0">
                  <a:highlight>
                    <a:srgbClr val="FFFFFF"/>
                  </a:highlight>
                </a:endParaRPr>
              </a:p>
            </p:txBody>
          </p:sp>
        </mc:Choice>
        <mc:Fallback xmlns="">
          <p:sp>
            <p:nvSpPr>
              <p:cNvPr id="400" name="Google Shape;400;p7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363891"/>
                <a:ext cx="10515600" cy="5117931"/>
              </a:xfrm>
              <a:prstGeom prst="rect">
                <a:avLst/>
              </a:prstGeom>
              <a:blipFill>
                <a:blip r:embed="rId3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1" name="Google Shape;401;p70"/>
          <p:cNvSpPr txBox="1">
            <a:spLocks noGrp="1"/>
          </p:cNvSpPr>
          <p:nvPr>
            <p:ph type="title"/>
          </p:nvPr>
        </p:nvSpPr>
        <p:spPr>
          <a:xfrm>
            <a:off x="838200" y="38292"/>
            <a:ext cx="10515600" cy="13256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ja" dirty="0"/>
              <a:t>２次元ユークリッド合同変換群</a:t>
            </a:r>
            <a:r>
              <a:rPr lang="en-US" altLang="ja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Euclidean group</a:t>
            </a:r>
            <a:endParaRPr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72"/>
          <p:cNvSpPr txBox="1">
            <a:spLocks noGrp="1"/>
          </p:cNvSpPr>
          <p:nvPr>
            <p:ph type="body" idx="1"/>
          </p:nvPr>
        </p:nvSpPr>
        <p:spPr>
          <a:xfrm>
            <a:off x="838200" y="1078692"/>
            <a:ext cx="10515600" cy="43512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t" anchorCtr="0">
            <a:noAutofit/>
          </a:bodyPr>
          <a:lstStyle/>
          <a:p>
            <a:pPr marL="0" indent="0">
              <a:spcBef>
                <a:spcPts val="1067"/>
              </a:spcBef>
              <a:buNone/>
            </a:pPr>
            <a:r>
              <a:rPr lang="fr-CA" altLang="ja" dirty="0" err="1"/>
              <a:t>lem</a:t>
            </a:r>
            <a:endParaRPr dirty="0"/>
          </a:p>
          <a:p>
            <a:pPr marL="0" indent="0">
              <a:spcBef>
                <a:spcPts val="1067"/>
              </a:spcBef>
              <a:buNone/>
            </a:pPr>
            <a:r>
              <a:rPr lang="ja" dirty="0"/>
              <a:t>P,Q: 平面状の点，(A,v)</a:t>
            </a:r>
            <a:r>
              <a:rPr lang="ja" dirty="0">
                <a:highlight>
                  <a:srgbClr val="FFFFFF"/>
                </a:highlight>
              </a:rPr>
              <a:t>∈E(2)</a:t>
            </a:r>
            <a:endParaRPr dirty="0">
              <a:highlight>
                <a:srgbClr val="FFFFFF"/>
              </a:highlight>
            </a:endParaRPr>
          </a:p>
          <a:p>
            <a:pPr marL="0" indent="0">
              <a:spcBef>
                <a:spcPts val="1067"/>
              </a:spcBef>
              <a:buNone/>
            </a:pPr>
            <a:r>
              <a:rPr lang="ja" dirty="0">
                <a:highlight>
                  <a:srgbClr val="FFFFFF"/>
                </a:highlight>
              </a:rPr>
              <a:t>(PとQのユークリッド距離)=((A,v)•Pと(A,v)•Qの距離に等しい)</a:t>
            </a:r>
            <a:endParaRPr dirty="0">
              <a:highlight>
                <a:srgbClr val="FFFFFF"/>
              </a:highlight>
            </a:endParaRPr>
          </a:p>
          <a:p>
            <a:pPr marL="609585" indent="0">
              <a:spcBef>
                <a:spcPts val="1067"/>
              </a:spcBef>
              <a:buNone/>
            </a:pPr>
            <a:r>
              <a:rPr lang="ja" dirty="0">
                <a:highlight>
                  <a:srgbClr val="FFFFFF"/>
                </a:highlight>
              </a:rPr>
              <a:t>ユークリッド距離</a:t>
            </a:r>
            <a:endParaRPr dirty="0">
              <a:highlight>
                <a:srgbClr val="FFFFFF"/>
              </a:highlight>
            </a:endParaRPr>
          </a:p>
          <a:p>
            <a:pPr marL="609585" indent="0">
              <a:spcBef>
                <a:spcPts val="1067"/>
              </a:spcBef>
              <a:buNone/>
            </a:pPr>
            <a:r>
              <a:rPr lang="ja" dirty="0">
                <a:highlight>
                  <a:srgbClr val="FFFFFF"/>
                </a:highlight>
              </a:rPr>
              <a:t>いわゆる一般的に求める距離．</a:t>
            </a:r>
            <a:endParaRPr dirty="0">
              <a:highlight>
                <a:srgbClr val="FFFFFF"/>
              </a:highlight>
            </a:endParaRPr>
          </a:p>
          <a:p>
            <a:pPr marL="609585" indent="0">
              <a:spcBef>
                <a:spcPts val="1067"/>
              </a:spcBef>
              <a:buNone/>
            </a:pPr>
            <a:r>
              <a:rPr lang="ja" dirty="0">
                <a:highlight>
                  <a:srgbClr val="FFFFFF"/>
                </a:highlight>
              </a:rPr>
              <a:t>点(x1,y1)と点(x2,y2)のときの</a:t>
            </a:r>
            <a:endParaRPr dirty="0">
              <a:highlight>
                <a:srgbClr val="FFFFFF"/>
              </a:highlight>
            </a:endParaRPr>
          </a:p>
          <a:p>
            <a:pPr marL="609585" indent="0">
              <a:spcBef>
                <a:spcPts val="1067"/>
              </a:spcBef>
              <a:buNone/>
            </a:pPr>
            <a:r>
              <a:rPr lang="ja" dirty="0">
                <a:highlight>
                  <a:srgbClr val="FFFFFF"/>
                </a:highlight>
              </a:rPr>
              <a:t>ユークリッド距離は√{(x2-x1)^2+(y2-y1)^2}</a:t>
            </a:r>
            <a:endParaRPr dirty="0">
              <a:highlight>
                <a:srgbClr val="FFFFFF"/>
              </a:highlight>
            </a:endParaRPr>
          </a:p>
          <a:p>
            <a:pPr marL="609585" indent="0">
              <a:spcBef>
                <a:spcPts val="1067"/>
              </a:spcBef>
              <a:buNone/>
            </a:pPr>
            <a:endParaRPr dirty="0">
              <a:highlight>
                <a:srgbClr val="FFFFFF"/>
              </a:highlight>
            </a:endParaRPr>
          </a:p>
          <a:p>
            <a:pPr marL="0" indent="0">
              <a:spcBef>
                <a:spcPts val="1067"/>
              </a:spcBef>
              <a:buNone/>
            </a:pPr>
            <a:r>
              <a:rPr lang="ja" dirty="0">
                <a:highlight>
                  <a:srgbClr val="FFFFFF"/>
                </a:highlight>
              </a:rPr>
              <a:t>つまり，変換してもユークリッド距離が保たれる変換</a:t>
            </a:r>
            <a:r>
              <a:rPr lang="ja" altLang="en-US" dirty="0">
                <a:highlight>
                  <a:srgbClr val="FFFFFF"/>
                </a:highlight>
              </a:rPr>
              <a:t>（</a:t>
            </a:r>
            <a:r>
              <a:rPr lang="ja-JP" altLang="en-US">
                <a:highlight>
                  <a:srgbClr val="FFFFFF"/>
                </a:highlight>
              </a:rPr>
              <a:t>等長変換</a:t>
            </a:r>
            <a:r>
              <a:rPr lang="ja" altLang="en-US" dirty="0">
                <a:highlight>
                  <a:srgbClr val="FFFFFF"/>
                </a:highlight>
              </a:rPr>
              <a:t>）</a:t>
            </a:r>
            <a:r>
              <a:rPr lang="ja" dirty="0">
                <a:highlight>
                  <a:srgbClr val="FFFFFF"/>
                </a:highlight>
              </a:rPr>
              <a:t>ということ</a:t>
            </a:r>
            <a:endParaRPr dirty="0">
              <a:highlight>
                <a:srgbClr val="FFFFFF"/>
              </a:highlight>
            </a:endParaRPr>
          </a:p>
        </p:txBody>
      </p:sp>
      <p:sp>
        <p:nvSpPr>
          <p:cNvPr id="413" name="Google Shape;413;p72"/>
          <p:cNvSpPr txBox="1">
            <a:spLocks noGrp="1"/>
          </p:cNvSpPr>
          <p:nvPr>
            <p:ph type="title"/>
          </p:nvPr>
        </p:nvSpPr>
        <p:spPr>
          <a:xfrm>
            <a:off x="838200" y="-8"/>
            <a:ext cx="10515600" cy="13256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ja"/>
              <a:t>合同変換群の由来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32099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ja-JP" altLang="en-US"/>
              <a:t>同型とはなんぞや</a:t>
            </a:r>
            <a:endParaRPr dirty="0"/>
          </a:p>
        </p:txBody>
      </p:sp>
      <p:sp>
        <p:nvSpPr>
          <p:cNvPr id="425" name="Google Shape;425;p7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t" anchorCtr="0">
            <a:noAutofit/>
          </a:bodyPr>
          <a:lstStyle/>
          <a:p>
            <a:pPr marL="0" indent="0">
              <a:spcBef>
                <a:spcPts val="1067"/>
              </a:spcBef>
              <a:buNone/>
            </a:pPr>
            <a:r>
              <a:rPr lang="ja-JP" altLang="en-US"/>
              <a:t>群が２つあったときに，それぞれの群が同じ「構造」を持っていること．命題でいう同値．</a:t>
            </a:r>
            <a:endParaRPr lang="en-US" altLang="ja-JP" dirty="0"/>
          </a:p>
          <a:p>
            <a:pPr marL="0" indent="0">
              <a:spcBef>
                <a:spcPts val="1067"/>
              </a:spcBef>
              <a:buNone/>
            </a:pPr>
            <a:endParaRPr lang="en-US" altLang="ja-JP" dirty="0"/>
          </a:p>
          <a:p>
            <a:pPr marL="0" indent="0">
              <a:spcBef>
                <a:spcPts val="1067"/>
              </a:spcBef>
              <a:buNone/>
            </a:pPr>
            <a:r>
              <a:rPr lang="ja-JP" altLang="en-US"/>
              <a:t>元（要素）が完全に異なり演算も全く違う場合でも，</a:t>
            </a:r>
            <a:endParaRPr lang="en-US" altLang="ja-JP" dirty="0"/>
          </a:p>
          <a:p>
            <a:pPr marL="457189" indent="-457189">
              <a:spcBef>
                <a:spcPts val="1067"/>
              </a:spcBef>
              <a:buFontTx/>
              <a:buChar char="-"/>
            </a:pPr>
            <a:r>
              <a:rPr lang="ja-JP" altLang="en-US"/>
              <a:t>元の数（要素数）が等しい</a:t>
            </a:r>
            <a:endParaRPr lang="en-US" altLang="ja-JP" dirty="0"/>
          </a:p>
          <a:p>
            <a:pPr marL="457189" indent="-457189">
              <a:spcBef>
                <a:spcPts val="1067"/>
              </a:spcBef>
              <a:buFontTx/>
              <a:buChar char="-"/>
            </a:pPr>
            <a:r>
              <a:rPr lang="ja-JP" altLang="en-US"/>
              <a:t>演算の振る舞いが等しい</a:t>
            </a:r>
            <a:endParaRPr lang="en-US" altLang="ja-JP" dirty="0"/>
          </a:p>
          <a:p>
            <a:pPr marL="0" indent="0">
              <a:spcBef>
                <a:spcPts val="1067"/>
              </a:spcBef>
              <a:buNone/>
            </a:pPr>
            <a:r>
              <a:rPr lang="ja-JP" altLang="en-US"/>
              <a:t>場合は構造が同じである．このことを同型であるという．</a:t>
            </a:r>
            <a:endParaRPr lang="en-US" altLang="ja-JP" dirty="0"/>
          </a:p>
          <a:p>
            <a:pPr marL="0" indent="0">
              <a:spcBef>
                <a:spcPts val="1067"/>
              </a:spcBef>
              <a:buNone/>
            </a:pPr>
            <a:endParaRPr lang="en-US" altLang="ja-JP" dirty="0"/>
          </a:p>
          <a:p>
            <a:pPr marL="0" indent="0">
              <a:spcBef>
                <a:spcPts val="1067"/>
              </a:spcBef>
              <a:buNone/>
            </a:pPr>
            <a:r>
              <a:rPr lang="ja-JP" altLang="en-US"/>
              <a:t>具体例を出してみる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18309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4"/>
          <p:cNvSpPr txBox="1">
            <a:spLocks noGrp="1"/>
          </p:cNvSpPr>
          <p:nvPr>
            <p:ph type="title"/>
          </p:nvPr>
        </p:nvSpPr>
        <p:spPr>
          <a:xfrm>
            <a:off x="838200" y="242420"/>
            <a:ext cx="10515600" cy="13256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ja-JP" altLang="en-US"/>
              <a:t>同型とはなんぞや</a:t>
            </a:r>
            <a:br>
              <a:rPr lang="en-US" altLang="ja-JP" dirty="0"/>
            </a:br>
            <a:r>
              <a:rPr lang="en-US" altLang="ja-JP" sz="2400" dirty="0"/>
              <a:t>1</a:t>
            </a:r>
            <a:r>
              <a:rPr lang="ja-JP" altLang="en-US" sz="2400"/>
              <a:t>つ目の群を定義する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5" name="Google Shape;425;p7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8200" y="1559148"/>
                <a:ext cx="10515600" cy="4107875"/>
              </a:xfrm>
              <a:prstGeom prst="rect">
                <a:avLst/>
              </a:prstGeom>
            </p:spPr>
            <p:txBody>
              <a:bodyPr spcFirstLastPara="1" vert="horz" wrap="square" lIns="91433" tIns="45700" rIns="91433" bIns="45700" rtlCol="0" anchor="t" anchorCtr="0">
                <a:noAutofit/>
              </a:bodyPr>
              <a:lstStyle/>
              <a:p>
                <a:pPr marL="0" indent="0">
                  <a:spcBef>
                    <a:spcPts val="1067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={0, 1, 2}</m:t>
                    </m:r>
                  </m:oMath>
                </a14:m>
                <a:r>
                  <a:rPr lang="ja-JP" altLang="en-US"/>
                  <a:t>という３で割った時のあまりの集合に対して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/>
                  <a:t>「１足して３で割ってあまりを求める」という演算</a:t>
                </a:r>
                <a:r>
                  <a:rPr lang="en-US" altLang="ja-JP" dirty="0"/>
                  <a:t>f</a:t>
                </a:r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/>
                          </m:eqArr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/>
                  <a:t>を定義する</a:t>
                </a:r>
                <a:endParaRPr lang="en-US" altLang="ja-JP" dirty="0"/>
              </a:p>
            </p:txBody>
          </p:sp>
        </mc:Choice>
        <mc:Fallback>
          <p:sp>
            <p:nvSpPr>
              <p:cNvPr id="425" name="Google Shape;425;p7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559148"/>
                <a:ext cx="10515600" cy="4107875"/>
              </a:xfrm>
              <a:prstGeom prst="rect">
                <a:avLst/>
              </a:prstGeom>
              <a:blipFill>
                <a:blip r:embed="rId3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>
            <a:extLst>
              <a:ext uri="{FF2B5EF4-FFF2-40B4-BE49-F238E27FC236}">
                <a16:creationId xmlns:a16="http://schemas.microsoft.com/office/drawing/2014/main" id="{B42EA93F-5ED0-204B-AF43-D969D7011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975" y="4031048"/>
            <a:ext cx="246286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ja-JP" altLang="ja-JP" sz="2400">
                <a:latin typeface="Arial" panose="020B0604020202020204" pitchFamily="34" charset="0"/>
              </a:rPr>
            </a:br>
            <a:endParaRPr kumimoji="0" lang="ja-JP" altLang="ja-JP" sz="2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233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ja-JP" altLang="en-US"/>
              <a:t>同型とはなんぞや</a:t>
            </a:r>
            <a:br>
              <a:rPr lang="en-US" altLang="ja-JP" dirty="0"/>
            </a:br>
            <a:r>
              <a:rPr lang="en-US" altLang="ja-JP" sz="2400" dirty="0"/>
              <a:t>2</a:t>
            </a:r>
            <a:r>
              <a:rPr lang="ja-JP" altLang="en-US" sz="2400"/>
              <a:t>つ目の群を定義する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5" name="Google Shape;425;p7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8200" y="1690725"/>
                <a:ext cx="10515600" cy="2575115"/>
              </a:xfrm>
              <a:prstGeom prst="rect">
                <a:avLst/>
              </a:prstGeom>
            </p:spPr>
            <p:txBody>
              <a:bodyPr spcFirstLastPara="1" vert="horz" wrap="square" lIns="91433" tIns="45700" rIns="91433" bIns="45700" rtlCol="0" anchor="t" anchorCtr="0">
                <a:no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={(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グー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チョキ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ー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パー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ja-JP" altLang="en-US"/>
                  <a:t>というじゃんけんの手の集合に対して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/>
                  <a:t>「とある手に勝つための手を求める」という演算</a:t>
                </a:r>
                <a:r>
                  <a:rPr lang="en-US" altLang="ja-JP" dirty="0"/>
                  <a:t>g</a:t>
                </a:r>
              </a:p>
              <a:p>
                <a:pPr marL="0" indent="0">
                  <a:buNone/>
                </a:pPr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ja-JP" altLang="en-US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グー</m:t>
                                  </m:r>
                                </m:e>
                              </m:d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r>
                                <a:rPr lang="ja-JP" alt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パー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ja-JP" altLang="en-US" i="1" smtClean="0">
                                      <a:latin typeface="Cambria Math" panose="02040503050406030204" pitchFamily="18" charset="0"/>
                                    </a:rPr>
                                    <m:t>パー</m:t>
                                  </m:r>
                                </m:e>
                              </m:d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r>
                                <a:rPr lang="ja-JP" altLang="en-US" i="1" smtClean="0">
                                  <a:latin typeface="Cambria Math" panose="02040503050406030204" pitchFamily="18" charset="0"/>
                                </a:rPr>
                                <m:t>チョキ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ja-JP" altLang="en-US" i="1" smtClean="0">
                                      <a:latin typeface="Cambria Math" panose="02040503050406030204" pitchFamily="18" charset="0"/>
                                    </a:rPr>
                                    <m:t>チョキ</m:t>
                                  </m:r>
                                </m:e>
                              </m:d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r>
                                <a:rPr lang="ja-JP" altLang="en-US" i="1" smtClean="0">
                                  <a:latin typeface="Cambria Math" panose="02040503050406030204" pitchFamily="18" charset="0"/>
                                </a:rPr>
                                <m:t>グー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ja-JP" b="0" dirty="0"/>
              </a:p>
              <a:p>
                <a:pPr marL="0" indent="0">
                  <a:buNone/>
                </a:pPr>
                <a:r>
                  <a:rPr lang="ja-JP" altLang="en-US"/>
                  <a:t>を定義する</a:t>
                </a:r>
                <a:endParaRPr lang="en-US" altLang="ja-JP" dirty="0"/>
              </a:p>
            </p:txBody>
          </p:sp>
        </mc:Choice>
        <mc:Fallback>
          <p:sp>
            <p:nvSpPr>
              <p:cNvPr id="425" name="Google Shape;425;p7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690725"/>
                <a:ext cx="10515600" cy="2575115"/>
              </a:xfrm>
              <a:prstGeom prst="rect">
                <a:avLst/>
              </a:prstGeom>
              <a:blipFill>
                <a:blip r:embed="rId3"/>
                <a:stretch>
                  <a:fillRect l="-1086" t="-73039" b="-2387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>
            <a:extLst>
              <a:ext uri="{FF2B5EF4-FFF2-40B4-BE49-F238E27FC236}">
                <a16:creationId xmlns:a16="http://schemas.microsoft.com/office/drawing/2014/main" id="{B42EA93F-5ED0-204B-AF43-D969D7011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975" y="4031048"/>
            <a:ext cx="246286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ja-JP" altLang="ja-JP" sz="2400">
                <a:latin typeface="Arial" panose="020B0604020202020204" pitchFamily="34" charset="0"/>
              </a:rPr>
            </a:br>
            <a:endParaRPr kumimoji="0" lang="ja-JP" altLang="ja-JP" sz="2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434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ja-JP" altLang="en-US"/>
              <a:t>同型とはなんぞや</a:t>
            </a:r>
            <a:br>
              <a:rPr lang="en-US" altLang="ja-JP" dirty="0"/>
            </a:br>
            <a:r>
              <a:rPr lang="en-US" altLang="ja-JP" sz="2400" dirty="0"/>
              <a:t>2</a:t>
            </a:r>
            <a:r>
              <a:rPr lang="ja-JP" altLang="en-US" sz="2400"/>
              <a:t>つの群</a:t>
            </a:r>
            <a:r>
              <a:rPr lang="en-US" altLang="ja-JP" sz="2400" dirty="0"/>
              <a:t>G</a:t>
            </a:r>
            <a:r>
              <a:rPr lang="ja-JP" altLang="en-US" sz="2400"/>
              <a:t>と</a:t>
            </a:r>
            <a:r>
              <a:rPr lang="en-US" altLang="ja-JP" sz="2400" dirty="0"/>
              <a:t>H</a:t>
            </a:r>
            <a:r>
              <a:rPr lang="ja-JP" altLang="en-US" sz="2400"/>
              <a:t>を比較する</a:t>
            </a:r>
            <a:endParaRPr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42EA93F-5ED0-204B-AF43-D969D7011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975" y="4031048"/>
            <a:ext cx="246286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ja-JP" altLang="ja-JP" sz="2400">
                <a:latin typeface="Arial" panose="020B0604020202020204" pitchFamily="34" charset="0"/>
              </a:rPr>
            </a:br>
            <a:endParaRPr kumimoji="0" lang="ja-JP" altLang="ja-JP" sz="2400">
              <a:latin typeface="Arial" panose="020B0604020202020204" pitchFamily="34" charset="0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6512D1D-B0E5-784E-80C6-A21E764F7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384851"/>
            <a:ext cx="10515600" cy="959495"/>
          </a:xfrm>
        </p:spPr>
        <p:txBody>
          <a:bodyPr>
            <a:normAutofit lnSpcReduction="10000"/>
          </a:bodyPr>
          <a:lstStyle/>
          <a:p>
            <a:pPr marL="186262" indent="0">
              <a:buNone/>
            </a:pPr>
            <a:r>
              <a:rPr lang="ja-JP" altLang="en-US"/>
              <a:t>集合の元も演算も全然違うけど，構造は同じ！</a:t>
            </a:r>
            <a:endParaRPr lang="en-US" altLang="ja-JP" dirty="0"/>
          </a:p>
          <a:p>
            <a:pPr marL="186262" indent="0">
              <a:buNone/>
            </a:pPr>
            <a:r>
              <a:rPr lang="ja-JP" altLang="en-US"/>
              <a:t>これを同型という．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F20F8BD-0586-1B46-9997-AAD433F67356}"/>
              </a:ext>
            </a:extLst>
          </p:cNvPr>
          <p:cNvSpPr txBox="1"/>
          <p:nvPr/>
        </p:nvSpPr>
        <p:spPr>
          <a:xfrm>
            <a:off x="3178456" y="1690726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0</a:t>
            </a:r>
            <a:endParaRPr lang="ja-JP" altLang="en-US" sz="32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036F10D-27A3-D342-942E-EC7073E6524A}"/>
              </a:ext>
            </a:extLst>
          </p:cNvPr>
          <p:cNvSpPr txBox="1"/>
          <p:nvPr/>
        </p:nvSpPr>
        <p:spPr>
          <a:xfrm>
            <a:off x="1603023" y="446193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1</a:t>
            </a:r>
            <a:endParaRPr lang="ja-JP" altLang="en-US" sz="32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06E52A6-DA1B-3144-80F1-5658B82CAB31}"/>
              </a:ext>
            </a:extLst>
          </p:cNvPr>
          <p:cNvSpPr txBox="1"/>
          <p:nvPr/>
        </p:nvSpPr>
        <p:spPr>
          <a:xfrm>
            <a:off x="4842932" y="4461933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2</a:t>
            </a:r>
            <a:endParaRPr lang="ja-JP" altLang="en-US" sz="32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67DF673-20BB-9245-8569-1DDDC521ED11}"/>
              </a:ext>
            </a:extLst>
          </p:cNvPr>
          <p:cNvSpPr txBox="1"/>
          <p:nvPr/>
        </p:nvSpPr>
        <p:spPr>
          <a:xfrm>
            <a:off x="7653758" y="169072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グー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055E73E-9F00-7848-B402-BE2D8081BFD7}"/>
              </a:ext>
            </a:extLst>
          </p:cNvPr>
          <p:cNvSpPr txBox="1"/>
          <p:nvPr/>
        </p:nvSpPr>
        <p:spPr>
          <a:xfrm>
            <a:off x="6060661" y="451302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パー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4FEF3C3-B377-DC45-A036-266C18219F76}"/>
              </a:ext>
            </a:extLst>
          </p:cNvPr>
          <p:cNvSpPr txBox="1"/>
          <p:nvPr/>
        </p:nvSpPr>
        <p:spPr>
          <a:xfrm>
            <a:off x="9144000" y="4523763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チョキ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E1575FDB-B8C9-684F-93FE-A0BCD9EE18CB}"/>
              </a:ext>
            </a:extLst>
          </p:cNvPr>
          <p:cNvCxnSpPr>
            <a:cxnSpLocks/>
            <a:stCxn id="2" idx="1"/>
            <a:endCxn id="6" idx="0"/>
          </p:cNvCxnSpPr>
          <p:nvPr/>
        </p:nvCxnSpPr>
        <p:spPr>
          <a:xfrm flipH="1">
            <a:off x="1809169" y="1983114"/>
            <a:ext cx="1369287" cy="2478820"/>
          </a:xfrm>
          <a:prstGeom prst="straightConnector1">
            <a:avLst/>
          </a:prstGeom>
          <a:ln w="254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76CCC63-2FCB-B042-804B-6624397431DA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2015315" y="4754321"/>
            <a:ext cx="2827617" cy="1"/>
          </a:xfrm>
          <a:prstGeom prst="straightConnector1">
            <a:avLst/>
          </a:prstGeom>
          <a:ln w="254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996A22D7-97EE-4347-A735-6239A2B3FC8A}"/>
              </a:ext>
            </a:extLst>
          </p:cNvPr>
          <p:cNvCxnSpPr>
            <a:stCxn id="7" idx="0"/>
            <a:endCxn id="2" idx="3"/>
          </p:cNvCxnSpPr>
          <p:nvPr/>
        </p:nvCxnSpPr>
        <p:spPr>
          <a:xfrm flipH="1" flipV="1">
            <a:off x="3590748" y="1983114"/>
            <a:ext cx="1458330" cy="2478819"/>
          </a:xfrm>
          <a:prstGeom prst="straightConnector1">
            <a:avLst/>
          </a:prstGeom>
          <a:ln w="254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9AC53473-CA66-8D4B-BC44-CCC3027756FD}"/>
              </a:ext>
            </a:extLst>
          </p:cNvPr>
          <p:cNvCxnSpPr>
            <a:stCxn id="10" idx="1"/>
            <a:endCxn id="12" idx="0"/>
          </p:cNvCxnSpPr>
          <p:nvPr/>
        </p:nvCxnSpPr>
        <p:spPr>
          <a:xfrm flipH="1">
            <a:off x="6563363" y="1983114"/>
            <a:ext cx="1090395" cy="2529909"/>
          </a:xfrm>
          <a:prstGeom prst="straightConnector1">
            <a:avLst/>
          </a:prstGeom>
          <a:ln w="25400">
            <a:headEnd w="lg" len="lg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3B1AEF32-7BA9-4C4F-A1BB-CA960BE52F30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7066064" y="4805411"/>
            <a:ext cx="2077936" cy="10740"/>
          </a:xfrm>
          <a:prstGeom prst="straightConnector1">
            <a:avLst/>
          </a:prstGeom>
          <a:ln w="25400">
            <a:headEnd w="lg" len="lg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5FBC2BBC-8C5C-B94B-97A7-B61C32D43B40}"/>
              </a:ext>
            </a:extLst>
          </p:cNvPr>
          <p:cNvCxnSpPr>
            <a:stCxn id="13" idx="0"/>
            <a:endCxn id="10" idx="3"/>
          </p:cNvCxnSpPr>
          <p:nvPr/>
        </p:nvCxnSpPr>
        <p:spPr>
          <a:xfrm flipH="1" flipV="1">
            <a:off x="8659161" y="1983114"/>
            <a:ext cx="1192725" cy="2540649"/>
          </a:xfrm>
          <a:prstGeom prst="straightConnector1">
            <a:avLst/>
          </a:prstGeom>
          <a:ln w="25400">
            <a:headEnd w="lg" len="lg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03C5B4B-F935-5049-B150-C3D47B7A234B}"/>
              </a:ext>
            </a:extLst>
          </p:cNvPr>
          <p:cNvSpPr txBox="1"/>
          <p:nvPr/>
        </p:nvSpPr>
        <p:spPr>
          <a:xfrm>
            <a:off x="2009201" y="2754661"/>
            <a:ext cx="409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g</a:t>
            </a:r>
            <a:endParaRPr lang="ja-JP" altLang="en-US" sz="320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FDA5F35-BC82-E349-93B0-29A1D5D53070}"/>
              </a:ext>
            </a:extLst>
          </p:cNvPr>
          <p:cNvSpPr txBox="1"/>
          <p:nvPr/>
        </p:nvSpPr>
        <p:spPr>
          <a:xfrm>
            <a:off x="3224180" y="4214523"/>
            <a:ext cx="409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g</a:t>
            </a:r>
            <a:endParaRPr lang="ja-JP" altLang="en-US" sz="320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DF90D1C-4AE9-6942-9117-DDE65FA5E0B4}"/>
              </a:ext>
            </a:extLst>
          </p:cNvPr>
          <p:cNvSpPr txBox="1"/>
          <p:nvPr/>
        </p:nvSpPr>
        <p:spPr>
          <a:xfrm>
            <a:off x="4404517" y="2657991"/>
            <a:ext cx="409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g</a:t>
            </a:r>
            <a:endParaRPr lang="ja-JP" altLang="en-US" sz="320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5DCBD9D-5FB8-D24F-B258-5233E0A635DB}"/>
              </a:ext>
            </a:extLst>
          </p:cNvPr>
          <p:cNvSpPr txBox="1"/>
          <p:nvPr/>
        </p:nvSpPr>
        <p:spPr>
          <a:xfrm>
            <a:off x="6594139" y="2871146"/>
            <a:ext cx="4235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h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6E11208-12B0-3B42-99AD-8C3DC893090B}"/>
              </a:ext>
            </a:extLst>
          </p:cNvPr>
          <p:cNvSpPr txBox="1"/>
          <p:nvPr/>
        </p:nvSpPr>
        <p:spPr>
          <a:xfrm>
            <a:off x="7898146" y="4214523"/>
            <a:ext cx="4235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h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E4F8E88-FF8A-D149-AE61-7D0F6289C9B7}"/>
              </a:ext>
            </a:extLst>
          </p:cNvPr>
          <p:cNvSpPr txBox="1"/>
          <p:nvPr/>
        </p:nvSpPr>
        <p:spPr>
          <a:xfrm>
            <a:off x="9350947" y="2768553"/>
            <a:ext cx="4235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h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BEFE0F0-C87E-2247-A983-D4C054E1B937}"/>
              </a:ext>
            </a:extLst>
          </p:cNvPr>
          <p:cNvSpPr txBox="1"/>
          <p:nvPr/>
        </p:nvSpPr>
        <p:spPr>
          <a:xfrm>
            <a:off x="2932051" y="3030863"/>
            <a:ext cx="681597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5333" dirty="0"/>
              <a:t>G</a:t>
            </a:r>
            <a:endParaRPr lang="ja-JP" altLang="en-US" sz="5333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594A469-28AD-1643-B494-CDBDA27144A6}"/>
              </a:ext>
            </a:extLst>
          </p:cNvPr>
          <p:cNvSpPr txBox="1"/>
          <p:nvPr/>
        </p:nvSpPr>
        <p:spPr>
          <a:xfrm>
            <a:off x="7842859" y="2973639"/>
            <a:ext cx="694421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5333" dirty="0"/>
              <a:t>H</a:t>
            </a:r>
            <a:endParaRPr lang="ja-JP" altLang="en-US" sz="5333"/>
          </a:p>
        </p:txBody>
      </p:sp>
    </p:spTree>
    <p:extLst>
      <p:ext uri="{BB962C8B-B14F-4D97-AF65-F5344CB8AC3E}">
        <p14:creationId xmlns:p14="http://schemas.microsoft.com/office/powerpoint/2010/main" val="28699554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E75AD8F7-82CD-094B-8723-B8AB78506D1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準同型写像</a:t>
                </a:r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kumimoji="1" lang="ja-JP" altLang="en-US"/>
                  <a:t>：群から群への写像</a:t>
                </a:r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E75AD8F7-82CD-094B-8723-B8AB78506D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1F8A05C7-2C4F-4345-AC21-B4EB64F50035}"/>
              </a:ext>
            </a:extLst>
          </p:cNvPr>
          <p:cNvGrpSpPr/>
          <p:nvPr/>
        </p:nvGrpSpPr>
        <p:grpSpPr>
          <a:xfrm>
            <a:off x="1328371" y="1589311"/>
            <a:ext cx="9044776" cy="3827868"/>
            <a:chOff x="996278" y="1191983"/>
            <a:chExt cx="6783582" cy="2870901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F9296C02-2563-2647-A2BA-68B2A054E1C2}"/>
                </a:ext>
              </a:extLst>
            </p:cNvPr>
            <p:cNvSpPr txBox="1"/>
            <p:nvPr/>
          </p:nvSpPr>
          <p:spPr>
            <a:xfrm>
              <a:off x="2600424" y="1191984"/>
              <a:ext cx="309219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dirty="0">
                  <a:solidFill>
                    <a:schemeClr val="accent1"/>
                  </a:solidFill>
                </a:rPr>
                <a:t>0</a:t>
              </a:r>
              <a:endParaRPr lang="ja-JP" altLang="en-US" sz="3200">
                <a:solidFill>
                  <a:schemeClr val="accent1"/>
                </a:solidFill>
              </a:endParaRP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4BA1855B-0A53-6449-8FDA-FBF9FB11D6E2}"/>
                </a:ext>
              </a:extLst>
            </p:cNvPr>
            <p:cNvSpPr txBox="1"/>
            <p:nvPr/>
          </p:nvSpPr>
          <p:spPr>
            <a:xfrm>
              <a:off x="2600424" y="2264885"/>
              <a:ext cx="309219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dirty="0">
                  <a:solidFill>
                    <a:schemeClr val="accent1"/>
                  </a:solidFill>
                </a:rPr>
                <a:t>1</a:t>
              </a:r>
              <a:endParaRPr lang="ja-JP" altLang="en-US" sz="3200">
                <a:solidFill>
                  <a:schemeClr val="accent1"/>
                </a:solidFill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98E2549B-0335-8C4C-A375-CAE537720F10}"/>
                </a:ext>
              </a:extLst>
            </p:cNvPr>
            <p:cNvSpPr txBox="1"/>
            <p:nvPr/>
          </p:nvSpPr>
          <p:spPr>
            <a:xfrm>
              <a:off x="2600424" y="3337786"/>
              <a:ext cx="309219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dirty="0">
                  <a:solidFill>
                    <a:schemeClr val="accent1"/>
                  </a:solidFill>
                </a:rPr>
                <a:t>2</a:t>
              </a:r>
              <a:endParaRPr lang="ja-JP" altLang="en-US" sz="3200">
                <a:solidFill>
                  <a:schemeClr val="accent1"/>
                </a:solidFill>
              </a:endParaRP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141A5723-1E1E-E443-B929-BA367D94D2BB}"/>
                </a:ext>
              </a:extLst>
            </p:cNvPr>
            <p:cNvSpPr txBox="1"/>
            <p:nvPr/>
          </p:nvSpPr>
          <p:spPr>
            <a:xfrm>
              <a:off x="5437776" y="1191983"/>
              <a:ext cx="754052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>
                  <a:solidFill>
                    <a:schemeClr val="accent2"/>
                  </a:solidFill>
                </a:rPr>
                <a:t>グー</a:t>
              </a: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6D83DE15-3BFB-9F4D-B998-FDEE2709ABD5}"/>
                </a:ext>
              </a:extLst>
            </p:cNvPr>
            <p:cNvSpPr txBox="1"/>
            <p:nvPr/>
          </p:nvSpPr>
          <p:spPr>
            <a:xfrm>
              <a:off x="5437776" y="2264885"/>
              <a:ext cx="754052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>
                  <a:solidFill>
                    <a:schemeClr val="accent2"/>
                  </a:solidFill>
                </a:rPr>
                <a:t>パー</a:t>
              </a: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E7D0F647-9916-1E41-90E6-6BCCBFBE197A}"/>
                </a:ext>
              </a:extLst>
            </p:cNvPr>
            <p:cNvSpPr txBox="1"/>
            <p:nvPr/>
          </p:nvSpPr>
          <p:spPr>
            <a:xfrm>
              <a:off x="5283887" y="3337785"/>
              <a:ext cx="1061829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>
                  <a:solidFill>
                    <a:schemeClr val="accent2"/>
                  </a:solidFill>
                </a:rPr>
                <a:t>チョキ</a:t>
              </a:r>
            </a:p>
          </p:txBody>
        </p: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8B4D55DF-EE59-D848-B6FB-A8041966405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 flipV="1">
              <a:off x="2909643" y="1411274"/>
              <a:ext cx="2528134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947FB664-58E4-A348-BE88-068A0942CF72}"/>
                </a:ext>
              </a:extLst>
            </p:cNvPr>
            <p:cNvCxnSpPr>
              <a:cxnSpLocks/>
              <a:stCxn id="6" idx="3"/>
              <a:endCxn id="9" idx="1"/>
            </p:cNvCxnSpPr>
            <p:nvPr/>
          </p:nvCxnSpPr>
          <p:spPr>
            <a:xfrm>
              <a:off x="2909643" y="2484176"/>
              <a:ext cx="252813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5E6C2BE4-4CAC-5049-B0FF-ABF5B580B5AB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 flipV="1">
              <a:off x="2909643" y="3557076"/>
              <a:ext cx="2374244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9832CAEB-D195-0342-A567-CA521441CF6B}"/>
                    </a:ext>
                  </a:extLst>
                </p:cNvPr>
                <p:cNvSpPr/>
                <p:nvPr/>
              </p:nvSpPr>
              <p:spPr>
                <a:xfrm>
                  <a:off x="3827925" y="1347283"/>
                  <a:ext cx="541639" cy="5617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ja-JP" altLang="en-US" sz="4267" i="1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ja-JP" altLang="en-US" sz="4267"/>
                </a:p>
              </p:txBody>
            </p:sp>
          </mc:Choice>
          <mc:Fallback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9832CAEB-D195-0342-A567-CA521441CF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7925" y="1347283"/>
                  <a:ext cx="541639" cy="561741"/>
                </a:xfrm>
                <a:prstGeom prst="rect">
                  <a:avLst/>
                </a:prstGeom>
                <a:blipFill>
                  <a:blip r:embed="rId3"/>
                  <a:stretch>
                    <a:fillRect l="-1724" b="-11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正方形/長方形 33">
                  <a:extLst>
                    <a:ext uri="{FF2B5EF4-FFF2-40B4-BE49-F238E27FC236}">
                      <a16:creationId xmlns:a16="http://schemas.microsoft.com/office/drawing/2014/main" id="{F3258B38-F882-D448-89AD-871305C2E18D}"/>
                    </a:ext>
                  </a:extLst>
                </p:cNvPr>
                <p:cNvSpPr/>
                <p:nvPr/>
              </p:nvSpPr>
              <p:spPr>
                <a:xfrm>
                  <a:off x="3827925" y="2420182"/>
                  <a:ext cx="541639" cy="5617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ja-JP" altLang="en-US" sz="4267" i="1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ja-JP" altLang="en-US" sz="4267"/>
                </a:p>
              </p:txBody>
            </p:sp>
          </mc:Choice>
          <mc:Fallback>
            <p:sp>
              <p:nvSpPr>
                <p:cNvPr id="34" name="正方形/長方形 33">
                  <a:extLst>
                    <a:ext uri="{FF2B5EF4-FFF2-40B4-BE49-F238E27FC236}">
                      <a16:creationId xmlns:a16="http://schemas.microsoft.com/office/drawing/2014/main" id="{F3258B38-F882-D448-89AD-871305C2E1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7925" y="2420182"/>
                  <a:ext cx="541639" cy="561741"/>
                </a:xfrm>
                <a:prstGeom prst="rect">
                  <a:avLst/>
                </a:prstGeom>
                <a:blipFill>
                  <a:blip r:embed="rId4"/>
                  <a:stretch>
                    <a:fillRect l="-1724" b="-11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正方形/長方形 34">
                  <a:extLst>
                    <a:ext uri="{FF2B5EF4-FFF2-40B4-BE49-F238E27FC236}">
                      <a16:creationId xmlns:a16="http://schemas.microsoft.com/office/drawing/2014/main" id="{B97AD7F0-4BE0-CE47-B570-D49BF2D69EBE}"/>
                    </a:ext>
                  </a:extLst>
                </p:cNvPr>
                <p:cNvSpPr/>
                <p:nvPr/>
              </p:nvSpPr>
              <p:spPr>
                <a:xfrm>
                  <a:off x="3827925" y="3501143"/>
                  <a:ext cx="541639" cy="5617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ja-JP" altLang="en-US" sz="4267" i="1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ja-JP" altLang="en-US" sz="4267"/>
                </a:p>
              </p:txBody>
            </p:sp>
          </mc:Choice>
          <mc:Fallback>
            <p:sp>
              <p:nvSpPr>
                <p:cNvPr id="35" name="正方形/長方形 34">
                  <a:extLst>
                    <a:ext uri="{FF2B5EF4-FFF2-40B4-BE49-F238E27FC236}">
                      <a16:creationId xmlns:a16="http://schemas.microsoft.com/office/drawing/2014/main" id="{B97AD7F0-4BE0-CE47-B570-D49BF2D69E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7925" y="3501143"/>
                  <a:ext cx="541639" cy="561741"/>
                </a:xfrm>
                <a:prstGeom prst="rect">
                  <a:avLst/>
                </a:prstGeom>
                <a:blipFill>
                  <a:blip r:embed="rId5"/>
                  <a:stretch>
                    <a:fillRect l="-1724" b="-10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C9A43A6D-5C35-614D-AB77-B125AF5BA69B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>
              <a:off x="2755033" y="1630565"/>
              <a:ext cx="0" cy="634320"/>
            </a:xfrm>
            <a:prstGeom prst="straightConnector1">
              <a:avLst/>
            </a:prstGeom>
            <a:ln w="508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E6894FEC-4DDA-D843-810B-EA57225C72A3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>
              <a:off x="2755033" y="2703466"/>
              <a:ext cx="0" cy="63432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カギ線コネクタ 40">
              <a:extLst>
                <a:ext uri="{FF2B5EF4-FFF2-40B4-BE49-F238E27FC236}">
                  <a16:creationId xmlns:a16="http://schemas.microsoft.com/office/drawing/2014/main" id="{A0934AC5-6A11-F442-AFB2-AF10FF90D24A}"/>
                </a:ext>
              </a:extLst>
            </p:cNvPr>
            <p:cNvCxnSpPr>
              <a:stCxn id="7" idx="1"/>
              <a:endCxn id="5" idx="1"/>
            </p:cNvCxnSpPr>
            <p:nvPr/>
          </p:nvCxnSpPr>
          <p:spPr>
            <a:xfrm rot="10800000">
              <a:off x="2600424" y="1411275"/>
              <a:ext cx="9525" cy="2145802"/>
            </a:xfrm>
            <a:prstGeom prst="bentConnector3">
              <a:avLst>
                <a:gd name="adj1" fmla="val 11700000"/>
              </a:avLst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E1135A68-EB9E-EB45-8554-1020099BEDCB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>
              <a:off x="5814803" y="1630564"/>
              <a:ext cx="0" cy="634321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69012851-EBF6-D646-8C3A-09EAF637EC5A}"/>
                </a:ext>
              </a:extLst>
            </p:cNvPr>
            <p:cNvCxnSpPr>
              <a:stCxn id="9" idx="2"/>
              <a:endCxn id="10" idx="0"/>
            </p:cNvCxnSpPr>
            <p:nvPr/>
          </p:nvCxnSpPr>
          <p:spPr>
            <a:xfrm flipH="1">
              <a:off x="5814801" y="2703466"/>
              <a:ext cx="1" cy="634319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カギ線コネクタ 47">
              <a:extLst>
                <a:ext uri="{FF2B5EF4-FFF2-40B4-BE49-F238E27FC236}">
                  <a16:creationId xmlns:a16="http://schemas.microsoft.com/office/drawing/2014/main" id="{D0B64081-690C-914A-A667-5BCE4C07EFC7}"/>
                </a:ext>
              </a:extLst>
            </p:cNvPr>
            <p:cNvCxnSpPr>
              <a:stCxn id="10" idx="3"/>
              <a:endCxn id="8" idx="3"/>
            </p:cNvCxnSpPr>
            <p:nvPr/>
          </p:nvCxnSpPr>
          <p:spPr>
            <a:xfrm flipH="1" flipV="1">
              <a:off x="6191829" y="1411274"/>
              <a:ext cx="153887" cy="2145802"/>
            </a:xfrm>
            <a:prstGeom prst="bentConnector3">
              <a:avLst>
                <a:gd name="adj1" fmla="val -619734"/>
              </a:avLst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007C91FF-4EB8-C340-8556-B84BFD8D8FED}"/>
                    </a:ext>
                  </a:extLst>
                </p:cNvPr>
                <p:cNvSpPr txBox="1"/>
                <p:nvPr/>
              </p:nvSpPr>
              <p:spPr>
                <a:xfrm>
                  <a:off x="2441478" y="1653648"/>
                  <a:ext cx="328359" cy="4308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3733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ja-JP" altLang="en-US" sz="3733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007C91FF-4EB8-C340-8556-B84BFD8D8F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1478" y="1653648"/>
                  <a:ext cx="328359" cy="430840"/>
                </a:xfrm>
                <a:prstGeom prst="rect">
                  <a:avLst/>
                </a:prstGeom>
                <a:blipFill>
                  <a:blip r:embed="rId6"/>
                  <a:stretch>
                    <a:fillRect l="-19444" r="-19444" b="-2173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060ECE76-2D2A-0741-8D73-D76D557623B1}"/>
                    </a:ext>
                  </a:extLst>
                </p:cNvPr>
                <p:cNvSpPr txBox="1"/>
                <p:nvPr/>
              </p:nvSpPr>
              <p:spPr>
                <a:xfrm>
                  <a:off x="2402612" y="2730220"/>
                  <a:ext cx="328359" cy="4308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3733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ja-JP" altLang="en-US" sz="3733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060ECE76-2D2A-0741-8D73-D76D557623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2612" y="2730220"/>
                  <a:ext cx="328359" cy="430840"/>
                </a:xfrm>
                <a:prstGeom prst="rect">
                  <a:avLst/>
                </a:prstGeom>
                <a:blipFill>
                  <a:blip r:embed="rId7"/>
                  <a:stretch>
                    <a:fillRect l="-22857" r="-17143" b="-2173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B63A7B67-22D0-EA46-BFE6-EBD1AAEB9B93}"/>
                    </a:ext>
                  </a:extLst>
                </p:cNvPr>
                <p:cNvSpPr txBox="1"/>
                <p:nvPr/>
              </p:nvSpPr>
              <p:spPr>
                <a:xfrm>
                  <a:off x="996278" y="2257350"/>
                  <a:ext cx="328359" cy="4308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3733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ja-JP" altLang="en-US" sz="3733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B63A7B67-22D0-EA46-BFE6-EBD1AAEB9B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6278" y="2257350"/>
                  <a:ext cx="328359" cy="430840"/>
                </a:xfrm>
                <a:prstGeom prst="rect">
                  <a:avLst/>
                </a:prstGeom>
                <a:blipFill>
                  <a:blip r:embed="rId8"/>
                  <a:stretch>
                    <a:fillRect l="-22857" r="-17143" b="-2391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C1BBC50A-4E1E-054E-8BFE-1A6ED189E221}"/>
                    </a:ext>
                  </a:extLst>
                </p:cNvPr>
                <p:cNvSpPr txBox="1"/>
                <p:nvPr/>
              </p:nvSpPr>
              <p:spPr>
                <a:xfrm>
                  <a:off x="5930542" y="1643884"/>
                  <a:ext cx="307921" cy="4308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3733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ja-JP" altLang="en-US" sz="3733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C1BBC50A-4E1E-054E-8BFE-1A6ED189E2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0542" y="1643884"/>
                  <a:ext cx="307921" cy="430840"/>
                </a:xfrm>
                <a:prstGeom prst="rect">
                  <a:avLst/>
                </a:prstGeom>
                <a:blipFill>
                  <a:blip r:embed="rId9"/>
                  <a:stretch>
                    <a:fillRect l="-24242" r="-18182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B1106FAA-307B-7447-B150-39AF92EE9912}"/>
                    </a:ext>
                  </a:extLst>
                </p:cNvPr>
                <p:cNvSpPr txBox="1"/>
                <p:nvPr/>
              </p:nvSpPr>
              <p:spPr>
                <a:xfrm>
                  <a:off x="5891676" y="2720456"/>
                  <a:ext cx="307921" cy="4308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3733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ja-JP" altLang="en-US" sz="3733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B1106FAA-307B-7447-B150-39AF92EE99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1676" y="2720456"/>
                  <a:ext cx="307921" cy="430840"/>
                </a:xfrm>
                <a:prstGeom prst="rect">
                  <a:avLst/>
                </a:prstGeom>
                <a:blipFill>
                  <a:blip r:embed="rId10"/>
                  <a:stretch>
                    <a:fillRect l="-24242" r="-21212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63F2B047-ADD0-4B43-891A-800D1885DF06}"/>
                    </a:ext>
                  </a:extLst>
                </p:cNvPr>
                <p:cNvSpPr txBox="1"/>
                <p:nvPr/>
              </p:nvSpPr>
              <p:spPr>
                <a:xfrm>
                  <a:off x="7471939" y="2213601"/>
                  <a:ext cx="307921" cy="4308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3733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ja-JP" altLang="en-US" sz="3733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63F2B047-ADD0-4B43-891A-800D1885DF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1939" y="2213601"/>
                  <a:ext cx="307921" cy="430840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17647" b="-425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8D302800-60EA-9549-BA08-47AF06E53663}"/>
                </a:ext>
              </a:extLst>
            </p:cNvPr>
            <p:cNvSpPr txBox="1"/>
            <p:nvPr/>
          </p:nvSpPr>
          <p:spPr>
            <a:xfrm>
              <a:off x="1722177" y="2167437"/>
              <a:ext cx="473928" cy="623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kumimoji="1" sz="3600">
                  <a:solidFill>
                    <a:schemeClr val="accent2"/>
                  </a:solidFill>
                </a:defRPr>
              </a:lvl1pPr>
            </a:lstStyle>
            <a:p>
              <a:r>
                <a:rPr lang="en-US" altLang="ja-JP" sz="4800" dirty="0">
                  <a:solidFill>
                    <a:schemeClr val="accent1"/>
                  </a:solidFill>
                </a:rPr>
                <a:t>G</a:t>
              </a:r>
              <a:endParaRPr lang="ja-JP" altLang="en-US" sz="4800">
                <a:solidFill>
                  <a:schemeClr val="accent1"/>
                </a:solidFill>
              </a:endParaRPr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6C4F11E4-5920-BB4D-8EFF-B65BBED1776A}"/>
                </a:ext>
              </a:extLst>
            </p:cNvPr>
            <p:cNvSpPr txBox="1"/>
            <p:nvPr/>
          </p:nvSpPr>
          <p:spPr>
            <a:xfrm>
              <a:off x="6604043" y="2167437"/>
              <a:ext cx="482344" cy="623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4800" dirty="0">
                  <a:solidFill>
                    <a:schemeClr val="accent2"/>
                  </a:solidFill>
                </a:rPr>
                <a:t>H</a:t>
              </a:r>
              <a:endParaRPr lang="ja-JP" altLang="en-US" sz="48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42426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ja-JP" altLang="en-US"/>
              <a:t>写像</a:t>
            </a:r>
            <a:r>
              <a:rPr lang="en-US" altLang="ja-JP" dirty="0" err="1"/>
              <a:t>φ</a:t>
            </a:r>
            <a:r>
              <a:rPr lang="ja-JP" altLang="en-US"/>
              <a:t>は準同型写像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5" name="Google Shape;425;p7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200"/>
              </a:xfrm>
              <a:prstGeom prst="rect">
                <a:avLst/>
              </a:prstGeom>
            </p:spPr>
            <p:txBody>
              <a:bodyPr spcFirstLastPara="1" vert="horz" wrap="square" lIns="91433" tIns="45700" rIns="91433" bIns="45700" rtlCol="0" anchor="t" anchorCtr="0">
                <a:noAutofit/>
              </a:bodyPr>
              <a:lstStyle/>
              <a:p>
                <a:pPr marL="0" indent="0">
                  <a:spcBef>
                    <a:spcPts val="1067"/>
                  </a:spcBef>
                  <a:buNone/>
                </a:pPr>
                <a:r>
                  <a:rPr lang="en-US" dirty="0"/>
                  <a:t>Lem 1.43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𝑆𝐿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(2;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𝑃𝑆𝐿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(2;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dirty="0"/>
                  <a:t>:</a:t>
                </a:r>
                <a:r>
                  <a:rPr lang="ja-JP" altLang="en-US"/>
                  <a:t>準同型写像．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準同型写像の定義</a:t>
                </a:r>
                <a:endParaRPr lang="ja-JP" altLang="en-US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CA" altLang="ja-JP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fr-CA" altLang="ja-JP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fr-CA" altLang="ja-JP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fr-CA" altLang="ja-JP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fr-CA" altLang="ja-JP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group</m:t>
                      </m:r>
                      <m:r>
                        <a:rPr lang="fr-CA" altLang="ja-JP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CA" altLang="ja-JP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altLang="ja-JP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fr-CA" altLang="ja-JP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fr-CA" altLang="ja-JP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fr-CA" altLang="ja-JP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fr-CA" altLang="ja-JP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fr-CA" altLang="ja-JP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altLang="ja-JP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ar-AE" altLang="ja-JP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altLang="ja-JP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ar-AE" altLang="ja-JP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 altLang="ja-JP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ar-AE" altLang="ja-JP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altLang="ja-JP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ar-AE" altLang="ja-JP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 altLang="ja-JP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fr-CA" altLang="ja-JP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</m:t>
                      </m:r>
                      <m:r>
                        <a:rPr lang="fr-CA" altLang="ja-JP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fr-CA" altLang="ja-JP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ar-AE" altLang="ja-JP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altLang="ja-JP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altLang="ja-JP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ar-AE" altLang="ja-JP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ar-AE" altLang="ja-JP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altLang="ja-JP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ar-AE" altLang="ja-JP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ar-AE" altLang="ja-JP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altLang="ja-JP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ar-AE" altLang="ja-JP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altLang="ja-JP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altLang="ja-JP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ar-AE" altLang="ja-JP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ar-AE" altLang="ja-JP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ar-AE" altLang="ja-JP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altLang="ja-JP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altLang="ja-JP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ar-AE" altLang="ja-JP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ar-AE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25" name="Google Shape;425;p7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200"/>
              </a:xfrm>
              <a:prstGeom prst="rect">
                <a:avLst/>
              </a:prstGeom>
              <a:blipFill>
                <a:blip r:embed="rId3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58189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DFE320-7D2C-284A-9E64-757DAC37D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例で定義を確認：０からチョキへ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76D73F1-C5A3-6544-BB03-4FEC2ECB6546}"/>
              </a:ext>
            </a:extLst>
          </p:cNvPr>
          <p:cNvSpPr txBox="1"/>
          <p:nvPr/>
        </p:nvSpPr>
        <p:spPr>
          <a:xfrm>
            <a:off x="3467232" y="1589313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0</a:t>
            </a:r>
            <a:endParaRPr lang="ja-JP" altLang="en-US" sz="32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FE960A7-FEC8-9A47-B3EB-2B53EC6E9116}"/>
              </a:ext>
            </a:extLst>
          </p:cNvPr>
          <p:cNvSpPr txBox="1"/>
          <p:nvPr/>
        </p:nvSpPr>
        <p:spPr>
          <a:xfrm>
            <a:off x="3467232" y="301984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1</a:t>
            </a:r>
            <a:endParaRPr lang="ja-JP" altLang="en-US" sz="32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E595C5A-126F-E24F-B8B3-CDA8C5608142}"/>
              </a:ext>
            </a:extLst>
          </p:cNvPr>
          <p:cNvSpPr txBox="1"/>
          <p:nvPr/>
        </p:nvSpPr>
        <p:spPr>
          <a:xfrm>
            <a:off x="3467232" y="445038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2</a:t>
            </a:r>
            <a:endParaRPr lang="ja-JP" altLang="en-US" sz="32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B29787D-BB77-324D-95AD-508B3DB67EE0}"/>
              </a:ext>
            </a:extLst>
          </p:cNvPr>
          <p:cNvSpPr txBox="1"/>
          <p:nvPr/>
        </p:nvSpPr>
        <p:spPr>
          <a:xfrm>
            <a:off x="7250369" y="158931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>
                <a:solidFill>
                  <a:sysClr val="windowText" lastClr="000000"/>
                </a:solidFill>
              </a:rPr>
              <a:t>グー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0198A30-1A27-FA4C-A931-6A98B790F1BE}"/>
              </a:ext>
            </a:extLst>
          </p:cNvPr>
          <p:cNvSpPr txBox="1"/>
          <p:nvPr/>
        </p:nvSpPr>
        <p:spPr>
          <a:xfrm>
            <a:off x="7250369" y="301984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>
                <a:solidFill>
                  <a:sysClr val="windowText" lastClr="000000"/>
                </a:solidFill>
              </a:rPr>
              <a:t>パー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1BB78D2-A420-F74A-B12B-E70DA9A7F3E2}"/>
              </a:ext>
            </a:extLst>
          </p:cNvPr>
          <p:cNvSpPr txBox="1"/>
          <p:nvPr/>
        </p:nvSpPr>
        <p:spPr>
          <a:xfrm>
            <a:off x="7045183" y="4450381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>
                <a:solidFill>
                  <a:sysClr val="windowText" lastClr="000000"/>
                </a:solidFill>
              </a:rPr>
              <a:t>チョキ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9B54B386-D810-A745-9484-9D7997AC1719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3879524" y="1881699"/>
            <a:ext cx="3370845" cy="2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499A9B3A-FE9D-F44B-AE28-9DFD54317F52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3879524" y="3312235"/>
            <a:ext cx="3370845" cy="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AD85A5BB-808A-184C-B66D-DE46235C5942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3879524" y="4742769"/>
            <a:ext cx="3165659" cy="1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65B7256F-BE24-6243-BF6F-EDB1A3A69958}"/>
                  </a:ext>
                </a:extLst>
              </p:cNvPr>
              <p:cNvSpPr/>
              <p:nvPr/>
            </p:nvSpPr>
            <p:spPr>
              <a:xfrm>
                <a:off x="5103900" y="1796377"/>
                <a:ext cx="722185" cy="7489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4267" i="1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ja-JP" altLang="en-US" sz="4267"/>
              </a:p>
            </p:txBody>
          </p:sp>
        </mc:Choice>
        <mc:Fallback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65B7256F-BE24-6243-BF6F-EDB1A3A699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00" y="1796377"/>
                <a:ext cx="722185" cy="748988"/>
              </a:xfrm>
              <a:prstGeom prst="rect">
                <a:avLst/>
              </a:prstGeom>
              <a:blipFill>
                <a:blip r:embed="rId2"/>
                <a:stretch>
                  <a:fillRect l="-1724" b="-1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42E254F0-3847-D442-8455-18EADB21BF67}"/>
                  </a:ext>
                </a:extLst>
              </p:cNvPr>
              <p:cNvSpPr/>
              <p:nvPr/>
            </p:nvSpPr>
            <p:spPr>
              <a:xfrm>
                <a:off x="5103900" y="3226909"/>
                <a:ext cx="722185" cy="7489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4267" i="1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ja-JP" altLang="en-US" sz="4267"/>
              </a:p>
            </p:txBody>
          </p:sp>
        </mc:Choice>
        <mc:Fallback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42E254F0-3847-D442-8455-18EADB21BF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00" y="3226909"/>
                <a:ext cx="722185" cy="748988"/>
              </a:xfrm>
              <a:prstGeom prst="rect">
                <a:avLst/>
              </a:prstGeom>
              <a:blipFill>
                <a:blip r:embed="rId3"/>
                <a:stretch>
                  <a:fillRect l="-1724" b="-1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8B9E2D84-7158-C147-BC95-1E9A864532AF}"/>
                  </a:ext>
                </a:extLst>
              </p:cNvPr>
              <p:cNvSpPr/>
              <p:nvPr/>
            </p:nvSpPr>
            <p:spPr>
              <a:xfrm>
                <a:off x="5103900" y="4668191"/>
                <a:ext cx="722185" cy="7489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4267" i="1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ja-JP" altLang="en-US" sz="4267"/>
              </a:p>
            </p:txBody>
          </p:sp>
        </mc:Choice>
        <mc:Fallback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8B9E2D84-7158-C147-BC95-1E9A864532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00" y="4668191"/>
                <a:ext cx="722185" cy="748988"/>
              </a:xfrm>
              <a:prstGeom prst="rect">
                <a:avLst/>
              </a:prstGeom>
              <a:blipFill>
                <a:blip r:embed="rId4"/>
                <a:stretch>
                  <a:fillRect l="-1724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C19CF155-7966-0043-B695-0375CBC5F2DD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673378" y="2174088"/>
            <a:ext cx="0" cy="845759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B6CE13E4-7371-3946-9F31-4C34459F1640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3673378" y="3604622"/>
            <a:ext cx="0" cy="84576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カギ線コネクタ 18">
            <a:extLst>
              <a:ext uri="{FF2B5EF4-FFF2-40B4-BE49-F238E27FC236}">
                <a16:creationId xmlns:a16="http://schemas.microsoft.com/office/drawing/2014/main" id="{D8F59139-654C-C448-8552-9F918E46631C}"/>
              </a:ext>
            </a:extLst>
          </p:cNvPr>
          <p:cNvCxnSpPr>
            <a:stCxn id="7" idx="1"/>
            <a:endCxn id="5" idx="1"/>
          </p:cNvCxnSpPr>
          <p:nvPr/>
        </p:nvCxnSpPr>
        <p:spPr>
          <a:xfrm rot="10800000">
            <a:off x="3467232" y="1881702"/>
            <a:ext cx="12700" cy="2861069"/>
          </a:xfrm>
          <a:prstGeom prst="bentConnector3">
            <a:avLst>
              <a:gd name="adj1" fmla="val 11812504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783287BC-544A-4E4F-85D7-89E811056A7A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7753071" y="2174086"/>
            <a:ext cx="0" cy="845761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6BBAF82C-AD57-4247-9613-2B38195CCA5C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7753069" y="3604622"/>
            <a:ext cx="2" cy="845759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カギ線コネクタ 21">
            <a:extLst>
              <a:ext uri="{FF2B5EF4-FFF2-40B4-BE49-F238E27FC236}">
                <a16:creationId xmlns:a16="http://schemas.microsoft.com/office/drawing/2014/main" id="{F08DEC72-6897-8442-B8AD-35EA53F5A1C8}"/>
              </a:ext>
            </a:extLst>
          </p:cNvPr>
          <p:cNvCxnSpPr>
            <a:stCxn id="10" idx="3"/>
            <a:endCxn id="8" idx="3"/>
          </p:cNvCxnSpPr>
          <p:nvPr/>
        </p:nvCxnSpPr>
        <p:spPr>
          <a:xfrm flipH="1" flipV="1">
            <a:off x="8255772" y="1881699"/>
            <a:ext cx="205183" cy="2861070"/>
          </a:xfrm>
          <a:prstGeom prst="bentConnector3">
            <a:avLst>
              <a:gd name="adj1" fmla="val -647587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BD3F60C8-E59F-364B-A436-A0B3DE75A4D4}"/>
                  </a:ext>
                </a:extLst>
              </p:cNvPr>
              <p:cNvSpPr txBox="1"/>
              <p:nvPr/>
            </p:nvSpPr>
            <p:spPr>
              <a:xfrm>
                <a:off x="3255304" y="2204865"/>
                <a:ext cx="413190" cy="574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733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ja-JP" altLang="en-US" sz="3733"/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BD3F60C8-E59F-364B-A436-A0B3DE75A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304" y="2204865"/>
                <a:ext cx="413190" cy="574453"/>
              </a:xfrm>
              <a:prstGeom prst="rect">
                <a:avLst/>
              </a:prstGeom>
              <a:blipFill>
                <a:blip r:embed="rId5"/>
                <a:stretch>
                  <a:fillRect l="-32353" r="-29412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D18A486E-6B30-8E43-9E27-691FCF8EE92E}"/>
                  </a:ext>
                </a:extLst>
              </p:cNvPr>
              <p:cNvSpPr txBox="1"/>
              <p:nvPr/>
            </p:nvSpPr>
            <p:spPr>
              <a:xfrm>
                <a:off x="3203483" y="3640294"/>
                <a:ext cx="413190" cy="574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733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ja-JP" altLang="en-US" sz="3733"/>
              </a:p>
            </p:txBody>
          </p:sp>
        </mc:Choice>
        <mc:Fallback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D18A486E-6B30-8E43-9E27-691FCF8EE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483" y="3640294"/>
                <a:ext cx="413190" cy="574453"/>
              </a:xfrm>
              <a:prstGeom prst="rect">
                <a:avLst/>
              </a:prstGeom>
              <a:blipFill>
                <a:blip r:embed="rId6"/>
                <a:stretch>
                  <a:fillRect l="-36364" r="-30303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2BA08976-92CA-5947-BDAB-2C19C8609E79}"/>
                  </a:ext>
                </a:extLst>
              </p:cNvPr>
              <p:cNvSpPr txBox="1"/>
              <p:nvPr/>
            </p:nvSpPr>
            <p:spPr>
              <a:xfrm>
                <a:off x="1328371" y="3009801"/>
                <a:ext cx="413190" cy="574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733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ja-JP" altLang="en-US" sz="3733"/>
              </a:p>
            </p:txBody>
          </p:sp>
        </mc:Choice>
        <mc:Fallback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2BA08976-92CA-5947-BDAB-2C19C8609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371" y="3009801"/>
                <a:ext cx="413190" cy="574453"/>
              </a:xfrm>
              <a:prstGeom prst="rect">
                <a:avLst/>
              </a:prstGeom>
              <a:blipFill>
                <a:blip r:embed="rId7"/>
                <a:stretch>
                  <a:fillRect l="-36364" r="-30303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F7473EF6-C780-7A48-88C2-2DA9F82AECB2}"/>
                  </a:ext>
                </a:extLst>
              </p:cNvPr>
              <p:cNvSpPr txBox="1"/>
              <p:nvPr/>
            </p:nvSpPr>
            <p:spPr>
              <a:xfrm>
                <a:off x="7907390" y="2191846"/>
                <a:ext cx="437812" cy="574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733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ja-JP" altLang="en-US" sz="3733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F7473EF6-C780-7A48-88C2-2DA9F82AE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390" y="2191846"/>
                <a:ext cx="437812" cy="574453"/>
              </a:xfrm>
              <a:prstGeom prst="rect">
                <a:avLst/>
              </a:prstGeom>
              <a:blipFill>
                <a:blip r:embed="rId8"/>
                <a:stretch>
                  <a:fillRect l="-22857" r="-20000" b="-217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A617D80-9A12-FD4E-8ED9-5B948A9CD0C9}"/>
                  </a:ext>
                </a:extLst>
              </p:cNvPr>
              <p:cNvSpPr txBox="1"/>
              <p:nvPr/>
            </p:nvSpPr>
            <p:spPr>
              <a:xfrm>
                <a:off x="7855568" y="3627276"/>
                <a:ext cx="437812" cy="574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733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ja-JP" altLang="en-US" sz="3733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A617D80-9A12-FD4E-8ED9-5B948A9CD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5568" y="3627276"/>
                <a:ext cx="437812" cy="574453"/>
              </a:xfrm>
              <a:prstGeom prst="rect">
                <a:avLst/>
              </a:prstGeom>
              <a:blipFill>
                <a:blip r:embed="rId8"/>
                <a:stretch>
                  <a:fillRect l="-22857" r="-20000" b="-217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8ACF387F-B48A-F74F-A1AB-931C01AFEA46}"/>
                  </a:ext>
                </a:extLst>
              </p:cNvPr>
              <p:cNvSpPr txBox="1"/>
              <p:nvPr/>
            </p:nvSpPr>
            <p:spPr>
              <a:xfrm>
                <a:off x="9962586" y="2951469"/>
                <a:ext cx="437812" cy="574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733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ja-JP" altLang="en-US" sz="3733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8ACF387F-B48A-F74F-A1AB-931C01AFE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586" y="2951469"/>
                <a:ext cx="437812" cy="574453"/>
              </a:xfrm>
              <a:prstGeom prst="rect">
                <a:avLst/>
              </a:prstGeom>
              <a:blipFill>
                <a:blip r:embed="rId9"/>
                <a:stretch>
                  <a:fillRect l="-19444" r="-19444" b="-212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DD8ADCA-7FF8-E848-BB63-ABDACDF73C44}"/>
              </a:ext>
            </a:extLst>
          </p:cNvPr>
          <p:cNvSpPr txBox="1"/>
          <p:nvPr/>
        </p:nvSpPr>
        <p:spPr>
          <a:xfrm>
            <a:off x="2296236" y="2889917"/>
            <a:ext cx="6319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kumimoji="1" sz="3600">
                <a:solidFill>
                  <a:schemeClr val="accent2"/>
                </a:solidFill>
              </a:defRPr>
            </a:lvl1pPr>
          </a:lstStyle>
          <a:p>
            <a:r>
              <a:rPr lang="en-US" altLang="ja-JP" sz="4800" dirty="0">
                <a:solidFill>
                  <a:schemeClr val="tx1"/>
                </a:solidFill>
              </a:rPr>
              <a:t>G</a:t>
            </a:r>
            <a:endParaRPr lang="ja-JP" altLang="en-US" sz="4800">
              <a:solidFill>
                <a:schemeClr val="tx1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F9E7D67-1844-7A4B-9DBE-42F14A2F4F29}"/>
              </a:ext>
            </a:extLst>
          </p:cNvPr>
          <p:cNvSpPr txBox="1"/>
          <p:nvPr/>
        </p:nvSpPr>
        <p:spPr>
          <a:xfrm>
            <a:off x="8805391" y="2889917"/>
            <a:ext cx="6431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>
                <a:solidFill>
                  <a:sysClr val="windowText" lastClr="000000"/>
                </a:solidFill>
              </a:rPr>
              <a:t>H</a:t>
            </a:r>
            <a:endParaRPr lang="ja-JP" altLang="en-US" sz="480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6150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ja-JP" altLang="en-US"/>
              <a:t>同型写像</a:t>
            </a:r>
            <a:endParaRPr dirty="0"/>
          </a:p>
        </p:txBody>
      </p:sp>
      <p:sp>
        <p:nvSpPr>
          <p:cNvPr id="425" name="Google Shape;425;p7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t" anchorCtr="0">
            <a:noAutofit/>
          </a:bodyPr>
          <a:lstStyle/>
          <a:p>
            <a:pPr marL="0" indent="0">
              <a:spcBef>
                <a:spcPts val="1067"/>
              </a:spcBef>
              <a:buNone/>
            </a:pPr>
            <a:r>
              <a:rPr lang="en-US" dirty="0"/>
              <a:t>Def 1.41 </a:t>
            </a:r>
            <a:r>
              <a:rPr lang="ja-JP" altLang="en-US"/>
              <a:t>同型写像</a:t>
            </a:r>
            <a:endParaRPr lang="en-US" altLang="ja-JP" dirty="0"/>
          </a:p>
          <a:p>
            <a:pPr marL="0" indent="0">
              <a:spcBef>
                <a:spcPts val="1067"/>
              </a:spcBef>
              <a:buNone/>
            </a:pPr>
            <a:endParaRPr lang="en-US" altLang="ja-JP" dirty="0"/>
          </a:p>
          <a:p>
            <a:pPr marL="0" indent="0">
              <a:spcBef>
                <a:spcPts val="1067"/>
              </a:spcBef>
              <a:buNone/>
            </a:pPr>
            <a:r>
              <a:rPr lang="ja-JP" altLang="en-US"/>
              <a:t>準同型写像＋全単射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9117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4F0E3F-DB91-034F-8CAB-1C1E68383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新しい方向</a:t>
            </a:r>
            <a:r>
              <a:rPr kumimoji="1" lang="ja-JP" altLang="en-US"/>
              <a:t>から</a:t>
            </a:r>
            <a:r>
              <a:rPr lang="ja-JP" altLang="en-US"/>
              <a:t>考える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437B64-F072-9D4D-98A5-1CF929DCB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「対象に着目して計算」する方針から「対象に対する計算自体に着目」する方針に転換してみよう．</a:t>
            </a:r>
            <a:endParaRPr lang="en-US" altLang="ja-JP" dirty="0"/>
          </a:p>
          <a:p>
            <a:r>
              <a:rPr kumimoji="1" lang="ja-JP" altLang="en-US"/>
              <a:t>計算自体の関係を考えるので，対象は数である必要はなくな</a:t>
            </a:r>
            <a:r>
              <a:rPr lang="ja-JP" altLang="en-US"/>
              <a:t>る．現代数学では基本的に集合を対象とする．</a:t>
            </a:r>
            <a:endParaRPr kumimoji="1" lang="en-US" altLang="ja-JP" dirty="0"/>
          </a:p>
          <a:p>
            <a:r>
              <a:rPr lang="ja-JP" altLang="en-US"/>
              <a:t>計算自体の関係とはなんぞや？</a:t>
            </a:r>
            <a:br>
              <a:rPr lang="en-US" altLang="ja-JP" dirty="0"/>
            </a:br>
            <a:r>
              <a:rPr lang="en-US" altLang="ja-JP" dirty="0"/>
              <a:t>	→</a:t>
            </a:r>
            <a:r>
              <a:rPr lang="ja-JP" altLang="en-US"/>
              <a:t>計算（演算，写像）がどのような構造をしているか．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/>
              <a:t>演算の</a:t>
            </a:r>
            <a:r>
              <a:rPr lang="en-US" altLang="ja-JP" dirty="0"/>
              <a:t>(</a:t>
            </a:r>
            <a:r>
              <a:rPr lang="ja-JP" altLang="en-US"/>
              <a:t>代数的</a:t>
            </a:r>
            <a:r>
              <a:rPr kumimoji="1" lang="en-US" altLang="ja-JP" dirty="0"/>
              <a:t>)</a:t>
            </a:r>
            <a:r>
              <a:rPr kumimoji="1" lang="ja-JP" altLang="en-US"/>
              <a:t>構造を「群（もしくは抽象群）」という．</a:t>
            </a:r>
          </a:p>
        </p:txBody>
      </p:sp>
    </p:spTree>
    <p:extLst>
      <p:ext uri="{BB962C8B-B14F-4D97-AF65-F5344CB8AC3E}">
        <p14:creationId xmlns:p14="http://schemas.microsoft.com/office/powerpoint/2010/main" val="3042698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288215-3AE4-814F-8E8C-41FAC9AFC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同型写像の性質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プレースホルダー 2">
                <a:extLst>
                  <a:ext uri="{FF2B5EF4-FFF2-40B4-BE49-F238E27FC236}">
                    <a16:creationId xmlns:a16="http://schemas.microsoft.com/office/drawing/2014/main" id="{79632C5C-7772-2E44-B487-0180E5F3CC2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ja-JP" dirty="0"/>
                  <a:t>G,H:</a:t>
                </a:r>
                <a:r>
                  <a:rPr kumimoji="1" lang="ja-JP" altLang="en-US"/>
                  <a:t>群，</a:t>
                </a:r>
                <a:r>
                  <a:rPr kumimoji="1" lang="en-US" altLang="ja-JP" dirty="0" err="1"/>
                  <a:t>φ:G→H</a:t>
                </a:r>
                <a:r>
                  <a:rPr kumimoji="1" lang="ja-JP" altLang="en-US"/>
                  <a:t>：同型写像</a:t>
                </a:r>
                <a:r>
                  <a:rPr kumimoji="1" lang="en-US" altLang="ja-JP" dirty="0"/>
                  <a:t> </a:t>
                </a:r>
              </a:p>
              <a:p>
                <a:endParaRPr kumimoji="1" lang="en-US" altLang="ja-JP" dirty="0"/>
              </a:p>
              <a:p>
                <a:r>
                  <a:rPr kumimoji="1" lang="ja-JP" altLang="en-US"/>
                  <a:t>同型写像</a:t>
                </a:r>
                <a:r>
                  <a:rPr kumimoji="1" lang="en-US" altLang="ja-JP" dirty="0" err="1"/>
                  <a:t>φ</a:t>
                </a:r>
                <a:r>
                  <a:rPr kumimoji="1" lang="ja-JP" altLang="en-US"/>
                  <a:t>は</a:t>
                </a:r>
                <a:r>
                  <a:rPr kumimoji="1" lang="en-US" altLang="ja-JP" dirty="0"/>
                  <a:t>G</a:t>
                </a:r>
                <a:r>
                  <a:rPr kumimoji="1" lang="ja-JP" altLang="en-US"/>
                  <a:t>の単位元を</a:t>
                </a:r>
                <a:r>
                  <a:rPr kumimoji="1" lang="en-US" altLang="ja-JP" dirty="0"/>
                  <a:t>H</a:t>
                </a:r>
                <a:r>
                  <a:rPr kumimoji="1" lang="ja-JP" altLang="en-US"/>
                  <a:t>の単位元に写す</a:t>
                </a:r>
                <a:endParaRPr kumimoji="1" lang="en-US" altLang="ja-JP" dirty="0"/>
              </a:p>
              <a:p>
                <a14:m>
                  <m:oMath xmlns:m="http://schemas.openxmlformats.org/officeDocument/2006/math"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" name="テキスト プレースホルダー 2">
                <a:extLst>
                  <a:ext uri="{FF2B5EF4-FFF2-40B4-BE49-F238E27FC236}">
                    <a16:creationId xmlns:a16="http://schemas.microsoft.com/office/drawing/2014/main" id="{79632C5C-7772-2E44-B487-0180E5F3CC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7004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AC44CD-3254-E849-9B9D-65A759B6B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群とは？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CA7C95-7ECE-CC49-846B-46C083B48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集合はモノを集めただけ．</a:t>
            </a:r>
            <a:endParaRPr kumimoji="1" lang="en-US" altLang="ja-JP" dirty="0"/>
          </a:p>
          <a:p>
            <a:r>
              <a:rPr lang="ja-JP" altLang="en-US"/>
              <a:t>集合の中でも</a:t>
            </a:r>
            <a:r>
              <a:rPr kumimoji="1" lang="ja-JP" altLang="en-US"/>
              <a:t>，共通の演算ができるものを集めた集合を考える．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/>
              <a:t>この集合と演算を合わせたものを群という．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278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25BD28-3D2C-5249-8CD5-5E16197EA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群を考えるにあたって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DFFAC3-1268-3441-AD89-EE3FCFC01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２つのものを用意する</a:t>
            </a:r>
            <a:endParaRPr lang="en-US" altLang="ja-JP" dirty="0"/>
          </a:p>
          <a:p>
            <a:pPr lvl="1"/>
            <a:r>
              <a:rPr kumimoji="1" lang="ja-JP" altLang="en-US"/>
              <a:t>空間（集合）</a:t>
            </a:r>
            <a:endParaRPr kumimoji="1" lang="en-US" altLang="ja-JP" dirty="0"/>
          </a:p>
          <a:p>
            <a:pPr lvl="1"/>
            <a:r>
              <a:rPr lang="ja-JP" altLang="en-US"/>
              <a:t>演算（写像）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0193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609AC4-AB0D-1A4D-BB86-333334906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空間？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C3D8E3-5F95-9044-BB58-105CB2FC4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空間とは？</a:t>
            </a:r>
            <a:endParaRPr kumimoji="1" lang="en-US" altLang="ja-JP" dirty="0"/>
          </a:p>
          <a:p>
            <a:pPr lvl="1"/>
            <a:r>
              <a:rPr lang="ja-JP" altLang="en-US"/>
              <a:t>演算する（写像で飛ばす）集合のこと</a:t>
            </a:r>
            <a:endParaRPr lang="en-US" altLang="ja-JP" dirty="0"/>
          </a:p>
          <a:p>
            <a:pPr lvl="1"/>
            <a:r>
              <a:rPr lang="ja-JP" altLang="en-US"/>
              <a:t>共通の性質を持てる元が定義できる集合であればなんでもいい．</a:t>
            </a:r>
            <a:endParaRPr lang="en-US" altLang="ja-JP" dirty="0"/>
          </a:p>
          <a:p>
            <a:pPr lvl="1"/>
            <a:r>
              <a:rPr kumimoji="1" lang="ja-JP" altLang="en-US"/>
              <a:t>（例）二次元平面（</a:t>
            </a:r>
            <a:r>
              <a:rPr kumimoji="1" lang="en-US" altLang="ja-JP" dirty="0"/>
              <a:t>2</a:t>
            </a:r>
            <a:r>
              <a:rPr kumimoji="1" lang="ja-JP" altLang="en-US"/>
              <a:t>次元ユークリッド空間という）</a:t>
            </a:r>
            <a:endParaRPr kumimoji="1" lang="en-US" altLang="ja-JP" dirty="0"/>
          </a:p>
          <a:p>
            <a:pPr lvl="1"/>
            <a:r>
              <a:rPr lang="ja-JP" altLang="en-US"/>
              <a:t>（例）</a:t>
            </a:r>
            <a:r>
              <a:rPr lang="en-US" altLang="ja-JP" dirty="0"/>
              <a:t>2</a:t>
            </a:r>
            <a:r>
              <a:rPr lang="ja-JP" altLang="en-US"/>
              <a:t>次平方行列全体の集合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96335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5E68C2-D2F1-A54B-B2FC-6CB1D301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演算？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436F57-96C2-564D-AD77-F66D03B05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演算とは？</a:t>
            </a:r>
            <a:endParaRPr lang="en-US" altLang="ja-JP" dirty="0"/>
          </a:p>
          <a:p>
            <a:pPr lvl="1"/>
            <a:r>
              <a:rPr lang="ja-JP" altLang="en-US"/>
              <a:t>前後で性質が変わらないように写すこと．写像．</a:t>
            </a:r>
            <a:endParaRPr kumimoji="1" lang="en-US" altLang="ja-JP" dirty="0"/>
          </a:p>
          <a:p>
            <a:pPr lvl="1"/>
            <a:r>
              <a:rPr kumimoji="1" lang="ja-JP" altLang="en-US"/>
              <a:t>（例）</a:t>
            </a:r>
            <a:r>
              <a:rPr kumimoji="1" lang="en-US" altLang="ja-JP" dirty="0"/>
              <a:t>π/4</a:t>
            </a:r>
            <a:r>
              <a:rPr lang="ja-JP" altLang="en-US"/>
              <a:t>回転しても</a:t>
            </a:r>
            <a:r>
              <a:rPr lang="en-US" altLang="ja-JP" dirty="0"/>
              <a:t>4</a:t>
            </a:r>
            <a:r>
              <a:rPr lang="ja-JP" altLang="en-US"/>
              <a:t>辺の長さや頂点数は不変</a:t>
            </a:r>
            <a:endParaRPr lang="en-US" altLang="ja-JP" dirty="0"/>
          </a:p>
          <a:p>
            <a:pPr lvl="1"/>
            <a:r>
              <a:rPr kumimoji="1" lang="ja-JP" altLang="en-US"/>
              <a:t>（例）</a:t>
            </a:r>
            <a:r>
              <a:rPr kumimoji="1" lang="en-US" altLang="ja-JP" dirty="0"/>
              <a:t>2</a:t>
            </a:r>
            <a:r>
              <a:rPr kumimoji="1" lang="ja-JP" altLang="en-US"/>
              <a:t>次行列の</a:t>
            </a:r>
            <a:r>
              <a:rPr lang="en-US" altLang="ja-JP" dirty="0"/>
              <a:t>{</a:t>
            </a:r>
            <a:r>
              <a:rPr kumimoji="1" lang="ja-JP" altLang="en-US"/>
              <a:t>和</a:t>
            </a:r>
            <a:r>
              <a:rPr kumimoji="1" lang="en-US" altLang="ja-JP" dirty="0"/>
              <a:t>,</a:t>
            </a:r>
            <a:r>
              <a:rPr kumimoji="1" lang="ja-JP" altLang="en-US"/>
              <a:t>積</a:t>
            </a:r>
            <a:r>
              <a:rPr kumimoji="1" lang="en-US" altLang="ja-JP" dirty="0"/>
              <a:t>}</a:t>
            </a:r>
            <a:r>
              <a:rPr kumimoji="1" lang="ja-JP" altLang="en-US"/>
              <a:t>は</a:t>
            </a:r>
            <a:r>
              <a:rPr kumimoji="1" lang="en-US" altLang="ja-JP" dirty="0"/>
              <a:t>2</a:t>
            </a:r>
            <a:r>
              <a:rPr lang="ja-JP" altLang="en-US"/>
              <a:t>次</a:t>
            </a:r>
            <a:r>
              <a:rPr kumimoji="1" lang="ja-JP" altLang="en-US"/>
              <a:t>行列になる．</a:t>
            </a:r>
            <a:endParaRPr kumimoji="1"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0184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4B3020-F4CD-5E4A-A772-CCD193FF2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群の定義を見ていく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409C43E-6ED9-F742-9D17-57ABED493E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群の定義</a:t>
                </a:r>
                <a:endParaRPr kumimoji="1" lang="en-US" altLang="ja-JP" dirty="0"/>
              </a:p>
              <a:p>
                <a:r>
                  <a:rPr lang="ja-JP" altLang="en-US"/>
                  <a:t>群の派生</a:t>
                </a:r>
                <a:endParaRPr lang="en-US" altLang="ja-JP" dirty="0"/>
              </a:p>
              <a:p>
                <a:r>
                  <a:rPr kumimoji="1" lang="ja-JP" altLang="en-US"/>
                  <a:t>群の例：</a:t>
                </a:r>
                <a:r>
                  <a:rPr lang="fr-CA" altLang="ja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CA" altLang="ja">
                        <a:latin typeface="Cambria Math" panose="02040503050406030204" pitchFamily="18" charset="0"/>
                      </a:rPr>
                      <m:t>G</m:t>
                    </m:r>
                    <m:r>
                      <m:rPr>
                        <m:sty m:val="p"/>
                      </m:rPr>
                      <a:rPr lang="en-US" altLang="ja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US" altLang="j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ja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ja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</m:oMath>
                </a14:m>
                <a:endParaRPr kumimoji="1" lang="en-US" altLang="ja-JP" dirty="0"/>
              </a:p>
              <a:p>
                <a:r>
                  <a:rPr lang="ja-JP" altLang="en-US"/>
                  <a:t>部分群</a:t>
                </a:r>
                <a:endParaRPr lang="en-US" altLang="ja-JP" dirty="0"/>
              </a:p>
              <a:p>
                <a:pPr lvl="1"/>
                <a:r>
                  <a:rPr kumimoji="1" lang="ja-JP" altLang="en-US"/>
                  <a:t>定義</a:t>
                </a:r>
                <a:r>
                  <a:rPr lang="ja-JP" altLang="en-US"/>
                  <a:t>・性質</a:t>
                </a:r>
                <a:endParaRPr lang="en-US" altLang="ja-JP" dirty="0"/>
              </a:p>
              <a:p>
                <a:pPr lvl="1"/>
                <a:r>
                  <a:rPr kumimoji="1" lang="ja-JP" altLang="en-US"/>
                  <a:t>例：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j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altLang="j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ja-JP" dirty="0"/>
              </a:p>
              <a:p>
                <a:r>
                  <a:rPr lang="ja-JP" altLang="en-US"/>
                  <a:t>群の作用</a:t>
                </a:r>
                <a:endParaRPr lang="en-US" altLang="ja-JP" dirty="0"/>
              </a:p>
              <a:p>
                <a:pPr lvl="1"/>
                <a:r>
                  <a:rPr lang="ja-JP" altLang="en-US"/>
                  <a:t>定義</a:t>
                </a:r>
                <a:endParaRPr lang="en-US" altLang="ja-JP" dirty="0"/>
              </a:p>
              <a:p>
                <a:pPr lvl="1"/>
                <a:r>
                  <a:rPr lang="ja-JP" altLang="en-US"/>
                  <a:t>例：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409C43E-6ED9-F742-9D17-57ABED493E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8711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A80DD3-7B55-5E4C-BC50-93BA664A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群の定義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DC394E8-B340-1042-958B-08B9A42809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2663"/>
                <a:ext cx="10515600" cy="5031069"/>
              </a:xfrm>
            </p:spPr>
            <p:txBody>
              <a:bodyPr>
                <a:normAutofit/>
              </a:bodyPr>
              <a:lstStyle/>
              <a:p>
                <a:pPr lvl="0">
                  <a:buAutoNum type="arabicPeriod"/>
                </a:pPr>
                <a:r>
                  <a:rPr lang="ja-JP" altLang="en-US"/>
                  <a:t>閉包</a:t>
                </a:r>
                <a:r>
                  <a:rPr lang="en-US" altLang="ja-JP" dirty="0"/>
                  <a:t> </a:t>
                </a:r>
                <a:r>
                  <a:rPr lang="en-US" altLang="ja-JP" sz="20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closure</a:t>
                </a:r>
                <a:br>
                  <a:rPr lang="ja-JP" altLang="en-US"/>
                </a:br>
                <a:r>
                  <a:rPr lang="ja-JP" altLang="en-US"/>
                  <a:t>　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𝑎𝑏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br>
                  <a:rPr lang="en-US" altLang="ja-JP" dirty="0"/>
                </a:br>
                <a:endParaRPr lang="ja-JP" altLang="en-US" dirty="0"/>
              </a:p>
              <a:p>
                <a:pPr>
                  <a:buFont typeface="Arial"/>
                  <a:buAutoNum type="arabicPeriod"/>
                </a:pPr>
                <a:r>
                  <a:rPr lang="ja-JP" altLang="en-US"/>
                  <a:t>結合法則</a:t>
                </a:r>
                <a:r>
                  <a:rPr lang="en-US" altLang="ja-JP" dirty="0"/>
                  <a:t> </a:t>
                </a:r>
                <a:r>
                  <a:rPr lang="en-US" altLang="ja-JP" sz="20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associativity</a:t>
                </a:r>
                <a:br>
                  <a:rPr lang="ja-JP" altLang="en-US" dirty="0"/>
                </a:br>
                <a:r>
                  <a:rPr lang="ja-JP" altLang="en-US" dirty="0"/>
                  <a:t>　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,∀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,∀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br>
                  <a:rPr lang="en-US" altLang="ja-JP" dirty="0">
                    <a:ea typeface="Cambria Math" panose="02040503050406030204" pitchFamily="18" charset="0"/>
                  </a:rPr>
                </a:br>
                <a:endParaRPr lang="en-US" altLang="ja-JP" dirty="0">
                  <a:ea typeface="Cambria Math" panose="02040503050406030204" pitchFamily="18" charset="0"/>
                </a:endParaRPr>
              </a:p>
              <a:p>
                <a:pPr>
                  <a:buFont typeface="Arial"/>
                  <a:buAutoNum type="arabicPeriod"/>
                </a:pPr>
                <a:r>
                  <a:rPr lang="ja-JP" altLang="en-US" dirty="0"/>
                  <a:t>単位元</a:t>
                </a:r>
                <a:r>
                  <a:rPr lang="ja-JP" altLang="en-US"/>
                  <a:t>の存在</a:t>
                </a:r>
                <a:r>
                  <a:rPr lang="en-US" altLang="ja-JP" dirty="0"/>
                  <a:t> </a:t>
                </a:r>
                <a:r>
                  <a:rPr lang="en-US" altLang="ja-JP" sz="20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identity element</a:t>
                </a:r>
                <a:br>
                  <a:rPr lang="en-US" altLang="ja-JP" dirty="0"/>
                </a:br>
                <a:r>
                  <a:rPr lang="ja-JP" altLang="en-US" dirty="0"/>
                  <a:t>　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∀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br>
                  <a:rPr lang="ja-JP" altLang="en-US"/>
                </a:br>
                <a:endParaRPr lang="fr-CA" altLang="ja-JP" dirty="0"/>
              </a:p>
              <a:p>
                <a:pPr>
                  <a:spcBef>
                    <a:spcPts val="0"/>
                  </a:spcBef>
                  <a:buFont typeface="Arial"/>
                  <a:buAutoNum type="arabicPeriod"/>
                </a:pPr>
                <a:r>
                  <a:rPr lang="ja-JP" altLang="en-US" dirty="0"/>
                  <a:t>逆元</a:t>
                </a:r>
                <a:r>
                  <a:rPr lang="ja-JP" altLang="en-US"/>
                  <a:t>の存在</a:t>
                </a:r>
                <a:r>
                  <a:rPr lang="en-US" altLang="ja-JP" dirty="0"/>
                  <a:t> </a:t>
                </a:r>
                <a:r>
                  <a:rPr lang="en-US" altLang="ja-JP" sz="20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inverse element</a:t>
                </a:r>
                <a:br>
                  <a:rPr lang="en-US" altLang="ja-JP" dirty="0"/>
                </a:br>
                <a:r>
                  <a:rPr lang="ja-JP" altLang="en-US" dirty="0"/>
                  <a:t>　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,∃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br>
                  <a:rPr lang="en-US" altLang="ja-JP" dirty="0">
                    <a:ea typeface="Cambria Math" panose="02040503050406030204" pitchFamily="18" charset="0"/>
                  </a:rPr>
                </a:br>
                <a:endParaRPr lang="ja-JP" altLang="en-US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DC394E8-B340-1042-958B-08B9A42809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2663"/>
                <a:ext cx="10515600" cy="5031069"/>
              </a:xfrm>
              <a:blipFill>
                <a:blip r:embed="rId2"/>
                <a:stretch>
                  <a:fillRect l="-1206" t="-25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005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2651</TotalTime>
  <Words>1549</Words>
  <Application>Microsoft Macintosh PowerPoint</Application>
  <PresentationFormat>ワイド画面</PresentationFormat>
  <Paragraphs>241</Paragraphs>
  <Slides>30</Slides>
  <Notes>12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6" baseType="lpstr">
      <vt:lpstr>游ゴシック</vt:lpstr>
      <vt:lpstr>游ゴシック Light</vt:lpstr>
      <vt:lpstr>Arial</vt:lpstr>
      <vt:lpstr>Cambria Math</vt:lpstr>
      <vt:lpstr>Times New Roman</vt:lpstr>
      <vt:lpstr>Office テーマ</vt:lpstr>
      <vt:lpstr>群論の気持ち</vt:lpstr>
      <vt:lpstr>一般的な人の数学に対するイメージ</vt:lpstr>
      <vt:lpstr>新しい方向から考える</vt:lpstr>
      <vt:lpstr>群とは？</vt:lpstr>
      <vt:lpstr>群を考えるにあたって</vt:lpstr>
      <vt:lpstr>空間？</vt:lpstr>
      <vt:lpstr>演算？</vt:lpstr>
      <vt:lpstr>群の定義を見ていく</vt:lpstr>
      <vt:lpstr>群の定義</vt:lpstr>
      <vt:lpstr>群の派生</vt:lpstr>
      <vt:lpstr>群の例~GL(n;C)~</vt:lpstr>
      <vt:lpstr>部分群</vt:lpstr>
      <vt:lpstr>部分群の性質</vt:lpstr>
      <vt:lpstr>部分群の例~O(n)  ~ orthogonal group</vt:lpstr>
      <vt:lpstr>特殊線型群~ SL(n;C)  ~special linear group</vt:lpstr>
      <vt:lpstr>群の種類（クラス）</vt:lpstr>
      <vt:lpstr>群の作用</vt:lpstr>
      <vt:lpstr>群の作用の定義</vt:lpstr>
      <vt:lpstr>群の作用の例</vt:lpstr>
      <vt:lpstr>２次元ユークリッド合同変換群Euclidean group</vt:lpstr>
      <vt:lpstr>合同変換群の由来</vt:lpstr>
      <vt:lpstr>同型とはなんぞや</vt:lpstr>
      <vt:lpstr>同型とはなんぞや 1つ目の群を定義する</vt:lpstr>
      <vt:lpstr>同型とはなんぞや 2つ目の群を定義する</vt:lpstr>
      <vt:lpstr>同型とはなんぞや 2つの群GとHを比較する</vt:lpstr>
      <vt:lpstr>準同型写像φ：群から群への写像</vt:lpstr>
      <vt:lpstr>写像φは準同型写像</vt:lpstr>
      <vt:lpstr>例で定義を確認：０からチョキへ</vt:lpstr>
      <vt:lpstr>同型写像</vt:lpstr>
      <vt:lpstr>同型写像の性質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群論の気持ち</dc:title>
  <dc:creator>高原 照太郎</dc:creator>
  <cp:lastModifiedBy>高原 照太郎</cp:lastModifiedBy>
  <cp:revision>128</cp:revision>
  <dcterms:created xsi:type="dcterms:W3CDTF">2019-09-10T16:10:43Z</dcterms:created>
  <dcterms:modified xsi:type="dcterms:W3CDTF">2019-09-14T18:41:54Z</dcterms:modified>
</cp:coreProperties>
</file>