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348" r:id="rId3"/>
    <p:sldId id="352" r:id="rId4"/>
    <p:sldId id="353" r:id="rId5"/>
    <p:sldId id="354" r:id="rId6"/>
    <p:sldId id="355" r:id="rId7"/>
    <p:sldId id="365" r:id="rId8"/>
    <p:sldId id="340" r:id="rId9"/>
    <p:sldId id="304" r:id="rId10"/>
    <p:sldId id="305" r:id="rId11"/>
    <p:sldId id="341" r:id="rId12"/>
    <p:sldId id="342" r:id="rId13"/>
    <p:sldId id="350" r:id="rId14"/>
    <p:sldId id="346" r:id="rId15"/>
    <p:sldId id="362" r:id="rId16"/>
    <p:sldId id="34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31"/>
    <p:restoredTop sz="94632"/>
  </p:normalViewPr>
  <p:slideViewPr>
    <p:cSldViewPr snapToGrid="0">
      <p:cViewPr varScale="1">
        <p:scale>
          <a:sx n="147" d="100"/>
          <a:sy n="147" d="100"/>
        </p:scale>
        <p:origin x="216" y="552"/>
      </p:cViewPr>
      <p:guideLst>
        <p:guide orient="horz" pos="1620"/>
        <p:guide pos="2880"/>
        <p:guide orient="horz" pos="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85c4895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f85c4895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249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03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85c4895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f85c4895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57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98c830ba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98c830ba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8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f765d7e0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f765d7e0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25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642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53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f98c830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f98c830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44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 txBox="1">
            <a:spLocks noGrp="1"/>
          </p:cNvSpPr>
          <p:nvPr>
            <p:ph type="body" idx="1"/>
          </p:nvPr>
        </p:nvSpPr>
        <p:spPr>
          <a:xfrm>
            <a:off x="628650" y="1093801"/>
            <a:ext cx="7886700" cy="358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indent="-342900"/>
            <a:r>
              <a:rPr lang="ja-JP" altLang="en-US"/>
              <a:t>複素数の一次変換から一次分数変換を考える</a:t>
            </a:r>
            <a:endParaRPr lang="en-US" altLang="ja-JP" dirty="0"/>
          </a:p>
          <a:p>
            <a:pPr marL="342900" indent="-342900"/>
            <a:r>
              <a:rPr lang="ja-JP" altLang="en-US"/>
              <a:t>一次分数変換</a:t>
            </a:r>
            <a:r>
              <a:rPr lang="en-US" altLang="ja-JP" dirty="0"/>
              <a:t>PSL</a:t>
            </a:r>
            <a:r>
              <a:rPr lang="ja-JP" altLang="en-US"/>
              <a:t>と行列の積が似てる</a:t>
            </a:r>
            <a:endParaRPr lang="en-US" altLang="ja-JP" dirty="0"/>
          </a:p>
          <a:p>
            <a:pPr marL="342900" indent="-342900"/>
            <a:r>
              <a:rPr lang="ja-JP" altLang="en-US"/>
              <a:t>「リーマン球面（学習済）」と「群論」を使えば繋げられる模様</a:t>
            </a:r>
            <a:endParaRPr lang="en-US" altLang="ja-JP" dirty="0"/>
          </a:p>
          <a:p>
            <a:pPr marL="342900" indent="-342900"/>
            <a:r>
              <a:rPr lang="ja-JP" altLang="en-US"/>
              <a:t>まずは群論の基礎</a:t>
            </a:r>
            <a:endParaRPr lang="en-US" altLang="ja-JP" dirty="0"/>
          </a:p>
          <a:p>
            <a:pPr marL="342900" indent="-342900"/>
            <a:r>
              <a:rPr lang="ja-JP" altLang="en-US"/>
              <a:t>そして一次分数変換群を再確認</a:t>
            </a:r>
            <a:endParaRPr lang="en-US" altLang="ja-JP" dirty="0"/>
          </a:p>
          <a:p>
            <a:pPr marL="342900" indent="-342900"/>
            <a:r>
              <a:rPr lang="ja-JP" altLang="en-US"/>
              <a:t>最後に</a:t>
            </a:r>
            <a:r>
              <a:rPr lang="en-US" altLang="ja-JP" dirty="0"/>
              <a:t>2</a:t>
            </a:r>
            <a:r>
              <a:rPr lang="ja-JP" altLang="en-US"/>
              <a:t>つの材料を使って</a:t>
            </a:r>
            <a:r>
              <a:rPr lang="en-US" altLang="ja-JP" dirty="0"/>
              <a:t>PSL</a:t>
            </a:r>
            <a:r>
              <a:rPr lang="ja-JP" altLang="en-US"/>
              <a:t>と</a:t>
            </a:r>
            <a:r>
              <a:rPr lang="en-US" altLang="ja-JP" dirty="0"/>
              <a:t>SL</a:t>
            </a:r>
            <a:r>
              <a:rPr lang="ja-JP" altLang="en-US"/>
              <a:t>をつなげる</a:t>
            </a:r>
            <a:endParaRPr lang="en-US" altLang="ja-JP" dirty="0"/>
          </a:p>
        </p:txBody>
      </p:sp>
      <p:sp>
        <p:nvSpPr>
          <p:cNvPr id="314" name="Google Shape;314;p56"/>
          <p:cNvSpPr txBox="1">
            <a:spLocks noGrp="1"/>
          </p:cNvSpPr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/>
              <a:t>前回から今回の流れ</a:t>
            </a:r>
            <a:endParaRPr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6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リーマン球面への作用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𝑃𝑆𝐿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ja-JP" altLang="en-US" b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とする</a:t>
                </a: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・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𝑃𝑆𝐿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err="1"/>
                  <a:t>は</a:t>
                </a:r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𝑃𝑆𝐿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2;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のリ</a:t>
                </a:r>
                <a:r>
                  <a:rPr lang="en-US" dirty="0" err="1"/>
                  <a:t>ーマン球面</a:t>
                </a:r>
                <a:r>
                  <a:rPr lang="el-GR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への作用を定める．</a:t>
                </a:r>
                <a:br>
                  <a:rPr lang="en-US" dirty="0"/>
                </a:br>
                <a:endParaRPr dirty="0"/>
              </a:p>
            </p:txBody>
          </p:sp>
        </mc:Choice>
        <mc:Fallback xmlns=""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89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一次分数変換は全単射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ja-JP" altLang="en-US"/>
                  <a:t>系</a:t>
                </a:r>
                <a:r>
                  <a:rPr lang="en-US" altLang="ja-JP" dirty="0"/>
                  <a:t> 1.36</a:t>
                </a:r>
                <a:r>
                  <a:rPr lang="ja-JP" altLang="en-US"/>
                  <a:t> 一次分数変換は全単射である</a:t>
                </a:r>
                <a:endParaRPr lang="en-US" altLang="ja-JP" dirty="0"/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endParaRPr lang="en-US" altLang="ja-JP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ja-JP" alt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・</m:t>
                    </m:r>
                    <m:r>
                      <a:rPr lang="ar-AE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ar-AE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𝑃𝑆𝐿</m:t>
                    </m:r>
                    <m:d>
                      <m:dPr>
                        <m:ctrlP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2;</m:t>
                        </m:r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ar-AE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ja-JP" altLang="en-US" dirty="0" err="1"/>
                  <a:t>は</a:t>
                </a:r>
                <a:r>
                  <a:rPr lang="ja-JP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𝑃𝑆𝐿</m:t>
                    </m:r>
                    <m:d>
                      <m:dPr>
                        <m:ctrlP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2;</m:t>
                        </m:r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ar-AE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のリ</a:t>
                </a:r>
                <a:r>
                  <a:rPr lang="ja-JP" altLang="en-US" dirty="0" err="1"/>
                  <a:t>ーマン球面</a:t>
                </a:r>
                <a:r>
                  <a:rPr lang="ja-JP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ar-AE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ja-JP" altLang="en-US" dirty="0"/>
                  <a:t>への作用を</a:t>
                </a:r>
                <a:r>
                  <a:rPr lang="ja-JP" altLang="en-US"/>
                  <a:t>定める．</a:t>
                </a:r>
                <a:endParaRPr lang="en-US" altLang="ja-JP" dirty="0"/>
              </a:p>
              <a:p>
                <a:pPr marL="342900" indent="-342900">
                  <a:buFontTx/>
                  <a:buChar char="-"/>
                </a:pPr>
                <a:r>
                  <a:rPr lang="ja-JP" altLang="en-US"/>
                  <a:t>群</a:t>
                </a:r>
                <a:r>
                  <a:rPr lang="en-US" altLang="ja-JP" dirty="0"/>
                  <a:t>G</a:t>
                </a:r>
                <a:r>
                  <a:rPr lang="ja-JP" altLang="en-US"/>
                  <a:t>が集合</a:t>
                </a:r>
                <a:r>
                  <a:rPr lang="en-US" altLang="ja-JP" dirty="0"/>
                  <a:t>X</a:t>
                </a:r>
                <a:r>
                  <a:rPr lang="ja-JP" altLang="en-US"/>
                  <a:t>に作用していると仮定する．</a:t>
                </a:r>
                <a:r>
                  <a:rPr lang="el-GR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/>
                  <a:t>の写像は全単射</a:t>
                </a:r>
                <a:endParaRPr lang="en-US" altLang="ja-JP" dirty="0"/>
              </a:p>
              <a:p>
                <a:pPr marL="342900" indent="-342900">
                  <a:buFontTx/>
                  <a:buChar char="-"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の２点より示される</a:t>
                </a:r>
                <a:br>
                  <a:rPr lang="ja-JP" altLang="en-US" dirty="0"/>
                </a:br>
                <a:endParaRPr lang="ja-JP" altLang="en-US" dirty="0"/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  <a:blipFill>
                <a:blip r:embed="rId3"/>
                <a:stretch>
                  <a:fillRect l="-1125" r="-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95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立体投影：写像</a:t>
            </a:r>
            <a:r>
              <a:rPr lang="en-US" altLang="ja-JP" dirty="0" err="1"/>
              <a:t>Π</a:t>
            </a:r>
            <a:r>
              <a:rPr lang="ja-JP" altLang="en-US"/>
              <a:t>も同型写像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ja-JP" altLang="en-US"/>
                  <a:t>全単射は前で示した．</a:t>
                </a:r>
                <a:endParaRPr lang="en-US" altLang="ja-JP" dirty="0"/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ja-JP" altLang="en-US"/>
                  <a:t>準同型写像（演算してから写すのと写してから演算するのが一致すること）を示せばよい</a:t>
                </a:r>
                <a:endParaRPr lang="en-US" altLang="ja-JP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と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𝑃𝑆𝐿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が同じ構造をしているということ．</a:t>
                </a:r>
                <a:endParaRPr lang="en-US" altLang="ja-JP" dirty="0"/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endParaRPr lang="en-US" altLang="ja-JP" dirty="0"/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endParaRPr lang="en-US" altLang="ja-JP" dirty="0"/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  <a:blipFill>
                <a:blip r:embed="rId3"/>
                <a:stretch>
                  <a:fillRect l="-1125" r="-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26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628650" y="206312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写像</a:t>
            </a:r>
            <a:r>
              <a:rPr lang="en-US" altLang="ja-JP" dirty="0" err="1"/>
              <a:t>φ</a:t>
            </a:r>
            <a:r>
              <a:rPr lang="ja-JP" altLang="en-US"/>
              <a:t>の性質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865632"/>
                <a:ext cx="7886700" cy="4004024"/>
              </a:xfrm>
              <a:prstGeom prst="rect">
                <a:avLst/>
              </a:prstGeom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1800" dirty="0"/>
                  <a:t>Lem 1.44 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sz="1800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1800" i="0">
                        <a:latin typeface="Cambria Math" panose="02040503050406030204" pitchFamily="18" charset="0"/>
                      </a:rPr>
                      <m:t>SL</m:t>
                    </m:r>
                    <m:r>
                      <a:rPr lang="en-US" altLang="ja-JP" sz="1800" i="0">
                        <a:latin typeface="Cambria Math" panose="02040503050406030204" pitchFamily="18" charset="0"/>
                      </a:rPr>
                      <m:t>(2;</m:t>
                    </m:r>
                    <m:r>
                      <a:rPr lang="en-US" altLang="ja-JP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sz="180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ja-JP" altLang="en-US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PSL</m:t>
                    </m:r>
                    <m:r>
                      <a:rPr lang="en-US" altLang="ja-JP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(2;</m:t>
                    </m:r>
                    <m:r>
                      <a:rPr lang="en-US" altLang="ja-JP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sz="1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1800" dirty="0"/>
                  <a:t>は</a:t>
                </a:r>
                <a:r>
                  <a:rPr lang="ja-JP" altLang="en-US" sz="1800"/>
                  <a:t>全射</a:t>
                </a:r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1800" dirty="0"/>
              </a:p>
              <a:p>
                <a:pPr marL="0" indent="0">
                  <a:buNone/>
                </a:pPr>
                <a:r>
                  <a:rPr lang="en-US" altLang="ja-JP" sz="1800" dirty="0"/>
                  <a:t>【</a:t>
                </a:r>
                <a:r>
                  <a:rPr lang="ja-JP" altLang="en-US" sz="1800"/>
                  <a:t>示す方針</a:t>
                </a:r>
                <a:r>
                  <a:rPr lang="en-US" altLang="ja-JP" sz="1800" dirty="0"/>
                  <a:t>】</a:t>
                </a:r>
              </a:p>
              <a:p>
                <a:pPr marL="0" indent="0">
                  <a:buNone/>
                </a:pPr>
                <a:r>
                  <a:rPr lang="en-US" altLang="ja-JP" sz="1800" dirty="0"/>
                  <a:t>1. </a:t>
                </a:r>
                <a:r>
                  <a:rPr lang="ja-JP" altLang="en-US" sz="1800"/>
                  <a:t>全射の定義を再確認する （写された元の全てに出発地点がある写像）</a:t>
                </a:r>
                <a:endParaRPr lang="en-US" altLang="ja-JP" sz="1800" dirty="0"/>
              </a:p>
              <a:p>
                <a:pPr marL="0" indent="0">
                  <a:buNone/>
                </a:pPr>
                <a:r>
                  <a:rPr lang="en-US" altLang="ja-JP" sz="1800" dirty="0"/>
                  <a:t>2. </a:t>
                </a:r>
                <a:r>
                  <a:rPr lang="ja-JP" altLang="en-US" sz="1800"/>
                  <a:t>任意の一次分数変換を考える</a:t>
                </a:r>
                <a:endParaRPr lang="en-US" altLang="ja-JP" sz="1800" dirty="0"/>
              </a:p>
              <a:p>
                <a:pPr marL="0" indent="0">
                  <a:buNone/>
                </a:pPr>
                <a:r>
                  <a:rPr lang="en-US" altLang="ja-JP" sz="1800" dirty="0"/>
                  <a:t>3. </a:t>
                </a:r>
                <a:r>
                  <a:rPr lang="ja-JP" altLang="en-US" sz="1800"/>
                  <a:t>一次分数変換を変数変換する</a:t>
                </a:r>
                <a:endParaRPr lang="en-US" altLang="ja-JP" sz="1800" dirty="0"/>
              </a:p>
              <a:p>
                <a:pPr marL="0" indent="0">
                  <a:buNone/>
                </a:pPr>
                <a:r>
                  <a:rPr lang="en-US" altLang="ja-JP" sz="1800" dirty="0"/>
                  <a:t>4. </a:t>
                </a:r>
                <a:r>
                  <a:rPr lang="ja-JP" altLang="en-US" sz="1800"/>
                  <a:t>係数を</a:t>
                </a:r>
                <a:r>
                  <a:rPr lang="en-US" altLang="ja-JP" sz="1800" dirty="0"/>
                  <a:t>2</a:t>
                </a:r>
                <a:r>
                  <a:rPr lang="ja-JP" altLang="en-US" sz="1800"/>
                  <a:t>次行列にした際に行列式</a:t>
                </a:r>
                <a:r>
                  <a:rPr lang="ja-JP" altLang="en-US" sz="1800" dirty="0"/>
                  <a:t>を計算し，</a:t>
                </a:r>
                <a14:m>
                  <m:oMath xmlns:m="http://schemas.openxmlformats.org/officeDocument/2006/math">
                    <m:r>
                      <a:rPr lang="en-US" altLang="ja-JP" sz="1800" i="1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en-US" altLang="ja-JP" sz="1800" i="1">
                        <a:latin typeface="Cambria Math" panose="02040503050406030204" pitchFamily="18" charset="0"/>
                      </a:rPr>
                      <m:t>(2;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1800" dirty="0"/>
                  <a:t>となる</a:t>
                </a:r>
                <a:r>
                  <a:rPr lang="ja-JP" altLang="en-US" sz="1800"/>
                  <a:t>ことを確認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865632"/>
                <a:ext cx="7886700" cy="4004024"/>
              </a:xfrm>
              <a:prstGeom prst="rect">
                <a:avLst/>
              </a:prstGeom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0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D432-F139-A342-B211-61EA7435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写像</a:t>
            </a:r>
            <a:r>
              <a:rPr lang="en-US" altLang="ja-JP" dirty="0" err="1"/>
              <a:t>φ</a:t>
            </a:r>
            <a:r>
              <a:rPr lang="ja-JP" altLang="en-US"/>
              <a:t>が全射であることを示す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458F5212-BA9E-864B-95A4-980BE98A44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altLang="j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j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𝑎𝑧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𝑐𝑧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ja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" sz="24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ja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" sz="2400" i="1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altLang="j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という一次分数変換を考える．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≔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ra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ja-JP" altLang="en-US" sz="2400"/>
                  <a:t>とすると</a:t>
                </a:r>
                <a:endParaRPr lang="en-US" altLang="ja-JP" sz="2400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altLang="j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j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𝑎𝑧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𝑐𝑧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j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j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j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j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US" altLang="ja" sz="2400" i="1" dirty="0">
                  <a:latin typeface="Cambria Math" panose="02040503050406030204" pitchFamily="18" charset="0"/>
                </a:endParaRP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altLang="ja" sz="24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begChr m:val="["/>
                        <m:endChr m:val="]"/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" sz="2400" i="1"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sSup>
                          <m:sSupPr>
                            <m:ctrlPr>
                              <a:rPr lang="en-US" altLang="j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より</m:t>
                    </m:r>
                    <m:d>
                      <m:dPr>
                        <m:begChr m:val="["/>
                        <m:endChr m:val="]"/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(2;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上の２式より，</a:t>
                </a:r>
                <a:r>
                  <a:rPr lang="el-GR" altLang="ja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j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/>
                  <a:t>なので</a:t>
                </a:r>
                <a:r>
                  <a:rPr lang="ja-JP" altLang="en-US" sz="2400"/>
                  <a:t>全射性が示された</a:t>
                </a:r>
                <a:endParaRPr lang="ja-JP" altLang="en-US" sz="2400" dirty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458F5212-BA9E-864B-95A4-980BE98A4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47" r="-5145" b="-81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1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/>
              <a:t>φ</a:t>
            </a:r>
            <a:r>
              <a:rPr lang="en-US" altLang="ja-JP" dirty="0"/>
              <a:t>(A)=</a:t>
            </a:r>
            <a:r>
              <a:rPr lang="en-US" altLang="ja-JP" dirty="0" err="1"/>
              <a:t>φ</a:t>
            </a:r>
            <a:r>
              <a:rPr lang="en-US" altLang="ja-JP" dirty="0"/>
              <a:t>(B) </a:t>
            </a:r>
            <a:r>
              <a:rPr lang="ja-JP" altLang="en-US"/>
              <a:t>のとき</a:t>
            </a:r>
            <a:r>
              <a:rPr lang="en-US" altLang="ja-JP" dirty="0"/>
              <a:t>A=B or A=-B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A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A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CA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CA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𝑆𝐿</m:t>
                    </m:r>
                    <m:d>
                      <m:dPr>
                        <m:ctrlPr>
                          <a:rPr lang="fr-CA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2;</m:t>
                        </m:r>
                        <m:r>
                          <a:rPr lang="fr-CA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fr-CA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CA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CA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CA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CA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/>
                  <a:t>を仮定．</a:t>
                </a:r>
                <a:r>
                  <a:rPr lang="en-US" altLang="ja-JP" dirty="0"/>
                  <a:t>JUN</a:t>
                </a:r>
                <a:r>
                  <a:rPr lang="ja-JP" altLang="en-US"/>
                  <a:t>同型写像の性質を用いて</a:t>
                </a:r>
                <a:endParaRPr lang="en-US" altLang="ja-JP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CA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fr-CA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fr-CA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CA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CA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fr-CA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CA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CA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fr-CA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fr-CA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CA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ほぼ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A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/>
                  <a:t>としたとき，</a:t>
                </a:r>
                <a:endParaRPr lang="en-US" altLang="ja-JP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altLang="ja-JP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CA" altLang="ja-JP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A" altLang="ja-JP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𝑆𝐿</m:t>
                      </m:r>
                      <m:d>
                        <m:dPr>
                          <m:ctrlP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</m:t>
                          </m:r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fr-CA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CA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𝑆𝐿</m:t>
                      </m:r>
                      <m:d>
                        <m:dPr>
                          <m:ctrlP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</m:t>
                          </m:r>
                          <m:r>
                            <a:rPr lang="fr-CA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/>
              </a:p>
              <a:p>
                <a:pPr marL="0" lvl="0" indent="0">
                  <a:buNone/>
                </a:pPr>
                <a:r>
                  <a:rPr lang="ja-JP" altLang="en-US"/>
                  <a:t>より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ja-JP" altLang="en-US" dirty="0"/>
                  <a:t>なので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CA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CA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ja-JP" altLang="en-US"/>
                  <a:t>．よって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  <a:blipFill>
                <a:blip r:embed="rId3"/>
                <a:stretch>
                  <a:fillRect l="-1125" b="-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9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Google Shape;313;p5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093801"/>
                <a:ext cx="7886700" cy="3588300"/>
              </a:xfrm>
              <a:prstGeom prst="rect">
                <a:avLst/>
              </a:prstGeom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342900" indent="-342900"/>
                <a:r>
                  <a:rPr lang="ja-JP" altLang="en-US" sz="1800"/>
                  <a:t>双曲幾何では複素数を基本に話を進めていく</a:t>
                </a:r>
                <a:endParaRPr lang="en-US" altLang="ja-JP" sz="1800" dirty="0"/>
              </a:p>
              <a:p>
                <a:pPr marL="342900" indent="-342900"/>
                <a:r>
                  <a:rPr lang="ja-JP" altLang="en-US" sz="1800"/>
                  <a:t>点を点に写す一次変換というのが全部で３種類ある</a:t>
                </a:r>
                <a:endParaRPr lang="en-US" altLang="ja-JP" sz="1800" dirty="0"/>
              </a:p>
              <a:p>
                <a:pPr marL="800100" lvl="1" indent="-342900"/>
                <a:r>
                  <a:rPr lang="ja-JP" altLang="en-US"/>
                  <a:t>和：平行移動</a:t>
                </a:r>
                <a:endParaRPr lang="en-US" altLang="ja-JP" dirty="0"/>
              </a:p>
              <a:p>
                <a:pPr marL="800100" lvl="1" indent="-342900"/>
                <a:r>
                  <a:rPr lang="ja-JP" altLang="en-US"/>
                  <a:t>積：回転・拡大</a:t>
                </a:r>
                <a:endParaRPr lang="en-US" altLang="ja-JP" dirty="0"/>
              </a:p>
              <a:p>
                <a:pPr marL="800100" lvl="1" indent="-342900"/>
                <a:r>
                  <a:rPr lang="ja-JP" altLang="en-US"/>
                  <a:t>逆数：反転</a:t>
                </a:r>
                <a:endParaRPr lang="en-US" altLang="ja-JP" dirty="0"/>
              </a:p>
              <a:p>
                <a:pPr marL="342900" indent="-342900"/>
                <a:r>
                  <a:rPr lang="ja-JP" altLang="en-US" sz="1800"/>
                  <a:t>３種類の一次変換を</a:t>
                </a:r>
                <a:r>
                  <a:rPr lang="en-US" altLang="ja-JP" sz="1800" dirty="0"/>
                  <a:t>1</a:t>
                </a:r>
                <a:r>
                  <a:rPr lang="ja-JP" altLang="en-US" sz="1800"/>
                  <a:t>つの式で表せないか？</a:t>
                </a:r>
                <a:endParaRPr lang="en-US" altLang="ja-JP" sz="1800" dirty="0"/>
              </a:p>
              <a:p>
                <a:pPr marL="800100" lvl="1" indent="-342900"/>
                <a:r>
                  <a:rPr lang="ja-JP" altLang="en-US"/>
                  <a:t>一次分数変換：俺が考えた全てを含んだ最強の一次変換の式</a:t>
                </a:r>
                <a:endParaRPr lang="en-US" altLang="ja-JP" dirty="0"/>
              </a:p>
              <a:p>
                <a:pPr marL="800100" lvl="1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j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𝑎𝑧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𝑐𝑧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marL="800100" lvl="1" indent="-342900"/>
                <a:endParaRPr lang="en-US" altLang="ja-JP" dirty="0"/>
              </a:p>
            </p:txBody>
          </p:sp>
        </mc:Choice>
        <mc:Fallback xmlns="">
          <p:sp>
            <p:nvSpPr>
              <p:cNvPr id="313" name="Google Shape;313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093801"/>
                <a:ext cx="7886700" cy="3588300"/>
              </a:xfrm>
              <a:prstGeom prst="rect">
                <a:avLst/>
              </a:prstGeom>
              <a:blipFill>
                <a:blip r:embed="rId3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Google Shape;314;p56"/>
          <p:cNvSpPr txBox="1">
            <a:spLocks noGrp="1"/>
          </p:cNvSpPr>
          <p:nvPr>
            <p:ph type="title"/>
          </p:nvPr>
        </p:nvSpPr>
        <p:spPr>
          <a:xfrm>
            <a:off x="628650" y="14722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前回の復習１</a:t>
            </a:r>
            <a:b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一次変換から最強の形へ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8C5B5-2883-A142-AF6F-9E8730DD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9069"/>
            <a:ext cx="7886700" cy="994172"/>
          </a:xfrm>
        </p:spPr>
        <p:txBody>
          <a:bodyPr/>
          <a:lstStyle/>
          <a:p>
            <a:r>
              <a:rPr lang="ja-JP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前回の復習２</a:t>
            </a:r>
            <a:br>
              <a:rPr lang="en-US" altLang="ja-JP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一次分数変換の性質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86512CF-2921-884D-AE5B-E2ACA295B65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331119"/>
                <a:ext cx="7886700" cy="3263504"/>
              </a:xfrm>
            </p:spPr>
            <p:txBody>
              <a:bodyPr/>
              <a:lstStyle/>
              <a:p>
                <a:pPr marL="342900" indent="-342900"/>
                <a:r>
                  <a:rPr lang="ja-JP" altLang="en-US" sz="1800"/>
                  <a:t>一次分数変換の合成はどうなる？</a:t>
                </a:r>
                <a:endParaRPr lang="en-US" altLang="ja-JP" sz="1800" dirty="0"/>
              </a:p>
              <a:p>
                <a:pPr marL="800100" lvl="1" indent="-342900"/>
                <a:r>
                  <a:rPr lang="ja-JP" altLang="en-US"/>
                  <a:t>合成しても一次分数変換</a:t>
                </a:r>
                <a:endParaRPr lang="en-US" altLang="ja-JP" dirty="0"/>
              </a:p>
              <a:p>
                <a:pPr marL="800100" lvl="1" indent="-342900"/>
                <a:r>
                  <a:rPr lang="ja-JP" altLang="en-US"/>
                  <a:t>行列の積に似ている（けどちょっと違う）</a:t>
                </a:r>
                <a:endParaRPr lang="en-US" altLang="ja-JP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ja-JP" sz="1800" dirty="0"/>
                                <m:t> </m:t>
                              </m:r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742950" lvl="1" indent="-285750"/>
                <a:r>
                  <a:rPr lang="ja-JP" altLang="en-US"/>
                  <a:t>どうにかしての合成変換と行列の積を同一視できないか？</a:t>
                </a:r>
                <a:endParaRPr lang="en-US" altLang="ja-JP" dirty="0"/>
              </a:p>
              <a:p>
                <a:pPr marL="742950" lvl="1" indent="-285750"/>
                <a:r>
                  <a:rPr lang="en-US" altLang="ja-JP" dirty="0"/>
                  <a:t>2</a:t>
                </a:r>
                <a:r>
                  <a:rPr lang="ja-JP" altLang="en-US"/>
                  <a:t>つの要素を使えばできる！</a:t>
                </a:r>
                <a:endParaRPr lang="en-US" altLang="ja-JP" dirty="0"/>
              </a:p>
              <a:p>
                <a:pPr marL="1200150" lvl="2" indent="-285750"/>
                <a:r>
                  <a:rPr lang="ja-JP" altLang="en-US" sz="1800"/>
                  <a:t>拡張複素数とリーマン球面</a:t>
                </a:r>
                <a:endParaRPr lang="en-US" altLang="ja-JP" sz="1800" dirty="0"/>
              </a:p>
              <a:p>
                <a:pPr marL="1200150" lvl="2" indent="-285750"/>
                <a:r>
                  <a:rPr lang="ja-JP" altLang="en-US" sz="1800"/>
                  <a:t>群論</a:t>
                </a:r>
                <a:endParaRPr lang="en-US" altLang="ja-JP" sz="1800" dirty="0"/>
              </a:p>
              <a:p>
                <a:pPr marL="1200150" lvl="2" indent="-285750"/>
                <a:r>
                  <a:rPr lang="ja-JP" altLang="en-US" sz="1800"/>
                  <a:t>とりあえず順番に勉強していこう</a:t>
                </a:r>
                <a:endParaRPr lang="en-US" altLang="ja-JP" sz="1800" dirty="0"/>
              </a:p>
              <a:p>
                <a:pPr marL="0" lvl="0" indent="0" algn="ctr">
                  <a:buNone/>
                </a:pPr>
                <a:endParaRPr lang="en-US" altLang="ja-JP" sz="1800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86512CF-2921-884D-AE5B-E2ACA295B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31119"/>
                <a:ext cx="7886700" cy="3263504"/>
              </a:xfrm>
              <a:blipFill>
                <a:blip r:embed="rId2"/>
                <a:stretch>
                  <a:fillRect l="-482" b="-131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8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8C5B5-2883-A142-AF6F-9E8730DD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9069"/>
            <a:ext cx="7886700" cy="994172"/>
          </a:xfrm>
        </p:spPr>
        <p:txBody>
          <a:bodyPr/>
          <a:lstStyle/>
          <a:p>
            <a:r>
              <a:rPr lang="ja-JP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前回の復習３</a:t>
            </a:r>
            <a:br>
              <a:rPr lang="en-US" altLang="ja-JP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拡張複素数のお出まし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86512CF-2921-884D-AE5B-E2ACA295B65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331119"/>
                <a:ext cx="7886700" cy="3263504"/>
              </a:xfrm>
            </p:spPr>
            <p:txBody>
              <a:bodyPr/>
              <a:lstStyle/>
              <a:p>
                <a:pPr marL="342900" indent="-342900"/>
                <a:r>
                  <a:rPr lang="ja-JP" altLang="en-US"/>
                  <a:t>拡張複素数とはなんぞや</a:t>
                </a:r>
                <a:endParaRPr lang="en-US" altLang="ja-JP" dirty="0"/>
              </a:p>
              <a:p>
                <a:pPr marL="800100" lvl="1" indent="-342900"/>
                <a:r>
                  <a:rPr lang="ja-JP" altLang="en-US"/>
                  <a:t>複素数</a:t>
                </a:r>
                <a:r>
                  <a:rPr lang="en-US" altLang="ja-JP" dirty="0"/>
                  <a:t>C</a:t>
                </a:r>
                <a:r>
                  <a:rPr lang="ja-JP" altLang="en-US"/>
                  <a:t>に「∞」を加えたやつ</a:t>
                </a:r>
                <a:endParaRPr lang="en-US" altLang="ja-JP" dirty="0"/>
              </a:p>
              <a:p>
                <a:pPr marL="342900" indent="-342900"/>
                <a:r>
                  <a:rPr lang="ja-JP" altLang="en-US" sz="1800"/>
                  <a:t>一次分数変換を拡張複素数で再定義する</a:t>
                </a:r>
                <a:endParaRPr lang="en-US" altLang="ja-JP" sz="1800" dirty="0"/>
              </a:p>
              <a:p>
                <a:pPr marL="800100" lvl="1" indent="-342900"/>
                <a14:m>
                  <m:oMath xmlns:m="http://schemas.openxmlformats.org/officeDocument/2006/math">
                    <m:r>
                      <a:rPr lang="en-US" altLang="ja-JP" sz="15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altLang="ja-JP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5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ja-JP" sz="15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sz="1500" i="1">
                        <a:latin typeface="Cambria Math" panose="02040503050406030204" pitchFamily="18" charset="0"/>
                      </a:rPr>
                      <m:t>と</m:t>
                    </m:r>
                    <m:f>
                      <m:fPr>
                        <m:ctrlPr>
                          <a:rPr lang="en-US" altLang="ja-JP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ja-JP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ja-JP" altLang="en-US" sz="1500" i="1">
                        <a:latin typeface="Cambria Math" panose="02040503050406030204" pitchFamily="18" charset="0"/>
                      </a:rPr>
                      <m:t>が</m:t>
                    </m:r>
                    <m:r>
                      <a:rPr lang="ja-JP" altLang="en-US" sz="1500" i="1" smtClean="0">
                        <a:latin typeface="Cambria Math" panose="02040503050406030204" pitchFamily="18" charset="0"/>
                      </a:rPr>
                      <m:t>同値</m:t>
                    </m:r>
                    <m:r>
                      <a:rPr lang="ja-JP" altLang="en-US" sz="1500" i="1">
                        <a:latin typeface="Cambria Math" panose="02040503050406030204" pitchFamily="18" charset="0"/>
                      </a:rPr>
                      <m:t>になるので</m:t>
                    </m:r>
                    <m:r>
                      <a:rPr lang="ja-JP" altLang="en-US" sz="1500" i="1" smtClean="0">
                        <a:latin typeface="Cambria Math" panose="02040503050406030204" pitchFamily="18" charset="0"/>
                      </a:rPr>
                      <m:t>都合</m:t>
                    </m:r>
                    <m:r>
                      <a:rPr lang="ja-JP" altLang="en-US" sz="1500" i="1" smtClean="0">
                        <a:latin typeface="Cambria Math" panose="02040503050406030204" pitchFamily="18" charset="0"/>
                      </a:rPr>
                      <m:t>が</m:t>
                    </m:r>
                    <m:r>
                      <a:rPr lang="ja-JP" altLang="en-US" sz="1500" i="1" smtClean="0">
                        <a:latin typeface="Cambria Math" panose="02040503050406030204" pitchFamily="18" charset="0"/>
                      </a:rPr>
                      <m:t>悪</m:t>
                    </m:r>
                    <m:r>
                      <a:rPr lang="ja-JP" altLang="en-US" sz="1500" i="1" smtClean="0">
                        <a:latin typeface="Cambria Math" panose="02040503050406030204" pitchFamily="18" charset="0"/>
                      </a:rPr>
                      <m:t>い</m:t>
                    </m:r>
                  </m:oMath>
                </a14:m>
                <a:r>
                  <a:rPr lang="ja-JP" altLang="en-US" sz="1500"/>
                  <a:t>ので定義はしない</a:t>
                </a:r>
                <a:endParaRPr lang="en-US" altLang="ja-JP" sz="1500" dirty="0"/>
              </a:p>
              <a:p>
                <a:pPr marL="800100" lvl="1" indent="-342900"/>
                <a:r>
                  <a:rPr lang="ja-JP" altLang="en-US"/>
                  <a:t>分母に∞があったり０があったりしても定義できる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テキスト プレースホルダー 2">
                <a:extLst>
                  <a:ext uri="{FF2B5EF4-FFF2-40B4-BE49-F238E27FC236}">
                    <a16:creationId xmlns:a16="http://schemas.microsoft.com/office/drawing/2014/main" id="{D86512CF-2921-884D-AE5B-E2ACA295B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31119"/>
                <a:ext cx="7886700" cy="3263504"/>
              </a:xfr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9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8C5B5-2883-A142-AF6F-9E8730DD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9069"/>
            <a:ext cx="7886700" cy="994172"/>
          </a:xfrm>
        </p:spPr>
        <p:txBody>
          <a:bodyPr/>
          <a:lstStyle/>
          <a:p>
            <a:r>
              <a:rPr lang="ja-JP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前回の復習４</a:t>
            </a:r>
            <a:br>
              <a:rPr lang="en-US" altLang="ja-JP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立体投影：写像</a:t>
            </a:r>
            <a:r>
              <a:rPr lang="en-US" altLang="ja-JP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6512CF-2921-884D-AE5B-E2ACA295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882" y="939998"/>
            <a:ext cx="4333453" cy="3263504"/>
          </a:xfrm>
        </p:spPr>
        <p:txBody>
          <a:bodyPr/>
          <a:lstStyle/>
          <a:p>
            <a:pPr marL="342900" indent="-342900"/>
            <a:r>
              <a:rPr lang="ja-JP" altLang="en-US" sz="1800"/>
              <a:t>原点で球面をガウス平面に重ねる</a:t>
            </a:r>
            <a:endParaRPr lang="en-US" altLang="ja-JP" sz="1800" dirty="0"/>
          </a:p>
          <a:p>
            <a:pPr marL="342900" indent="-342900"/>
            <a:r>
              <a:rPr lang="ja-JP" altLang="en-US" sz="1800"/>
              <a:t>写像</a:t>
            </a:r>
            <a:r>
              <a:rPr lang="en-US" altLang="ja-JP" sz="1800" dirty="0"/>
              <a:t>Πv0</a:t>
            </a:r>
          </a:p>
          <a:p>
            <a:pPr marL="800100" lvl="1" indent="-342900"/>
            <a:r>
              <a:rPr lang="ja-JP" altLang="en-US"/>
              <a:t>北極点を除く任意の球面とガウス平面の点とを対応させる</a:t>
            </a:r>
            <a:endParaRPr lang="en-US" altLang="ja-JP" dirty="0"/>
          </a:p>
          <a:p>
            <a:pPr marL="342900" indent="-342900"/>
            <a:r>
              <a:rPr lang="ja-JP" altLang="en-US" sz="1800"/>
              <a:t>写像</a:t>
            </a:r>
            <a:r>
              <a:rPr lang="en-US" altLang="ja-JP" sz="1800" dirty="0"/>
              <a:t>Πv0</a:t>
            </a:r>
            <a:r>
              <a:rPr lang="ja-JP" altLang="en-US" sz="1800"/>
              <a:t>に拡張複素数を対応させる</a:t>
            </a:r>
            <a:endParaRPr lang="en-US" altLang="ja-JP" sz="1800" dirty="0"/>
          </a:p>
          <a:p>
            <a:pPr marL="800100" lvl="1" indent="-342900"/>
            <a:r>
              <a:rPr lang="ja-JP" altLang="en-US"/>
              <a:t>北極点と∞を対応させる</a:t>
            </a:r>
            <a:endParaRPr lang="en-US" altLang="ja-JP" dirty="0"/>
          </a:p>
          <a:p>
            <a:pPr marL="800100" lvl="1" indent="-342900"/>
            <a:r>
              <a:rPr lang="ja-JP" altLang="en-US"/>
              <a:t>こうすると球面で拡張複素数（つまり∞）を扱うことができる</a:t>
            </a:r>
            <a:endParaRPr lang="en-US" altLang="ja-JP" dirty="0"/>
          </a:p>
          <a:p>
            <a:pPr marL="342900" indent="-342900"/>
            <a:r>
              <a:rPr lang="ja-JP" altLang="en-US" sz="1800"/>
              <a:t>写像</a:t>
            </a:r>
            <a:r>
              <a:rPr lang="en-US" altLang="ja-JP" sz="1800" dirty="0" err="1"/>
              <a:t>Π</a:t>
            </a:r>
            <a:r>
              <a:rPr lang="ja-JP" altLang="en-US" sz="1800"/>
              <a:t>と一次分数変換を使って球面から球面への写像を定義できる！</a:t>
            </a:r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9A8A75-FB1D-F749-ADCB-7E265013C2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"/>
          <a:stretch/>
        </p:blipFill>
        <p:spPr>
          <a:xfrm>
            <a:off x="4857750" y="1093794"/>
            <a:ext cx="4042787" cy="37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2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2DD8B-32E8-2842-95AE-1629866D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群論に関して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26294C-C9DB-3640-AED1-71430CDDF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群論は別の「群論の気持ち」スライドを参照</a:t>
            </a:r>
          </a:p>
        </p:txBody>
      </p:sp>
    </p:spTree>
    <p:extLst>
      <p:ext uri="{BB962C8B-B14F-4D97-AF65-F5344CB8AC3E}">
        <p14:creationId xmlns:p14="http://schemas.microsoft.com/office/powerpoint/2010/main" val="36167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628650" y="180952"/>
            <a:ext cx="7886700" cy="445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fr-CA" altLang="ja" sz="3300" dirty="0"/>
              <a:t>PSL(2;C)</a:t>
            </a:r>
            <a:r>
              <a:rPr lang="ja-JP" altLang="en-US" sz="3300"/>
              <a:t>と</a:t>
            </a:r>
            <a:r>
              <a:rPr lang="en-US" altLang="ja-JP" sz="3300" dirty="0"/>
              <a:t>SL(2;C)</a:t>
            </a:r>
            <a:r>
              <a:rPr lang="ja-JP" altLang="en-US" sz="3300"/>
              <a:t>の関係性</a:t>
            </a:r>
            <a:endParaRPr lang="ja-JP" altLang="en-US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ja-JP" altLang="en-US"/>
              <a:t>一次分数変換群</a:t>
            </a:r>
            <a:r>
              <a:rPr lang="en-US" altLang="ja-JP" dirty="0"/>
              <a:t>PSL</a:t>
            </a:r>
          </a:p>
          <a:p>
            <a:pPr lvl="2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ja-JP" altLang="en-US"/>
              <a:t>定理</a:t>
            </a:r>
            <a:endParaRPr lang="en-US" altLang="ja-JP" dirty="0"/>
          </a:p>
          <a:p>
            <a:pPr lvl="2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ja-JP" altLang="en-US"/>
              <a:t>群を成すことを示す</a:t>
            </a:r>
            <a:endParaRPr lang="en-US" altLang="ja-JP" dirty="0"/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en-US" altLang="ja-JP" dirty="0"/>
              <a:t>Lem1.35 </a:t>
            </a:r>
            <a:r>
              <a:rPr lang="ja-JP" altLang="en-US"/>
              <a:t>写像・のリーマン球面への作用</a:t>
            </a:r>
            <a:endParaRPr lang="en-US" altLang="ja-JP" dirty="0"/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ja-JP" altLang="en-US"/>
              <a:t>系</a:t>
            </a:r>
            <a:r>
              <a:rPr lang="en-US" altLang="ja-JP" dirty="0"/>
              <a:t>1.36</a:t>
            </a:r>
            <a:r>
              <a:rPr lang="ja-JP" altLang="en-US"/>
              <a:t> </a:t>
            </a:r>
            <a:r>
              <a:rPr lang="en-US" altLang="ja-JP" dirty="0"/>
              <a:t>PSL</a:t>
            </a:r>
            <a:r>
              <a:rPr lang="ja-JP" altLang="en-US"/>
              <a:t>は全単射</a:t>
            </a:r>
            <a:endParaRPr lang="en-US" altLang="ja-JP" dirty="0"/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en-US" altLang="ja-JP" dirty="0"/>
              <a:t>Def 1.38 </a:t>
            </a:r>
            <a:r>
              <a:rPr lang="ja-JP" altLang="en-US"/>
              <a:t>準同型写像</a:t>
            </a:r>
            <a:endParaRPr lang="en-US" altLang="ja-JP" dirty="0"/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en-US" altLang="ja-JP" dirty="0"/>
              <a:t>Def 1.41 </a:t>
            </a:r>
            <a:r>
              <a:rPr lang="ja-JP" altLang="en-US"/>
              <a:t>同型写像</a:t>
            </a:r>
            <a:br>
              <a:rPr lang="en-US" altLang="ja-JP" dirty="0"/>
            </a:br>
            <a:r>
              <a:rPr lang="ja-JP" altLang="en-US"/>
              <a:t>これらの定義・定理・補題・系を用いて</a:t>
            </a:r>
            <a:r>
              <a:rPr lang="en-US" altLang="ja-JP" dirty="0"/>
              <a:t>SL→PSL</a:t>
            </a:r>
            <a:r>
              <a:rPr lang="ja-JP" altLang="en-US"/>
              <a:t>の写像を考える</a:t>
            </a:r>
            <a:endParaRPr lang="en-US" altLang="ja-JP" dirty="0"/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en-US" altLang="ja-JP" dirty="0" err="1"/>
              <a:t>Lem</a:t>
            </a:r>
            <a:r>
              <a:rPr lang="en-US" altLang="ja-JP" dirty="0"/>
              <a:t> 1.43 </a:t>
            </a:r>
            <a:r>
              <a:rPr lang="ja-JP" altLang="en-US"/>
              <a:t>写像</a:t>
            </a:r>
            <a:r>
              <a:rPr lang="en-US" altLang="ja-JP" dirty="0" err="1"/>
              <a:t>φ</a:t>
            </a:r>
            <a:r>
              <a:rPr lang="ja-JP" altLang="en-US"/>
              <a:t>は準同型写像</a:t>
            </a:r>
            <a:endParaRPr lang="en-US" altLang="ja-JP" dirty="0"/>
          </a:p>
          <a:p>
            <a:pPr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en-US" altLang="ja-JP" dirty="0" err="1"/>
              <a:t>Lem</a:t>
            </a:r>
            <a:r>
              <a:rPr lang="en-US" altLang="ja-JP" dirty="0"/>
              <a:t> 1.44 </a:t>
            </a:r>
            <a:r>
              <a:rPr lang="ja-JP" altLang="en-US"/>
              <a:t>写像</a:t>
            </a:r>
            <a:r>
              <a:rPr lang="en-US" altLang="ja-JP" dirty="0" err="1"/>
              <a:t>φ</a:t>
            </a:r>
            <a:r>
              <a:rPr lang="ja-JP" altLang="en-US"/>
              <a:t>は全射．また</a:t>
            </a:r>
            <a:r>
              <a:rPr lang="en-US" altLang="ja-JP" dirty="0" err="1"/>
              <a:t>φ</a:t>
            </a:r>
            <a:r>
              <a:rPr lang="en-US" altLang="ja-JP" dirty="0"/>
              <a:t>(A)=</a:t>
            </a:r>
            <a:r>
              <a:rPr lang="en-US" altLang="ja-JP" dirty="0" err="1"/>
              <a:t>φ</a:t>
            </a:r>
            <a:r>
              <a:rPr lang="en-US" altLang="ja-JP" dirty="0"/>
              <a:t>(B) =&gt; A=B or A=-B</a:t>
            </a:r>
            <a:br>
              <a:rPr lang="en-US" altLang="ja-JP" dirty="0"/>
            </a:br>
            <a:r>
              <a:rPr lang="ja-JP" altLang="en-US"/>
              <a:t>つまり，</a:t>
            </a:r>
            <a:r>
              <a:rPr lang="en-US" altLang="ja-JP" dirty="0"/>
              <a:t>PSL</a:t>
            </a:r>
            <a:r>
              <a:rPr lang="ja-JP" altLang="en-US"/>
              <a:t>は</a:t>
            </a:r>
            <a:r>
              <a:rPr lang="en-US" altLang="ja-JP" dirty="0"/>
              <a:t>SL</a:t>
            </a:r>
            <a:r>
              <a:rPr lang="ja-JP" altLang="en-US"/>
              <a:t>で</a:t>
            </a:r>
            <a:r>
              <a:rPr lang="en-US" altLang="ja-JP" dirty="0"/>
              <a:t>±</a:t>
            </a:r>
            <a:r>
              <a:rPr lang="ja-JP" altLang="en-US"/>
              <a:t>を同一視したものである．</a:t>
            </a:r>
            <a:br>
              <a:rPr lang="en-US" altLang="ja-JP" dirty="0"/>
            </a:br>
            <a:r>
              <a:rPr lang="ja-JP" altLang="en-US"/>
              <a:t>ちなみ</a:t>
            </a:r>
            <a:r>
              <a:rPr lang="en-US" altLang="ja-JP" dirty="0"/>
              <a:t>SL</a:t>
            </a:r>
            <a:r>
              <a:rPr lang="ja-JP" altLang="en-US"/>
              <a:t>上の同値関係における同値類に群を与えたもの．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028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一次分数変換群~</a:t>
            </a:r>
            <a:r>
              <a:rPr lang="ja-JP" altLang="en-US"/>
              <a:t>合成</a:t>
            </a:r>
            <a:r>
              <a:rPr lang="ja" dirty="0"/>
              <a:t>~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Google Shape;419;p7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ja-JP" altLang="en-US" dirty="0"/>
                  <a:t>登場人物「</a:t>
                </a:r>
                <a:r>
                  <a:rPr lang="fr-CA" altLang="ja" dirty="0"/>
                  <a:t>PSL(2;C)</a:t>
                </a:r>
                <a:r>
                  <a:rPr lang="ja" altLang="fr-CA" dirty="0"/>
                  <a:t>：</a:t>
                </a:r>
                <a:r>
                  <a:rPr lang="ja-JP" altLang="en-US" dirty="0"/>
                  <a:t>一時分数変換全体の集合」</a:t>
                </a:r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ja-JP" altLang="en-US" dirty="0"/>
                  <a:t>定義</a:t>
                </a:r>
                <a:r>
                  <a:rPr lang="en-US" altLang="ja-JP" dirty="0"/>
                  <a:t>1.33</a:t>
                </a:r>
                <a:endParaRPr lang="ja-JP" alt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𝑃𝑆𝐿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PSL</a:t>
                </a:r>
                <a:r>
                  <a:rPr lang="ja-JP" altLang="en-US"/>
                  <a:t>の合成は</a:t>
                </a:r>
                <a:r>
                  <a:rPr lang="en-US" altLang="ja-JP" dirty="0"/>
                  <a:t>PSL</a:t>
                </a:r>
                <a:r>
                  <a:rPr lang="ja-JP" altLang="en-US"/>
                  <a:t>であるということ．</a:t>
                </a:r>
                <a:endParaRPr dirty="0"/>
              </a:p>
            </p:txBody>
          </p:sp>
        </mc:Choice>
        <mc:Fallback xmlns="">
          <p:sp>
            <p:nvSpPr>
              <p:cNvPr id="419" name="Google Shape;419;p7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一次分数変換群~群~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Google Shape;425;p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ja-JP" altLang="en-US" dirty="0"/>
                  <a:t>定理</a:t>
                </a:r>
                <a:r>
                  <a:rPr lang="en-US" altLang="ja-JP" dirty="0"/>
                  <a:t>1.34</a:t>
                </a:r>
                <a:endParaRPr lang="ja-JP" altLang="en-US" dirty="0"/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𝑆𝐿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は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群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をなす</m:t>
                      </m:r>
                    </m:oMath>
                  </m:oMathPara>
                </a14:m>
                <a:endParaRPr lang="ja-JP" altLang="en-US" dirty="0"/>
              </a:p>
              <a:p>
                <a:pPr marL="0" lvl="0" indent="0" algn="l" rtl="0"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ja-JP" altLang="en-US" dirty="0"/>
                  <a:t>示す</a:t>
                </a:r>
              </a:p>
              <a:p>
                <a:pPr marL="457200" lvl="0" indent="-317500" algn="l" rtl="0">
                  <a:spcBef>
                    <a:spcPts val="800"/>
                  </a:spcBef>
                  <a:spcAft>
                    <a:spcPts val="0"/>
                  </a:spcAft>
                  <a:buSzPts val="1400"/>
                  <a:buChar char="-"/>
                </a:pPr>
                <a:r>
                  <a:rPr lang="ja-JP" altLang="en-US"/>
                  <a:t>結合則</a:t>
                </a:r>
                <a:br>
                  <a:rPr lang="en-US" altLang="ja-JP" dirty="0"/>
                </a:br>
                <a:r>
                  <a:rPr lang="en-US" altLang="ja-JP" dirty="0"/>
                  <a:t>PSL</a:t>
                </a:r>
                <a:r>
                  <a:rPr lang="ja-JP" altLang="en-US"/>
                  <a:t>の性質から成立</a:t>
                </a:r>
                <a:endParaRPr lang="en-US" altLang="ja-JP" dirty="0"/>
              </a:p>
              <a:p>
                <a:pPr marL="457200" lvl="0" indent="-317500" algn="l" rtl="0">
                  <a:spcBef>
                    <a:spcPts val="800"/>
                  </a:spcBef>
                  <a:spcAft>
                    <a:spcPts val="0"/>
                  </a:spcAft>
                  <a:buSzPts val="1400"/>
                  <a:buChar char="-"/>
                </a:pPr>
                <a:r>
                  <a:rPr lang="ja-JP" altLang="en-US"/>
                  <a:t>単位元</a:t>
                </a:r>
                <a:br>
                  <a:rPr lang="en-US" altLang="ja-JP" dirty="0"/>
                </a:br>
                <a:r>
                  <a:rPr lang="ja-JP" altLang="en-US"/>
                  <a:t>恒</a:t>
                </a:r>
                <a:r>
                  <a:rPr lang="ja-JP" altLang="en-US" dirty="0"/>
                  <a:t>等写像（対応とかの話とか挟めそう）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-"/>
                </a:pPr>
                <a:r>
                  <a:rPr lang="ja-JP" altLang="en-US"/>
                  <a:t>逆元</a:t>
                </a:r>
                <a:br>
                  <a:rPr lang="en-US" altLang="ja-JP" dirty="0"/>
                </a:br>
                <a:r>
                  <a:rPr lang="en-US" altLang="ja-JP" dirty="0"/>
                  <a:t>PSL</a:t>
                </a:r>
                <a:r>
                  <a:rPr lang="ja-JP" altLang="en-US"/>
                  <a:t>には逆行列が存在する</a:t>
                </a:r>
                <a:endParaRPr dirty="0"/>
              </a:p>
            </p:txBody>
          </p:sp>
        </mc:Choice>
        <mc:Fallback xmlns="">
          <p:sp>
            <p:nvSpPr>
              <p:cNvPr id="425" name="Google Shape;425;p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7886700" cy="3263400"/>
              </a:xfrm>
              <a:prstGeom prst="rect">
                <a:avLst/>
              </a:prstGeo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6288</TotalTime>
  <Words>946</Words>
  <Application>Microsoft Macintosh PowerPoint</Application>
  <PresentationFormat>画面に合わせる (16:9)</PresentationFormat>
  <Paragraphs>103</Paragraphs>
  <Slides>15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Times New Roman</vt:lpstr>
      <vt:lpstr>Simple Light</vt:lpstr>
      <vt:lpstr>Office テーマ</vt:lpstr>
      <vt:lpstr>前回から今回の流れ</vt:lpstr>
      <vt:lpstr>前回の復習１ 一次変換から最強の形へ</vt:lpstr>
      <vt:lpstr>前回の復習２ 一次分数変換の性質</vt:lpstr>
      <vt:lpstr>前回の復習３ 拡張複素数のお出まし</vt:lpstr>
      <vt:lpstr>前回の復習４ 立体投影：写像Π</vt:lpstr>
      <vt:lpstr>群論に関して</vt:lpstr>
      <vt:lpstr>PowerPoint プレゼンテーション</vt:lpstr>
      <vt:lpstr>一次分数変換群~合成~</vt:lpstr>
      <vt:lpstr>一次分数変換群~群~</vt:lpstr>
      <vt:lpstr>リーマン球面への作用</vt:lpstr>
      <vt:lpstr>一次分数変換は全単射</vt:lpstr>
      <vt:lpstr>立体投影：写像Πも同型写像</vt:lpstr>
      <vt:lpstr>写像φの性質</vt:lpstr>
      <vt:lpstr>写像φが全射であることを示す</vt:lpstr>
      <vt:lpstr>φ(A)=φ(B) のときA=B or A=-B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双曲幾何の発祥〜ユークリッド幾何学が自明かどうか〜</dc:title>
  <cp:lastModifiedBy>高原 照太郎</cp:lastModifiedBy>
  <cp:revision>399</cp:revision>
  <cp:lastPrinted>2019-09-14T20:39:33Z</cp:lastPrinted>
  <dcterms:modified xsi:type="dcterms:W3CDTF">2019-09-14T20:46:16Z</dcterms:modified>
</cp:coreProperties>
</file>