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  <p:sldId id="266" r:id="rId10"/>
    <p:sldId id="269" r:id="rId11"/>
    <p:sldId id="267" r:id="rId12"/>
    <p:sldId id="270" r:id="rId13"/>
    <p:sldId id="271" r:id="rId14"/>
    <p:sldId id="272" r:id="rId15"/>
    <p:sldId id="273" r:id="rId16"/>
    <p:sldId id="276" r:id="rId17"/>
    <p:sldId id="275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9D9DE-589B-1D4C-A24A-D7A8BA5193E5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950E7-D8B7-2943-B0F9-7C34F341C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43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950E7-D8B7-2943-B0F9-7C34F341CDC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87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950E7-D8B7-2943-B0F9-7C34F341CDC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71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950E7-D8B7-2943-B0F9-7C34F341CDC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50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30AB4-8867-C747-AF22-C0A9ACF58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C8D10F-9A25-2542-82B0-24FA247B1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DF28E0-ADA9-6E48-8A05-4B36F7F4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7A45-0FBD-5345-B299-C032F128661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4A2D1-E0E9-2F4F-AAE8-58136282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4C5F9-8211-CE44-A729-9961804E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3CB-A91A-B944-AB42-9A14768ACB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7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9460D-015A-D445-A432-255F8E9B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D4AA99-BA1C-5B4E-B1B1-5FB2F8892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2001F4-264F-6243-A43B-D4A63201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7A45-0FBD-5345-B299-C032F128661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573A64-C032-6144-A45C-884FF44A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C2008-B8FC-B544-BD1C-82C80CCD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3CB-A91A-B944-AB42-9A14768ACB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F0D646-AD1A-AF41-863D-817AF58F8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2F6D00-E2BA-3D4D-B56D-AF2CAAAF2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671774-8536-1C40-AE7A-353A57C3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7A45-0FBD-5345-B299-C032F128661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D2BF1C-229C-8246-AB96-946C4B49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EED6D-7127-C943-9E1E-A0C91F7D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3CB-A91A-B944-AB42-9A14768ACB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74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E56CC-DED0-E945-BEF3-735090AF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88C2AD-1CE6-284D-BD14-42118FFF4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1A399A-2E1F-DD49-BEE8-66C7799B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7A45-0FBD-5345-B299-C032F128661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463E46-3BE4-294F-ADE7-105F422B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1E2092-21FF-A444-BDB2-D2D64017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3CB-A91A-B944-AB42-9A14768ACB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79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06F74-8D60-7245-BF72-F73C6619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085F82-B000-F24F-B552-5B0DA70BF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0A641B-05FF-C242-BFC8-03F54052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7A45-0FBD-5345-B299-C032F128661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5513CE-D6EB-D64C-9263-7DF893F3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785560-207C-E24D-B133-781B908A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3CB-A91A-B944-AB42-9A14768ACB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4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78426-D830-4344-B1F3-7C3721C4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457100-FD43-4D47-A99C-6A7A275AE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35E04D-C044-5645-91F0-E4FD8BFD2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BEC8B4-37E8-3B4C-AEBA-DFE2806D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7A45-0FBD-5345-B299-C032F128661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C90639-B7A3-EA42-8C1B-2EFFA1BF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BDE80B-0D34-684C-B0DD-0B8AB928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3CB-A91A-B944-AB42-9A14768ACB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48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B339F-6343-5E49-AF31-79CA34B3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14C8C9-9D07-BD4C-99F3-82A2AD9B8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F81D3E-77FD-A14B-8A40-66BC841AC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B86E54-B7F1-D948-A5A2-B6689F6AC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A4C76D-1933-044A-83EE-E4618BC7E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A328AE-6D98-EA40-A477-A8CEDEA4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7A45-0FBD-5345-B299-C032F128661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0F70B6-75CE-B246-9717-9827FDE3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3A5075-82B8-F340-B79D-B87E3668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3CB-A91A-B944-AB42-9A14768ACB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02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91A514-AEE8-BC4B-A45E-4957C371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E0F127-25D2-2343-8F4C-FC058353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7A45-0FBD-5345-B299-C032F128661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5D0D2B-6E70-C543-9365-22ACB62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B4E37C-6AD4-A84A-99F4-D6D330AC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3CB-A91A-B944-AB42-9A14768ACB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D23B2C-67EE-564E-AC5B-86CC683E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7A45-0FBD-5345-B299-C032F128661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F8989A-EBDA-0646-9FCC-4744A91B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063E64-D8C2-0046-8E97-3ABAE47C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3CB-A91A-B944-AB42-9A14768ACB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19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26731-139F-4B45-9D58-F2409B80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8E56AE-3124-A249-93ED-D90A849F5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8DCEBE-8AD2-9044-9BB1-56F7361E1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25DB14-F119-4B4B-9810-7CD0D812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7A45-0FBD-5345-B299-C032F128661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A7D553-5F68-884A-8AEB-63FD31B8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19E67E-0340-8140-B6A5-65AD2DC0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3CB-A91A-B944-AB42-9A14768ACB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82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440F2-8B8E-714F-BB70-05E4C5D0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BA010D-40BB-3141-8773-EBECC3538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B2E5C8-D955-3E49-942C-03789504F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3E4855-C7B6-F048-8638-CA617720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7A45-0FBD-5345-B299-C032F128661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C547D8-F4D0-874B-BD12-76AF4378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2CD0E7-6534-1C47-82BA-E0BF696D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13CB-A91A-B944-AB42-9A14768ACB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5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44F6C7-67EA-6445-AD3B-C8903CEA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3C1D68-FEF8-1046-B4F2-3B11D172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1972A2-618C-6542-AF54-8FB8D483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7A45-0FBD-5345-B299-C032F1286611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692AAB-1855-A644-8EBA-FB0657FC7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979AF1-5790-944E-9CB2-11B1946E9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F13CB-A91A-B944-AB42-9A14768ACB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19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30384-7908-0546-9E2E-3E27807D6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双曲幾何</a:t>
            </a:r>
            <a:r>
              <a:rPr kumimoji="1" lang="en-US" altLang="ja-JP" dirty="0"/>
              <a:t> 3.2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F0C838-68BD-8145-8483-3A4B91C05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kumimoji="1" lang="ja-JP" altLang="en-US"/>
              <a:t>環境情報学部</a:t>
            </a:r>
            <a:r>
              <a:rPr kumimoji="1" lang="en-US" altLang="ja-JP" dirty="0"/>
              <a:t>2</a:t>
            </a:r>
            <a:r>
              <a:rPr kumimoji="1" lang="ja-JP" altLang="en-US"/>
              <a:t>年　武山尚生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Twitter: @</a:t>
            </a:r>
            <a:r>
              <a:rPr kumimoji="1" lang="en-US" altLang="ja-JP" dirty="0" err="1"/>
              <a:t>TaneoKoyama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74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5D11E-C4B1-D948-A011-385AA389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草案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74C3A6-B8B4-5849-AD2B-643206AD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dirty="0"/>
              <a:t>5. </a:t>
            </a:r>
            <a:r>
              <a:rPr kumimoji="1" lang="ja-JP" altLang="en-US"/>
              <a:t>三角法の応用例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/>
              <a:t>・双曲平面上の三角形の合同条件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三角形の</a:t>
            </a:r>
            <a:r>
              <a:rPr lang="en-US" altLang="ja-JP" dirty="0"/>
              <a:t>3</a:t>
            </a:r>
            <a:r>
              <a:rPr lang="ja-JP" altLang="en-US"/>
              <a:t>辺の長さは</a:t>
            </a:r>
            <a:r>
              <a:rPr lang="en-US" altLang="ja-JP" dirty="0"/>
              <a:t>3</a:t>
            </a:r>
            <a:r>
              <a:rPr lang="ja-JP" altLang="en-US"/>
              <a:t>つの内角によって一意に定まる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・直角六角形における正弦・余弦定理</a:t>
            </a:r>
            <a:br>
              <a:rPr lang="en-US" altLang="ja-JP" dirty="0"/>
            </a:br>
            <a:r>
              <a:rPr lang="ja-JP" altLang="en-US"/>
              <a:t>任意の</a:t>
            </a:r>
            <a:r>
              <a:rPr lang="en-US" altLang="ja-JP" dirty="0"/>
              <a:t>3</a:t>
            </a:r>
            <a:r>
              <a:rPr lang="ja-JP" altLang="en-US"/>
              <a:t>つの正の数に対し、それらが</a:t>
            </a:r>
            <a:r>
              <a:rPr lang="en-US" altLang="ja-JP" dirty="0"/>
              <a:t>1</a:t>
            </a:r>
            <a:r>
              <a:rPr lang="ja-JP" altLang="en-US"/>
              <a:t>つおきの</a:t>
            </a:r>
            <a:r>
              <a:rPr lang="en-US" altLang="ja-JP" dirty="0"/>
              <a:t>3</a:t>
            </a:r>
            <a:r>
              <a:rPr lang="ja-JP" altLang="en-US"/>
              <a:t>辺の長さとなるような直角六角形が一意に存在する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Euclid</a:t>
            </a:r>
            <a:r>
              <a:rPr lang="ja-JP" altLang="en-US"/>
              <a:t>幾何学では起き得ないことが示せる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271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D406D8-D4F7-BE4D-9138-2D6B0F47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前置き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324910-AFC1-1A41-8894-2F0A729D7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3.1</a:t>
            </a:r>
            <a:r>
              <a:rPr lang="ja-JP" altLang="en-US"/>
              <a:t>でやったことおさらい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・二葉双曲面にローレンツ計量により定まる距離を定義すると双曲面モデルが示せる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・双曲面モデルにおける測地線は原点を通る</a:t>
            </a:r>
            <a:r>
              <a:rPr lang="en-US" altLang="ja-JP" b="1" i="1" dirty="0"/>
              <a:t>E</a:t>
            </a:r>
            <a:r>
              <a:rPr lang="en-US" altLang="ja-JP" b="1" i="1" baseline="30000" dirty="0"/>
              <a:t>1,2</a:t>
            </a:r>
            <a:r>
              <a:rPr lang="ja-JP" altLang="en-US"/>
              <a:t>の平面と</a:t>
            </a:r>
            <a:r>
              <a:rPr lang="en-US" altLang="ja-JP" b="1" i="1" dirty="0"/>
              <a:t>H</a:t>
            </a:r>
            <a:r>
              <a:rPr lang="en-US" altLang="ja-JP" b="1" i="1" baseline="30000" dirty="0"/>
              <a:t>2</a:t>
            </a:r>
            <a:r>
              <a:rPr lang="ja-JP" altLang="en-US"/>
              <a:t>の交わりで表される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今回の章でやりたいこと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・双曲面モデル上で三角法を示し、</a:t>
            </a:r>
            <a:r>
              <a:rPr lang="en-US" altLang="ja-JP" dirty="0"/>
              <a:t>Euclid</a:t>
            </a:r>
            <a:r>
              <a:rPr lang="ja-JP" altLang="en-US"/>
              <a:t>空間との違いを比較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267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21469-2058-2147-8937-FCDB87D8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lang="ja-JP" altLang="en-US"/>
              <a:t>双曲面モデルでの長さと角度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A5F7BF-B7DD-0B49-BAE2-3B8D302EC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この節でや</a:t>
            </a:r>
            <a:r>
              <a:rPr lang="ja-JP" altLang="en-US"/>
              <a:t>りたいこと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1.1 </a:t>
            </a:r>
            <a:r>
              <a:rPr lang="ja-JP" altLang="en-US"/>
              <a:t>測地線の方向ベクトルの定義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測地線が長さ</a:t>
            </a:r>
            <a:r>
              <a:rPr kumimoji="1" lang="en-US" altLang="ja-JP" dirty="0"/>
              <a:t>1</a:t>
            </a:r>
            <a:r>
              <a:rPr kumimoji="1" lang="ja-JP" altLang="en-US"/>
              <a:t>のベクトルと</a:t>
            </a:r>
            <a:r>
              <a:rPr lang="en-US" altLang="ja-JP" dirty="0"/>
              <a:t>1</a:t>
            </a:r>
            <a:r>
              <a:rPr lang="ja-JP" altLang="en-US"/>
              <a:t>対</a:t>
            </a:r>
            <a:r>
              <a:rPr lang="en-US" altLang="ja-JP" dirty="0"/>
              <a:t>1</a:t>
            </a:r>
            <a:r>
              <a:rPr lang="ja-JP" altLang="en-US"/>
              <a:t>対応するか</a:t>
            </a:r>
            <a:r>
              <a:rPr kumimoji="1" lang="ja-JP" altLang="en-US"/>
              <a:t>証明する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1.2 </a:t>
            </a:r>
            <a:r>
              <a:rPr kumimoji="1" lang="ja-JP" altLang="en-US"/>
              <a:t>角度を定義する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→測地線が交わる角度を内積・ベクトルの大きさを元に定義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01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76FFA-9E18-0E4D-8F15-B6FABB06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1.1.1 </a:t>
            </a:r>
            <a:r>
              <a:rPr lang="ja-JP" altLang="en-US"/>
              <a:t>測地線は</a:t>
            </a:r>
            <a:br>
              <a:rPr lang="en-US" altLang="ja-JP" dirty="0"/>
            </a:br>
            <a:r>
              <a:rPr lang="en-US" altLang="ja-JP" dirty="0"/>
              <a:t>1</a:t>
            </a:r>
            <a:r>
              <a:rPr lang="ja-JP" altLang="en-US"/>
              <a:t>次元線型部分空間と</a:t>
            </a:r>
            <a:r>
              <a:rPr lang="en-US" altLang="ja-JP" dirty="0"/>
              <a:t>1</a:t>
            </a:r>
            <a:r>
              <a:rPr lang="ja-JP" altLang="en-US"/>
              <a:t>対</a:t>
            </a:r>
            <a:r>
              <a:rPr lang="en-US" altLang="ja-JP" dirty="0"/>
              <a:t>1</a:t>
            </a:r>
            <a:r>
              <a:rPr lang="ja-JP" altLang="en-US"/>
              <a:t>に対応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FFEB77B-ADB6-B046-B23C-6043E8F4F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>
                    <a:latin typeface="Cambria Math" panose="02040503050406030204" pitchFamily="18" charset="0"/>
                  </a:rPr>
                  <a:t>まず、測地線の方向ベクトルの含まれる</a:t>
                </a:r>
                <a:r>
                  <a:rPr kumimoji="1"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kumimoji="1" lang="en-US" altLang="ja-JP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1,2</a:t>
                </a:r>
                <a:r>
                  <a:rPr kumimoji="1" lang="ja-JP" altLang="en-US">
                    <a:latin typeface="Cambria Math" panose="02040503050406030204" pitchFamily="18" charset="0"/>
                  </a:rPr>
                  <a:t>の線型部分空間</a:t>
                </a:r>
                <a:r>
                  <a:rPr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kumimoji="1" lang="ja-JP" altLang="en-US">
                    <a:latin typeface="Cambria Math" panose="02040503050406030204" pitchFamily="18" charset="0"/>
                  </a:rPr>
                  <a:t>が空間的であることを証明する</a:t>
                </a:r>
                <a:br>
                  <a:rPr kumimoji="1"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kumimoji="1"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>
                    <a:latin typeface="Cambria Math" panose="02040503050406030204" pitchFamily="18" charset="0"/>
                  </a:rPr>
                  <a:t>用語の定義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ℍ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ja-JP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ja-JP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p>
                          </m:sSup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=−1,</m:t>
                      </m:r>
                      <m:sSub>
                        <m:sSubPr>
                          <m:ctrlP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altLang="ja-JP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1,2</a:t>
                </a:r>
                <a:r>
                  <a:rPr lang="ja-JP" altLang="en-US">
                    <a:latin typeface="Cambria Math" panose="02040503050406030204" pitchFamily="18" charset="0"/>
                  </a:rPr>
                  <a:t>の線型部分空間</a:t>
                </a:r>
                <a:r>
                  <a:rPr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ja-JP" altLang="en-US">
                    <a:latin typeface="Cambria Math" panose="02040503050406030204" pitchFamily="18" charset="0"/>
                  </a:rPr>
                  <a:t>と、基底</a:t>
                </a:r>
                <a:r>
                  <a:rPr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ja-JP" altLang="en-US" i="1">
                    <a:latin typeface="Cambria Math" panose="02040503050406030204" pitchFamily="18" charset="0"/>
                  </a:rPr>
                  <a:t>∈</a:t>
                </a:r>
                <a:r>
                  <a:rPr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L, e</a:t>
                </a:r>
                <a:r>
                  <a:rPr lang="ja-JP" altLang="en-US" i="1">
                    <a:latin typeface="Cambria Math" panose="02040503050406030204" pitchFamily="18" charset="0"/>
                  </a:rPr>
                  <a:t>≠</a:t>
                </a:r>
                <a:r>
                  <a:rPr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</a:t>
                </a:r>
                <a:r>
                  <a:rPr lang="ja-JP" altLang="en-US">
                    <a:latin typeface="Cambria Math" panose="02040503050406030204" pitchFamily="18" charset="0"/>
                  </a:rPr>
                  <a:t>が与えられた時、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kumimoji="1" lang="ja-JP" altLang="en-US">
                    <a:latin typeface="Cambria Math" panose="02040503050406030204" pitchFamily="18" charset="0"/>
                  </a:rPr>
                  <a:t>が空間的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</a:t>
                </a:r>
                <a:r>
                  <a:rPr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en-US" altLang="ja-JP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e,e</a:t>
                </a:r>
                <a:r>
                  <a:rPr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</a:t>
                </a:r>
                <a:r>
                  <a:rPr lang="ja-JP" altLang="en-US">
                    <a:latin typeface="Cambria Math" panose="02040503050406030204" pitchFamily="18" charset="0"/>
                  </a:rPr>
                  <a:t>が正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ja-JP" altLang="en-US">
                    <a:latin typeface="Cambria Math" panose="02040503050406030204" pitchFamily="18" charset="0"/>
                  </a:rPr>
                  <a:t>が時間的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</a:t>
                </a:r>
                <a:r>
                  <a:rPr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en-US" altLang="ja-JP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e,e</a:t>
                </a:r>
                <a:r>
                  <a:rPr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</a:t>
                </a:r>
                <a:r>
                  <a:rPr lang="ja-JP" altLang="en-US">
                    <a:latin typeface="Cambria Math" panose="02040503050406030204" pitchFamily="18" charset="0"/>
                  </a:rPr>
                  <a:t>が負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en-US" altLang="ja-JP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e,e</a:t>
                </a:r>
                <a:r>
                  <a:rPr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&gt;=0 </a:t>
                </a:r>
                <a:r>
                  <a:rPr lang="ja-JP" altLang="en-US">
                    <a:latin typeface="Cambria Math" panose="02040503050406030204" pitchFamily="18" charset="0"/>
                  </a:rPr>
                  <a:t>を満たす</a:t>
                </a:r>
                <a:r>
                  <a:rPr lang="en-US" altLang="ja-JP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 </a:t>
                </a:r>
                <a:r>
                  <a:rPr lang="ja-JP" altLang="en-US">
                    <a:latin typeface="Cambria Math" panose="02040503050406030204" pitchFamily="18" charset="0"/>
                  </a:rPr>
                  <a:t>全体を光円錐と呼ぶ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=0}</m:t>
                    </m:r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ja-JP" alt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は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ja-JP" alt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の直交補空間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FFEB77B-ADB6-B046-B23C-6043E8F4F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93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76FFA-9E18-0E4D-8F15-B6FABB06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1.1.1 </a:t>
            </a:r>
            <a:r>
              <a:rPr lang="ja-JP" altLang="en-US"/>
              <a:t>測地線は</a:t>
            </a:r>
            <a:br>
              <a:rPr lang="en-US" altLang="ja-JP" dirty="0"/>
            </a:br>
            <a:r>
              <a:rPr lang="en-US" altLang="ja-JP" dirty="0"/>
              <a:t>1</a:t>
            </a:r>
            <a:r>
              <a:rPr lang="ja-JP" altLang="en-US"/>
              <a:t>次元線型部分空間と</a:t>
            </a:r>
            <a:r>
              <a:rPr lang="en-US" altLang="ja-JP" dirty="0"/>
              <a:t>1</a:t>
            </a:r>
            <a:r>
              <a:rPr lang="ja-JP" altLang="en-US"/>
              <a:t>対</a:t>
            </a:r>
            <a:r>
              <a:rPr lang="en-US" altLang="ja-JP" dirty="0"/>
              <a:t>1</a:t>
            </a:r>
            <a:r>
              <a:rPr lang="ja-JP" altLang="en-US"/>
              <a:t>に対応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FFEB77B-ADB6-B046-B23C-6043E8F4F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dirty="0"/>
                  <a:t>(</a:t>
                </a:r>
                <a:r>
                  <a:rPr lang="ja-JP" altLang="en-US"/>
                  <a:t>補題</a:t>
                </a:r>
                <a:r>
                  <a:rPr lang="en-US" altLang="ja-JP" dirty="0"/>
                  <a:t>3.22)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∅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</a:t>
                </a:r>
                <a:r>
                  <a:rPr lang="ja-JP" altLang="en-US"/>
                  <a:t>あるのは</a:t>
                </a:r>
                <a:r>
                  <a:rPr lang="en-US" altLang="ja-JP" dirty="0"/>
                  <a:t>L</a:t>
                </a:r>
                <a:r>
                  <a:rPr lang="ja-JP" altLang="en-US"/>
                  <a:t>が空間的な時に限る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証明：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E1,2</a:t>
                </a:r>
                <a:r>
                  <a:rPr lang="ja-JP" altLang="en-US"/>
                  <a:t>の内積</a:t>
                </a:r>
                <a:r>
                  <a:rPr lang="en-US" altLang="ja-JP" dirty="0"/>
                  <a:t>&lt;&gt;</a:t>
                </a:r>
                <a:r>
                  <a:rPr lang="ja-JP" altLang="en-US"/>
                  <a:t>は</a:t>
                </a:r>
                <a:r>
                  <a:rPr lang="en-US" altLang="ja-JP" dirty="0"/>
                  <a:t>(2,1)</a:t>
                </a:r>
                <a:r>
                  <a:rPr lang="ja-JP" altLang="en-US"/>
                  <a:t>型である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L</a:t>
                </a:r>
                <a:r>
                  <a:rPr lang="ja-JP" altLang="en-US"/>
                  <a:t>が空間的な場合、</a:t>
                </a:r>
                <a:r>
                  <a:rPr lang="en-US" altLang="ja-JP" dirty="0"/>
                  <a:t>L</a:t>
                </a:r>
                <a:r>
                  <a:rPr lang="ja-JP" altLang="en-US"/>
                  <a:t>上</a:t>
                </a:r>
                <a:r>
                  <a:rPr lang="en-US" altLang="ja-JP" dirty="0"/>
                  <a:t>&lt;&gt;</a:t>
                </a:r>
                <a:r>
                  <a:rPr lang="ja-JP" altLang="en-US"/>
                  <a:t>は</a:t>
                </a:r>
                <a:r>
                  <a:rPr lang="en-US" altLang="ja-JP" dirty="0"/>
                  <a:t>(1,0)</a:t>
                </a:r>
                <a:r>
                  <a:rPr lang="ja-JP" altLang="en-US"/>
                  <a:t>型なので正定値</a:t>
                </a:r>
                <a:r>
                  <a:rPr lang="ja-JP" altLang="en-US" dirty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ja-JP" altLang="en-US"/>
                  <a:t>は</a:t>
                </a:r>
                <a:r>
                  <a:rPr lang="en-US" altLang="ja-JP" dirty="0"/>
                  <a:t>(1,1)</a:t>
                </a:r>
                <a:r>
                  <a:rPr lang="ja-JP" altLang="en-US"/>
                  <a:t>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>
                    <a:ea typeface="Cambria Math" panose="02040503050406030204" pitchFamily="18" charset="0"/>
                  </a:rPr>
                  <a:t>ここで</a:t>
                </a:r>
                <a:r>
                  <a:rPr lang="en-US" altLang="ja-JP" dirty="0">
                    <a:ea typeface="Cambria Math" panose="02040503050406030204" pitchFamily="18" charset="0"/>
                  </a:rPr>
                  <a:t>v</a:t>
                </a:r>
                <a:r>
                  <a:rPr lang="ja-JP" altLang="en-US">
                    <a:ea typeface="Cambria Math" panose="02040503050406030204" pitchFamily="18" charset="0"/>
                  </a:rPr>
                  <a:t>∈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ja-JP" altLang="en-US" dirty="0"/>
                  <a:t>を定義</a:t>
                </a:r>
                <a:r>
                  <a:rPr lang="ja-JP" altLang="en-US"/>
                  <a:t>すると</a:t>
                </a:r>
                <a:r>
                  <a:rPr lang="en-US" altLang="ja-JP" dirty="0"/>
                  <a:t>&lt;</a:t>
                </a:r>
                <a:r>
                  <a:rPr lang="en-US" altLang="ja-JP" dirty="0" err="1"/>
                  <a:t>v,v</a:t>
                </a:r>
                <a:r>
                  <a:rPr lang="en-US" altLang="ja-JP" dirty="0"/>
                  <a:t>&gt; &lt; 0 </a:t>
                </a:r>
                <a:r>
                  <a:rPr lang="ja-JP" altLang="en-US"/>
                  <a:t>を満たす</a:t>
                </a:r>
                <a:r>
                  <a:rPr lang="en-US" altLang="ja-JP" dirty="0"/>
                  <a:t>v</a:t>
                </a:r>
                <a:r>
                  <a:rPr lang="ja-JP" altLang="en-US"/>
                  <a:t>が存在する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定数倍して</a:t>
                </a:r>
                <a:r>
                  <a:rPr lang="en-US" altLang="ja-JP" dirty="0"/>
                  <a:t>&lt;</a:t>
                </a:r>
                <a:r>
                  <a:rPr lang="en-US" altLang="ja-JP" dirty="0" err="1"/>
                  <a:t>v,v</a:t>
                </a:r>
                <a:r>
                  <a:rPr lang="en-US" altLang="ja-JP" dirty="0"/>
                  <a:t>&gt; = -1</a:t>
                </a:r>
                <a:r>
                  <a:rPr lang="ja-JP" altLang="en-US"/>
                  <a:t>を満たす</a:t>
                </a:r>
                <a:r>
                  <a:rPr lang="en-US" altLang="ja-JP" dirty="0"/>
                  <a:t>v</a:t>
                </a:r>
                <a:r>
                  <a:rPr lang="ja-JP" altLang="en-US"/>
                  <a:t>も存在する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  <a:r>
                  <a:rPr lang="ja-JP" altLang="en-US" dirty="0"/>
                  <a:t>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∅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FFEB77B-ADB6-B046-B23C-6043E8F4F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9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37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76FFA-9E18-0E4D-8F15-B6FABB06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1.1.1 </a:t>
            </a:r>
            <a:r>
              <a:rPr lang="ja-JP" altLang="en-US"/>
              <a:t>測地線は</a:t>
            </a:r>
            <a:br>
              <a:rPr lang="en-US" altLang="ja-JP" dirty="0"/>
            </a:br>
            <a:r>
              <a:rPr lang="en-US" altLang="ja-JP" dirty="0"/>
              <a:t>1</a:t>
            </a:r>
            <a:r>
              <a:rPr lang="ja-JP" altLang="en-US"/>
              <a:t>次元線型部分空間と</a:t>
            </a:r>
            <a:r>
              <a:rPr lang="en-US" altLang="ja-JP" dirty="0"/>
              <a:t>1</a:t>
            </a:r>
            <a:r>
              <a:rPr lang="ja-JP" altLang="en-US"/>
              <a:t>対</a:t>
            </a:r>
            <a:r>
              <a:rPr lang="en-US" altLang="ja-JP" dirty="0"/>
              <a:t>1</a:t>
            </a:r>
            <a:r>
              <a:rPr lang="ja-JP" altLang="en-US"/>
              <a:t>に対応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FFEB77B-ADB6-B046-B23C-6043E8F4F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dirty="0"/>
                  <a:t>(</a:t>
                </a:r>
                <a:r>
                  <a:rPr lang="ja-JP" altLang="en-US"/>
                  <a:t>補題</a:t>
                </a:r>
                <a:r>
                  <a:rPr lang="en-US" altLang="ja-JP" dirty="0"/>
                  <a:t>3.22)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∅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</a:t>
                </a:r>
                <a:r>
                  <a:rPr lang="ja-JP" altLang="en-US"/>
                  <a:t>あるのは</a:t>
                </a:r>
                <a:r>
                  <a:rPr lang="en-US" altLang="ja-JP" dirty="0"/>
                  <a:t>L</a:t>
                </a:r>
                <a:r>
                  <a:rPr lang="ja-JP" altLang="en-US"/>
                  <a:t>が空間的な時に限る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証明：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E1,2</a:t>
                </a:r>
                <a:r>
                  <a:rPr lang="ja-JP" altLang="en-US"/>
                  <a:t>の内積</a:t>
                </a:r>
                <a:r>
                  <a:rPr lang="en-US" altLang="ja-JP" dirty="0"/>
                  <a:t>&lt;&gt;</a:t>
                </a:r>
                <a:r>
                  <a:rPr lang="ja-JP" altLang="en-US"/>
                  <a:t>は</a:t>
                </a:r>
                <a:r>
                  <a:rPr lang="en-US" altLang="ja-JP" dirty="0"/>
                  <a:t>(2,1)</a:t>
                </a:r>
                <a:r>
                  <a:rPr lang="ja-JP" altLang="en-US"/>
                  <a:t>型である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L</a:t>
                </a:r>
                <a:r>
                  <a:rPr lang="ja-JP" altLang="en-US"/>
                  <a:t>が時間的な場合、</a:t>
                </a:r>
                <a:r>
                  <a:rPr lang="en-US" altLang="ja-JP" dirty="0"/>
                  <a:t>L</a:t>
                </a:r>
                <a:r>
                  <a:rPr lang="ja-JP" altLang="en-US"/>
                  <a:t>上</a:t>
                </a:r>
                <a:r>
                  <a:rPr lang="en-US" altLang="ja-JP" dirty="0"/>
                  <a:t>&lt;&gt;</a:t>
                </a:r>
                <a:r>
                  <a:rPr lang="ja-JP" altLang="en-US"/>
                  <a:t>は</a:t>
                </a:r>
                <a:r>
                  <a:rPr lang="en-US" altLang="ja-JP" dirty="0"/>
                  <a:t>(0,1)</a:t>
                </a:r>
                <a:r>
                  <a:rPr lang="ja-JP" altLang="en-US"/>
                  <a:t>型なので正定値</a:t>
                </a:r>
                <a:r>
                  <a:rPr lang="ja-JP" altLang="en-US" dirty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ja-JP" altLang="en-US"/>
                  <a:t>は</a:t>
                </a:r>
                <a:r>
                  <a:rPr lang="en-US" altLang="ja-JP" dirty="0"/>
                  <a:t>(2,0)</a:t>
                </a:r>
                <a:r>
                  <a:rPr lang="ja-JP" altLang="en-US"/>
                  <a:t>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>
                    <a:ea typeface="Cambria Math" panose="02040503050406030204" pitchFamily="18" charset="0"/>
                  </a:rPr>
                  <a:t>ここで</a:t>
                </a:r>
                <a:r>
                  <a:rPr lang="en-US" altLang="ja-JP" dirty="0">
                    <a:ea typeface="Cambria Math" panose="02040503050406030204" pitchFamily="18" charset="0"/>
                  </a:rPr>
                  <a:t>v</a:t>
                </a:r>
                <a:r>
                  <a:rPr lang="ja-JP" altLang="en-US">
                    <a:ea typeface="Cambria Math" panose="02040503050406030204" pitchFamily="18" charset="0"/>
                  </a:rPr>
                  <a:t>∈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ja-JP" altLang="en-US" dirty="0"/>
                  <a:t>を定義</a:t>
                </a:r>
                <a:r>
                  <a:rPr lang="ja-JP" altLang="en-US"/>
                  <a:t>すると</a:t>
                </a:r>
                <a:r>
                  <a:rPr lang="en-US" altLang="ja-JP" dirty="0"/>
                  <a:t>&lt;</a:t>
                </a:r>
                <a:r>
                  <a:rPr lang="en-US" altLang="ja-JP" dirty="0" err="1"/>
                  <a:t>v,v</a:t>
                </a:r>
                <a:r>
                  <a:rPr lang="en-US" altLang="ja-JP" dirty="0"/>
                  <a:t>&gt; &lt; 0 </a:t>
                </a:r>
                <a:r>
                  <a:rPr lang="ja-JP" altLang="en-US"/>
                  <a:t>を満たす</a:t>
                </a:r>
                <a:r>
                  <a:rPr lang="en-US" altLang="ja-JP" dirty="0"/>
                  <a:t>v</a:t>
                </a:r>
                <a:r>
                  <a:rPr lang="ja-JP" altLang="en-US"/>
                  <a:t>が存在しない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∅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よって、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∅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</a:t>
                </a:r>
                <a:r>
                  <a:rPr lang="ja-JP" altLang="en-US"/>
                  <a:t>あるのは</a:t>
                </a:r>
                <a:r>
                  <a:rPr lang="en-US" altLang="ja-JP" dirty="0"/>
                  <a:t>L</a:t>
                </a:r>
                <a:r>
                  <a:rPr lang="ja-JP" altLang="en-US"/>
                  <a:t>が空間的な時に限る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FFEB77B-ADB6-B046-B23C-6043E8F4F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9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60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E3822-5609-5942-BF93-98D696BA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ja-JP" dirty="0"/>
              <a:t>1.1.1 </a:t>
            </a:r>
            <a:r>
              <a:rPr lang="ja-JP" altLang="en-US"/>
              <a:t>測地線は</a:t>
            </a:r>
            <a:br>
              <a:rPr lang="en-US" altLang="ja-JP" dirty="0"/>
            </a:br>
            <a:r>
              <a:rPr lang="en-US" altLang="ja-JP" dirty="0"/>
              <a:t>1</a:t>
            </a:r>
            <a:r>
              <a:rPr lang="ja-JP" altLang="en-US"/>
              <a:t>次元線型部分空間と</a:t>
            </a:r>
            <a:r>
              <a:rPr lang="en-US" altLang="ja-JP" dirty="0"/>
              <a:t>1</a:t>
            </a:r>
            <a:r>
              <a:rPr lang="ja-JP" altLang="en-US"/>
              <a:t>対</a:t>
            </a:r>
            <a:r>
              <a:rPr lang="en-US" altLang="ja-JP" dirty="0"/>
              <a:t>1</a:t>
            </a:r>
            <a:r>
              <a:rPr lang="ja-JP" altLang="en-US"/>
              <a:t>に対応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4F4F89-2CB6-0C49-A026-3635B53D3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kumimoji="1" lang="en-US" altLang="ja-JP" dirty="0"/>
            </a:b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5" name="図 4" descr="テキスト, 屋外 が含まれている画像&#10;&#10;自動的に生成された説明">
            <a:extLst>
              <a:ext uri="{FF2B5EF4-FFF2-40B4-BE49-F238E27FC236}">
                <a16:creationId xmlns:a16="http://schemas.microsoft.com/office/drawing/2014/main" id="{9BC1ED5E-0CB9-CF4F-AE19-7B4B298A4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60" r="683" b="16690"/>
          <a:stretch/>
        </p:blipFill>
        <p:spPr>
          <a:xfrm>
            <a:off x="6626632" y="2502969"/>
            <a:ext cx="4521464" cy="3808931"/>
          </a:xfrm>
          <a:prstGeom prst="rect">
            <a:avLst/>
          </a:prstGeom>
        </p:spPr>
      </p:pic>
      <p:sp>
        <p:nvSpPr>
          <p:cNvPr id="17" name="フレーム (半分) 16">
            <a:extLst>
              <a:ext uri="{FF2B5EF4-FFF2-40B4-BE49-F238E27FC236}">
                <a16:creationId xmlns:a16="http://schemas.microsoft.com/office/drawing/2014/main" id="{D452274B-942C-5547-BC77-A423D2CDE94B}"/>
              </a:ext>
            </a:extLst>
          </p:cNvPr>
          <p:cNvSpPr>
            <a:spLocks/>
          </p:cNvSpPr>
          <p:nvPr/>
        </p:nvSpPr>
        <p:spPr>
          <a:xfrm rot="13502979">
            <a:off x="7375904" y="1855872"/>
            <a:ext cx="2880000" cy="2880000"/>
          </a:xfrm>
          <a:prstGeom prst="halfFrame">
            <a:avLst>
              <a:gd name="adj1" fmla="val 3675"/>
              <a:gd name="adj2" fmla="val 39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フレーム (半分) 18">
            <a:extLst>
              <a:ext uri="{FF2B5EF4-FFF2-40B4-BE49-F238E27FC236}">
                <a16:creationId xmlns:a16="http://schemas.microsoft.com/office/drawing/2014/main" id="{3DA8637B-9A31-5845-A8E9-9A62FC768351}"/>
              </a:ext>
            </a:extLst>
          </p:cNvPr>
          <p:cNvSpPr>
            <a:spLocks/>
          </p:cNvSpPr>
          <p:nvPr/>
        </p:nvSpPr>
        <p:spPr>
          <a:xfrm rot="2694409">
            <a:off x="8129561" y="5492202"/>
            <a:ext cx="1411122" cy="1403862"/>
          </a:xfrm>
          <a:prstGeom prst="halfFrame">
            <a:avLst>
              <a:gd name="adj1" fmla="val 6895"/>
              <a:gd name="adj2" fmla="val 715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AFDFD54-212C-EC4E-8C16-AE02E8BBF2B9}"/>
              </a:ext>
            </a:extLst>
          </p:cNvPr>
          <p:cNvSpPr/>
          <p:nvPr/>
        </p:nvSpPr>
        <p:spPr>
          <a:xfrm rot="1646524">
            <a:off x="8816143" y="5169365"/>
            <a:ext cx="136608" cy="1393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3B99F06-5733-B94C-A69C-CFB3E4ACA975}"/>
              </a:ext>
            </a:extLst>
          </p:cNvPr>
          <p:cNvCxnSpPr>
            <a:cxnSpLocks/>
          </p:cNvCxnSpPr>
          <p:nvPr/>
        </p:nvCxnSpPr>
        <p:spPr>
          <a:xfrm>
            <a:off x="6823318" y="4314125"/>
            <a:ext cx="3636334" cy="17695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B6399BE-48AF-9C4E-8559-954912498FB4}"/>
                  </a:ext>
                </a:extLst>
              </p:cNvPr>
              <p:cNvSpPr txBox="1"/>
              <p:nvPr/>
            </p:nvSpPr>
            <p:spPr>
              <a:xfrm rot="1562314">
                <a:off x="8664554" y="2926692"/>
                <a:ext cx="1142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平面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B6399BE-48AF-9C4E-8559-954912498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62314">
                <a:off x="8664554" y="2926692"/>
                <a:ext cx="1142749" cy="369332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CB09995-3CC3-674F-8621-613BB4A1699B}"/>
                  </a:ext>
                </a:extLst>
              </p:cNvPr>
              <p:cNvSpPr txBox="1"/>
              <p:nvPr/>
            </p:nvSpPr>
            <p:spPr>
              <a:xfrm rot="1482288">
                <a:off x="7479608" y="4779352"/>
                <a:ext cx="309119" cy="371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CB09995-3CC3-674F-8621-613BB4A16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82288">
                <a:off x="7479608" y="4779352"/>
                <a:ext cx="309119" cy="371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166C7B9-BADE-3145-AD19-BDF7772B4389}"/>
              </a:ext>
            </a:extLst>
          </p:cNvPr>
          <p:cNvSpPr txBox="1"/>
          <p:nvPr/>
        </p:nvSpPr>
        <p:spPr>
          <a:xfrm>
            <a:off x="10616211" y="2971615"/>
            <a:ext cx="877163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光円錐</a:t>
            </a:r>
            <a:endParaRPr kumimoji="1" lang="en-US" altLang="ja-JP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FAE4FE0-B72A-F34E-B8FC-E5405704A4AB}"/>
              </a:ext>
            </a:extLst>
          </p:cNvPr>
          <p:cNvCxnSpPr>
            <a:cxnSpLocks/>
          </p:cNvCxnSpPr>
          <p:nvPr/>
        </p:nvCxnSpPr>
        <p:spPr>
          <a:xfrm flipH="1">
            <a:off x="8380666" y="2762084"/>
            <a:ext cx="1552558" cy="34823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14A7661-75FA-AB48-823F-003763BDDAE2}"/>
              </a:ext>
            </a:extLst>
          </p:cNvPr>
          <p:cNvSpPr txBox="1"/>
          <p:nvPr/>
        </p:nvSpPr>
        <p:spPr>
          <a:xfrm>
            <a:off x="7178782" y="2694616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時</a:t>
            </a:r>
            <a:r>
              <a:rPr kumimoji="1" lang="ja-JP" altLang="en-US"/>
              <a:t>間的</a:t>
            </a:r>
            <a:endParaRPr kumimoji="1" lang="en-US" altLang="ja-JP" dirty="0"/>
          </a:p>
          <a:p>
            <a:r>
              <a:rPr kumimoji="1" lang="en-US" altLang="ja-JP" dirty="0"/>
              <a:t>&lt;</a:t>
            </a:r>
            <a:r>
              <a:rPr kumimoji="1" lang="en-US" altLang="ja-JP" dirty="0" err="1"/>
              <a:t>e,e</a:t>
            </a:r>
            <a:r>
              <a:rPr kumimoji="1" lang="en-US" altLang="ja-JP" dirty="0"/>
              <a:t>&gt; &lt; 0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21C5730-D460-5446-8538-9DF39B39F0C9}"/>
              </a:ext>
            </a:extLst>
          </p:cNvPr>
          <p:cNvSpPr txBox="1"/>
          <p:nvPr/>
        </p:nvSpPr>
        <p:spPr>
          <a:xfrm>
            <a:off x="9676516" y="5002684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空間的</a:t>
            </a:r>
            <a:endParaRPr kumimoji="1" lang="en-US" altLang="ja-JP" dirty="0"/>
          </a:p>
          <a:p>
            <a:r>
              <a:rPr kumimoji="1" lang="en-US" altLang="ja-JP" dirty="0"/>
              <a:t>&lt;</a:t>
            </a:r>
            <a:r>
              <a:rPr kumimoji="1" lang="en-US" altLang="ja-JP" dirty="0" err="1"/>
              <a:t>e,e</a:t>
            </a:r>
            <a:r>
              <a:rPr kumimoji="1" lang="en-US" altLang="ja-JP" dirty="0"/>
              <a:t>&gt; &gt; 0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コンテンツ プレースホルダー 2">
                <a:extLst>
                  <a:ext uri="{FF2B5EF4-FFF2-40B4-BE49-F238E27FC236}">
                    <a16:creationId xmlns:a16="http://schemas.microsoft.com/office/drawing/2014/main" id="{110935BF-6CF2-664E-A33C-A04C5BAF5B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/>
                  <a:t>補題</a:t>
                </a:r>
                <a:r>
                  <a:rPr lang="en-US" altLang="ja-JP" dirty="0"/>
                  <a:t>3.22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/>
                  <a:t>図解すると</a:t>
                </a:r>
                <a:r>
                  <a:rPr lang="en-US" altLang="ja-JP" dirty="0"/>
                  <a:t>…</a:t>
                </a:r>
                <a:br>
                  <a:rPr lang="en-US" altLang="ja-JP" dirty="0"/>
                </a:br>
                <a:br>
                  <a:rPr lang="en-US" altLang="ja-JP" dirty="0"/>
                </a:br>
                <a:r>
                  <a:rPr lang="en-US" altLang="ja-JP" dirty="0"/>
                  <a:t>L</a:t>
                </a:r>
                <a:r>
                  <a:rPr lang="ja-JP" altLang="en-US"/>
                  <a:t>が空間的な時、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/>
                  <a:t>と接する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L</a:t>
                </a:r>
                <a:r>
                  <a:rPr lang="ja-JP" altLang="en-US"/>
                  <a:t>が光円錐上</a:t>
                </a:r>
                <a:r>
                  <a:rPr lang="en-US" altLang="ja-JP" dirty="0"/>
                  <a:t> or </a:t>
                </a:r>
                <a:r>
                  <a:rPr lang="ja-JP" altLang="en-US"/>
                  <a:t>時間的な場合、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ja-JP" altLang="en-US"/>
                  <a:t>は光的</a:t>
                </a:r>
                <a:r>
                  <a:rPr lang="en-US" altLang="ja-JP" dirty="0"/>
                  <a:t> or </a:t>
                </a:r>
                <a:r>
                  <a:rPr lang="ja-JP" altLang="en-US"/>
                  <a:t>空間的なため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/>
                  <a:t>と</a:t>
                </a:r>
                <a:r>
                  <a:rPr lang="ja-JP" altLang="en-US"/>
                  <a:t>接しない</a:t>
                </a:r>
                <a:endParaRPr lang="en-US" altLang="ja-JP" dirty="0"/>
              </a:p>
            </p:txBody>
          </p:sp>
        </mc:Choice>
        <mc:Fallback>
          <p:sp>
            <p:nvSpPr>
              <p:cNvPr id="29" name="コンテンツ プレースホルダー 2">
                <a:extLst>
                  <a:ext uri="{FF2B5EF4-FFF2-40B4-BE49-F238E27FC236}">
                    <a16:creationId xmlns:a16="http://schemas.microsoft.com/office/drawing/2014/main" id="{110935BF-6CF2-664E-A33C-A04C5BAF5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6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7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E3822-5609-5942-BF93-98D696BA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ja-JP" dirty="0"/>
              <a:t>1.1.1 </a:t>
            </a:r>
            <a:r>
              <a:rPr lang="ja-JP" altLang="en-US"/>
              <a:t>測地線は</a:t>
            </a:r>
            <a:br>
              <a:rPr lang="en-US" altLang="ja-JP" dirty="0"/>
            </a:br>
            <a:r>
              <a:rPr lang="en-US" altLang="ja-JP" dirty="0"/>
              <a:t>1</a:t>
            </a:r>
            <a:r>
              <a:rPr lang="ja-JP" altLang="en-US"/>
              <a:t>次元線型部分空間と</a:t>
            </a:r>
            <a:r>
              <a:rPr lang="en-US" altLang="ja-JP" dirty="0"/>
              <a:t>1</a:t>
            </a:r>
            <a:r>
              <a:rPr lang="ja-JP" altLang="en-US"/>
              <a:t>対</a:t>
            </a:r>
            <a:r>
              <a:rPr lang="en-US" altLang="ja-JP" dirty="0"/>
              <a:t>1</a:t>
            </a:r>
            <a:r>
              <a:rPr lang="ja-JP" altLang="en-US"/>
              <a:t>に対応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4F4F89-2CB6-0C49-A026-3635B53D3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kumimoji="1" lang="en-US" altLang="ja-JP" dirty="0"/>
            </a:b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5" name="図 4" descr="テキスト, 屋外 が含まれている画像&#10;&#10;自動的に生成された説明">
            <a:extLst>
              <a:ext uri="{FF2B5EF4-FFF2-40B4-BE49-F238E27FC236}">
                <a16:creationId xmlns:a16="http://schemas.microsoft.com/office/drawing/2014/main" id="{9BC1ED5E-0CB9-CF4F-AE19-7B4B298A4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60" r="683" b="16690"/>
          <a:stretch/>
        </p:blipFill>
        <p:spPr>
          <a:xfrm>
            <a:off x="6626632" y="2502969"/>
            <a:ext cx="4521464" cy="3808931"/>
          </a:xfrm>
          <a:prstGeom prst="rect">
            <a:avLst/>
          </a:prstGeom>
        </p:spPr>
      </p:pic>
      <p:sp>
        <p:nvSpPr>
          <p:cNvPr id="17" name="フレーム (半分) 16">
            <a:extLst>
              <a:ext uri="{FF2B5EF4-FFF2-40B4-BE49-F238E27FC236}">
                <a16:creationId xmlns:a16="http://schemas.microsoft.com/office/drawing/2014/main" id="{D452274B-942C-5547-BC77-A423D2CDE94B}"/>
              </a:ext>
            </a:extLst>
          </p:cNvPr>
          <p:cNvSpPr>
            <a:spLocks/>
          </p:cNvSpPr>
          <p:nvPr/>
        </p:nvSpPr>
        <p:spPr>
          <a:xfrm rot="13502979">
            <a:off x="7375904" y="1855872"/>
            <a:ext cx="2880000" cy="2880000"/>
          </a:xfrm>
          <a:prstGeom prst="halfFrame">
            <a:avLst>
              <a:gd name="adj1" fmla="val 3675"/>
              <a:gd name="adj2" fmla="val 39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フレーム (半分) 18">
            <a:extLst>
              <a:ext uri="{FF2B5EF4-FFF2-40B4-BE49-F238E27FC236}">
                <a16:creationId xmlns:a16="http://schemas.microsoft.com/office/drawing/2014/main" id="{3DA8637B-9A31-5845-A8E9-9A62FC768351}"/>
              </a:ext>
            </a:extLst>
          </p:cNvPr>
          <p:cNvSpPr>
            <a:spLocks/>
          </p:cNvSpPr>
          <p:nvPr/>
        </p:nvSpPr>
        <p:spPr>
          <a:xfrm rot="2694409">
            <a:off x="8129561" y="5492202"/>
            <a:ext cx="1411122" cy="1403862"/>
          </a:xfrm>
          <a:prstGeom prst="halfFrame">
            <a:avLst>
              <a:gd name="adj1" fmla="val 6895"/>
              <a:gd name="adj2" fmla="val 715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AFDFD54-212C-EC4E-8C16-AE02E8BBF2B9}"/>
              </a:ext>
            </a:extLst>
          </p:cNvPr>
          <p:cNvSpPr/>
          <p:nvPr/>
        </p:nvSpPr>
        <p:spPr>
          <a:xfrm rot="1646524">
            <a:off x="8816143" y="5169365"/>
            <a:ext cx="136608" cy="1393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3B99F06-5733-B94C-A69C-CFB3E4ACA975}"/>
              </a:ext>
            </a:extLst>
          </p:cNvPr>
          <p:cNvCxnSpPr>
            <a:cxnSpLocks/>
          </p:cNvCxnSpPr>
          <p:nvPr/>
        </p:nvCxnSpPr>
        <p:spPr>
          <a:xfrm>
            <a:off x="6823318" y="4314125"/>
            <a:ext cx="3636334" cy="17695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B6399BE-48AF-9C4E-8559-954912498FB4}"/>
                  </a:ext>
                </a:extLst>
              </p:cNvPr>
              <p:cNvSpPr txBox="1"/>
              <p:nvPr/>
            </p:nvSpPr>
            <p:spPr>
              <a:xfrm rot="1562314">
                <a:off x="8664554" y="2926692"/>
                <a:ext cx="1142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平面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B6399BE-48AF-9C4E-8559-954912498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62314">
                <a:off x="8664554" y="2926692"/>
                <a:ext cx="1142749" cy="369332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CB09995-3CC3-674F-8621-613BB4A1699B}"/>
                  </a:ext>
                </a:extLst>
              </p:cNvPr>
              <p:cNvSpPr txBox="1"/>
              <p:nvPr/>
            </p:nvSpPr>
            <p:spPr>
              <a:xfrm rot="1482288">
                <a:off x="7479608" y="4779352"/>
                <a:ext cx="309119" cy="371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CB09995-3CC3-674F-8621-613BB4A16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82288">
                <a:off x="7479608" y="4779352"/>
                <a:ext cx="309119" cy="371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166C7B9-BADE-3145-AD19-BDF7772B4389}"/>
              </a:ext>
            </a:extLst>
          </p:cNvPr>
          <p:cNvSpPr txBox="1"/>
          <p:nvPr/>
        </p:nvSpPr>
        <p:spPr>
          <a:xfrm>
            <a:off x="10616211" y="2971615"/>
            <a:ext cx="877163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光円錐</a:t>
            </a:r>
            <a:endParaRPr kumimoji="1" lang="en-US" altLang="ja-JP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FAE4FE0-B72A-F34E-B8FC-E5405704A4AB}"/>
              </a:ext>
            </a:extLst>
          </p:cNvPr>
          <p:cNvCxnSpPr>
            <a:cxnSpLocks/>
          </p:cNvCxnSpPr>
          <p:nvPr/>
        </p:nvCxnSpPr>
        <p:spPr>
          <a:xfrm flipH="1">
            <a:off x="8380666" y="2762084"/>
            <a:ext cx="1552558" cy="34823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14A7661-75FA-AB48-823F-003763BDDAE2}"/>
              </a:ext>
            </a:extLst>
          </p:cNvPr>
          <p:cNvSpPr txBox="1"/>
          <p:nvPr/>
        </p:nvSpPr>
        <p:spPr>
          <a:xfrm>
            <a:off x="7178782" y="2694616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時</a:t>
            </a:r>
            <a:r>
              <a:rPr kumimoji="1" lang="ja-JP" altLang="en-US"/>
              <a:t>間的</a:t>
            </a:r>
            <a:endParaRPr kumimoji="1" lang="en-US" altLang="ja-JP" dirty="0"/>
          </a:p>
          <a:p>
            <a:r>
              <a:rPr kumimoji="1" lang="en-US" altLang="ja-JP" dirty="0"/>
              <a:t>&lt;</a:t>
            </a:r>
            <a:r>
              <a:rPr kumimoji="1" lang="en-US" altLang="ja-JP" dirty="0" err="1"/>
              <a:t>e,e</a:t>
            </a:r>
            <a:r>
              <a:rPr kumimoji="1" lang="en-US" altLang="ja-JP" dirty="0"/>
              <a:t>&gt; &lt; 0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21C5730-D460-5446-8538-9DF39B39F0C9}"/>
              </a:ext>
            </a:extLst>
          </p:cNvPr>
          <p:cNvSpPr txBox="1"/>
          <p:nvPr/>
        </p:nvSpPr>
        <p:spPr>
          <a:xfrm>
            <a:off x="9676516" y="5002684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空間的</a:t>
            </a:r>
            <a:endParaRPr kumimoji="1" lang="en-US" altLang="ja-JP" dirty="0"/>
          </a:p>
          <a:p>
            <a:r>
              <a:rPr kumimoji="1" lang="en-US" altLang="ja-JP" dirty="0"/>
              <a:t>&lt;</a:t>
            </a:r>
            <a:r>
              <a:rPr kumimoji="1" lang="en-US" altLang="ja-JP" dirty="0" err="1"/>
              <a:t>e,e</a:t>
            </a:r>
            <a:r>
              <a:rPr kumimoji="1" lang="en-US" altLang="ja-JP" dirty="0"/>
              <a:t>&gt; &gt; 0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コンテンツ プレースホルダー 2">
                <a:extLst>
                  <a:ext uri="{FF2B5EF4-FFF2-40B4-BE49-F238E27FC236}">
                    <a16:creationId xmlns:a16="http://schemas.microsoft.com/office/drawing/2014/main" id="{110935BF-6CF2-664E-A33C-A04C5BAF5B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/>
                  <a:t>定理</a:t>
                </a:r>
                <a:r>
                  <a:rPr lang="en-US" altLang="ja-JP" dirty="0"/>
                  <a:t>3.23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</a:t>
                </a:r>
                <a:r>
                  <a:rPr lang="ja-JP" altLang="en-US"/>
                  <a:t>測地線と、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1,2</m:t>
                        </m:r>
                      </m:sup>
                    </m:sSup>
                  </m:oMath>
                </a14:m>
                <a:r>
                  <a:rPr lang="ja-JP" altLang="en-US"/>
                  <a:t>の空間的な</a:t>
                </a:r>
                <a:r>
                  <a:rPr lang="en-US" altLang="ja-JP" dirty="0"/>
                  <a:t>1</a:t>
                </a:r>
                <a:r>
                  <a:rPr lang="ja-JP" altLang="en-US"/>
                  <a:t>次元線型部分空間は</a:t>
                </a:r>
                <a:r>
                  <a:rPr lang="en-US" altLang="ja-JP" dirty="0"/>
                  <a:t>1</a:t>
                </a:r>
                <a:r>
                  <a:rPr lang="ja-JP" altLang="en-US"/>
                  <a:t>対</a:t>
                </a:r>
                <a:r>
                  <a:rPr lang="en-US" altLang="ja-JP" dirty="0"/>
                  <a:t>1</a:t>
                </a:r>
                <a:r>
                  <a:rPr lang="ja-JP" altLang="en-US"/>
                  <a:t>に対応する</a:t>
                </a:r>
                <a:endParaRPr lang="en-US" altLang="ja-JP" dirty="0"/>
              </a:p>
              <a:p>
                <a:pPr marL="0" indent="0">
                  <a:buNone/>
                </a:pPr>
                <a:br>
                  <a:rPr lang="en-US" altLang="ja-JP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/>
                  <a:t>が</a:t>
                </a:r>
                <a:r>
                  <a:rPr lang="ja-JP" altLang="en-US"/>
                  <a:t>測地線となるようにとる</a:t>
                </a:r>
                <a:br>
                  <a:rPr lang="en-US" altLang="ja-JP" dirty="0"/>
                </a:br>
                <a:r>
                  <a:rPr lang="en-US" altLang="ja-JP" dirty="0"/>
                  <a:t>(</a:t>
                </a:r>
                <a:r>
                  <a:rPr lang="ja-JP" altLang="en-US"/>
                  <a:t>定理</a:t>
                </a:r>
                <a:r>
                  <a:rPr lang="en-US" altLang="ja-JP" dirty="0"/>
                  <a:t>3.16)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この時</a:t>
                </a:r>
                <a:r>
                  <a:rPr lang="en-US" altLang="ja-JP" dirty="0"/>
                  <a:t>L</a:t>
                </a:r>
                <a:r>
                  <a:rPr lang="ja-JP" altLang="en-US"/>
                  <a:t>は一意に定まる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故に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</a:t>
                </a:r>
                <a:r>
                  <a:rPr lang="ja-JP" altLang="en-US"/>
                  <a:t>測地線と、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1,2</m:t>
                        </m:r>
                      </m:sup>
                    </m:sSup>
                  </m:oMath>
                </a14:m>
                <a:r>
                  <a:rPr lang="ja-JP" altLang="en-US"/>
                  <a:t>の</a:t>
                </a:r>
                <a:br>
                  <a:rPr lang="en-US" altLang="ja-JP" dirty="0"/>
                </a:br>
                <a:r>
                  <a:rPr lang="ja-JP" altLang="en-US"/>
                  <a:t>空間的な</a:t>
                </a:r>
                <a:r>
                  <a:rPr lang="en-US" altLang="ja-JP" dirty="0"/>
                  <a:t>1</a:t>
                </a:r>
                <a:r>
                  <a:rPr lang="ja-JP" altLang="en-US"/>
                  <a:t>次元線型部分空間</a:t>
                </a:r>
                <a:r>
                  <a:rPr lang="en-US" altLang="ja-JP" dirty="0"/>
                  <a:t>L</a:t>
                </a:r>
                <a:r>
                  <a:rPr lang="ja-JP" altLang="en-US"/>
                  <a:t>は</a:t>
                </a:r>
                <a:br>
                  <a:rPr lang="en-US" altLang="ja-JP" dirty="0"/>
                </a:br>
                <a:r>
                  <a:rPr lang="en-US" altLang="ja-JP" dirty="0"/>
                  <a:t>1</a:t>
                </a:r>
                <a:r>
                  <a:rPr lang="ja-JP" altLang="en-US"/>
                  <a:t>対</a:t>
                </a:r>
                <a:r>
                  <a:rPr lang="en-US" altLang="ja-JP" dirty="0"/>
                  <a:t>1</a:t>
                </a:r>
                <a:r>
                  <a:rPr lang="ja-JP" altLang="en-US"/>
                  <a:t>に対応する</a:t>
                </a:r>
                <a:endParaRPr lang="en-US" altLang="ja-JP" dirty="0"/>
              </a:p>
            </p:txBody>
          </p:sp>
        </mc:Choice>
        <mc:Fallback>
          <p:sp>
            <p:nvSpPr>
              <p:cNvPr id="29" name="コンテンツ プレースホルダー 2">
                <a:extLst>
                  <a:ext uri="{FF2B5EF4-FFF2-40B4-BE49-F238E27FC236}">
                    <a16:creationId xmlns:a16="http://schemas.microsoft.com/office/drawing/2014/main" id="{110935BF-6CF2-664E-A33C-A04C5BAF5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6"/>
                <a:stretch>
                  <a:fillRect l="-1086" t="-2632" b="-6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721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E3822-5609-5942-BF93-98D696BA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ja-JP" dirty="0"/>
              <a:t>1.1.2</a:t>
            </a:r>
            <a:r>
              <a:rPr lang="ja-JP" altLang="en-US"/>
              <a:t>測地線の定義</a:t>
            </a:r>
            <a:endParaRPr kumimoji="1" lang="ja-JP" altLang="en-US"/>
          </a:p>
        </p:txBody>
      </p:sp>
      <p:pic>
        <p:nvPicPr>
          <p:cNvPr id="5" name="図 4" descr="テキスト, 屋外 が含まれている画像&#10;&#10;自動的に生成された説明">
            <a:extLst>
              <a:ext uri="{FF2B5EF4-FFF2-40B4-BE49-F238E27FC236}">
                <a16:creationId xmlns:a16="http://schemas.microsoft.com/office/drawing/2014/main" id="{9BC1ED5E-0CB9-CF4F-AE19-7B4B298A4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60" r="683" b="16690"/>
          <a:stretch/>
        </p:blipFill>
        <p:spPr>
          <a:xfrm>
            <a:off x="6626632" y="2502969"/>
            <a:ext cx="4521464" cy="3808931"/>
          </a:xfrm>
          <a:prstGeom prst="rect">
            <a:avLst/>
          </a:prstGeom>
        </p:spPr>
      </p:pic>
      <p:sp>
        <p:nvSpPr>
          <p:cNvPr id="17" name="フレーム (半分) 16">
            <a:extLst>
              <a:ext uri="{FF2B5EF4-FFF2-40B4-BE49-F238E27FC236}">
                <a16:creationId xmlns:a16="http://schemas.microsoft.com/office/drawing/2014/main" id="{D452274B-942C-5547-BC77-A423D2CDE94B}"/>
              </a:ext>
            </a:extLst>
          </p:cNvPr>
          <p:cNvSpPr>
            <a:spLocks/>
          </p:cNvSpPr>
          <p:nvPr/>
        </p:nvSpPr>
        <p:spPr>
          <a:xfrm rot="13502979">
            <a:off x="7375904" y="1855872"/>
            <a:ext cx="2880000" cy="2880000"/>
          </a:xfrm>
          <a:prstGeom prst="halfFrame">
            <a:avLst>
              <a:gd name="adj1" fmla="val 3675"/>
              <a:gd name="adj2" fmla="val 39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フレーム (半分) 18">
            <a:extLst>
              <a:ext uri="{FF2B5EF4-FFF2-40B4-BE49-F238E27FC236}">
                <a16:creationId xmlns:a16="http://schemas.microsoft.com/office/drawing/2014/main" id="{3DA8637B-9A31-5845-A8E9-9A62FC768351}"/>
              </a:ext>
            </a:extLst>
          </p:cNvPr>
          <p:cNvSpPr>
            <a:spLocks/>
          </p:cNvSpPr>
          <p:nvPr/>
        </p:nvSpPr>
        <p:spPr>
          <a:xfrm rot="2694409">
            <a:off x="8129561" y="5492202"/>
            <a:ext cx="1411122" cy="1403862"/>
          </a:xfrm>
          <a:prstGeom prst="halfFrame">
            <a:avLst>
              <a:gd name="adj1" fmla="val 6895"/>
              <a:gd name="adj2" fmla="val 715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AFDFD54-212C-EC4E-8C16-AE02E8BBF2B9}"/>
              </a:ext>
            </a:extLst>
          </p:cNvPr>
          <p:cNvSpPr/>
          <p:nvPr/>
        </p:nvSpPr>
        <p:spPr>
          <a:xfrm rot="1646524">
            <a:off x="8816143" y="5169365"/>
            <a:ext cx="136608" cy="1393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3B99F06-5733-B94C-A69C-CFB3E4ACA975}"/>
              </a:ext>
            </a:extLst>
          </p:cNvPr>
          <p:cNvCxnSpPr>
            <a:cxnSpLocks/>
          </p:cNvCxnSpPr>
          <p:nvPr/>
        </p:nvCxnSpPr>
        <p:spPr>
          <a:xfrm>
            <a:off x="6823318" y="4314125"/>
            <a:ext cx="3636334" cy="17695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B6399BE-48AF-9C4E-8559-954912498FB4}"/>
                  </a:ext>
                </a:extLst>
              </p:cNvPr>
              <p:cNvSpPr txBox="1"/>
              <p:nvPr/>
            </p:nvSpPr>
            <p:spPr>
              <a:xfrm rot="1562314">
                <a:off x="8664554" y="2926692"/>
                <a:ext cx="1142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平面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B6399BE-48AF-9C4E-8559-954912498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62314">
                <a:off x="8664554" y="2926692"/>
                <a:ext cx="1142749" cy="369332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CB09995-3CC3-674F-8621-613BB4A1699B}"/>
                  </a:ext>
                </a:extLst>
              </p:cNvPr>
              <p:cNvSpPr txBox="1"/>
              <p:nvPr/>
            </p:nvSpPr>
            <p:spPr>
              <a:xfrm rot="1482288">
                <a:off x="7479608" y="4779352"/>
                <a:ext cx="309119" cy="371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CB09995-3CC3-674F-8621-613BB4A16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82288">
                <a:off x="7479608" y="4779352"/>
                <a:ext cx="309119" cy="371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FAE4FE0-B72A-F34E-B8FC-E5405704A4AB}"/>
              </a:ext>
            </a:extLst>
          </p:cNvPr>
          <p:cNvCxnSpPr>
            <a:cxnSpLocks/>
          </p:cNvCxnSpPr>
          <p:nvPr/>
        </p:nvCxnSpPr>
        <p:spPr>
          <a:xfrm flipH="1">
            <a:off x="8380666" y="2762084"/>
            <a:ext cx="1552558" cy="34823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コンテンツ プレースホルダー 2">
                <a:extLst>
                  <a:ext uri="{FF2B5EF4-FFF2-40B4-BE49-F238E27FC236}">
                    <a16:creationId xmlns:a16="http://schemas.microsoft.com/office/drawing/2014/main" id="{110935BF-6CF2-664E-A33C-A04C5BAF5B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>
                    <a:latin typeface="Cambria Math" panose="02040503050406030204" pitchFamily="18" charset="0"/>
                  </a:rPr>
                  <a:t>定義：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/>
                  <a:t>で表される測地線を考える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ja-JP" altLang="en-US"/>
                  <a:t>から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en-US" altLang="ja-JP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e,e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= 1</a:t>
                </a:r>
                <a:r>
                  <a:rPr lang="ja-JP" alt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を満たす</a:t>
                </a:r>
                <a:r>
                  <a:rPr lang="en-US" altLang="ja-JP" dirty="0"/>
                  <a:t>e</a:t>
                </a:r>
                <a:r>
                  <a:rPr lang="ja-JP" altLang="en-US"/>
                  <a:t>をとる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この測地線を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ja-JP" altLang="en-US" dirty="0"/>
                  <a:t>と</a:t>
                </a:r>
                <a:r>
                  <a:rPr lang="ja-JP" altLang="en-US"/>
                  <a:t>定義する</a:t>
                </a:r>
                <a:br>
                  <a:rPr lang="en-US" altLang="ja-JP" dirty="0"/>
                </a:br>
                <a:br>
                  <a:rPr lang="en-US" altLang="ja-JP" dirty="0"/>
                </a:b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>
                    <a:solidFill>
                      <a:srgbClr val="FF0000"/>
                    </a:solidFill>
                  </a:rPr>
                  <a:t>測地線は、空間的で長さ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1</a:t>
                </a:r>
                <a:r>
                  <a:rPr lang="ja-JP" altLang="en-US">
                    <a:solidFill>
                      <a:srgbClr val="FF0000"/>
                    </a:solidFill>
                  </a:rPr>
                  <a:t>の</a:t>
                </a:r>
                <a:br>
                  <a:rPr lang="en-US" altLang="ja-JP" dirty="0">
                    <a:solidFill>
                      <a:srgbClr val="FF0000"/>
                    </a:solidFill>
                  </a:rPr>
                </a:br>
                <a:r>
                  <a:rPr lang="ja-JP" altLang="en-US">
                    <a:solidFill>
                      <a:srgbClr val="FF0000"/>
                    </a:solidFill>
                  </a:rPr>
                  <a:t>ベクトルと一対一対応する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コンテンツ プレースホルダー 2">
                <a:extLst>
                  <a:ext uri="{FF2B5EF4-FFF2-40B4-BE49-F238E27FC236}">
                    <a16:creationId xmlns:a16="http://schemas.microsoft.com/office/drawing/2014/main" id="{110935BF-6CF2-664E-A33C-A04C5BAF5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6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7A0E8A6B-31CB-6C41-9361-33F8B8616EC4}"/>
              </a:ext>
            </a:extLst>
          </p:cNvPr>
          <p:cNvSpPr/>
          <p:nvPr/>
        </p:nvSpPr>
        <p:spPr>
          <a:xfrm rot="1015499">
            <a:off x="9280049" y="3729047"/>
            <a:ext cx="233916" cy="337910"/>
          </a:xfrm>
          <a:custGeom>
            <a:avLst/>
            <a:gdLst>
              <a:gd name="connsiteX0" fmla="*/ 255181 w 255181"/>
              <a:gd name="connsiteY0" fmla="*/ 318977 h 318977"/>
              <a:gd name="connsiteX1" fmla="*/ 244548 w 255181"/>
              <a:gd name="connsiteY1" fmla="*/ 127591 h 318977"/>
              <a:gd name="connsiteX2" fmla="*/ 233916 w 255181"/>
              <a:gd name="connsiteY2" fmla="*/ 95693 h 318977"/>
              <a:gd name="connsiteX3" fmla="*/ 191386 w 255181"/>
              <a:gd name="connsiteY3" fmla="*/ 31898 h 318977"/>
              <a:gd name="connsiteX4" fmla="*/ 127590 w 255181"/>
              <a:gd name="connsiteY4" fmla="*/ 10632 h 318977"/>
              <a:gd name="connsiteX5" fmla="*/ 95693 w 255181"/>
              <a:gd name="connsiteY5" fmla="*/ 0 h 318977"/>
              <a:gd name="connsiteX6" fmla="*/ 53162 w 255181"/>
              <a:gd name="connsiteY6" fmla="*/ 53163 h 318977"/>
              <a:gd name="connsiteX7" fmla="*/ 10632 w 255181"/>
              <a:gd name="connsiteY7" fmla="*/ 148856 h 318977"/>
              <a:gd name="connsiteX8" fmla="*/ 0 w 255181"/>
              <a:gd name="connsiteY8" fmla="*/ 159488 h 31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181" h="318977">
                <a:moveTo>
                  <a:pt x="255181" y="318977"/>
                </a:moveTo>
                <a:cubicBezTo>
                  <a:pt x="251637" y="255182"/>
                  <a:pt x="250606" y="191197"/>
                  <a:pt x="244548" y="127591"/>
                </a:cubicBezTo>
                <a:cubicBezTo>
                  <a:pt x="243485" y="116434"/>
                  <a:pt x="239359" y="105490"/>
                  <a:pt x="233916" y="95693"/>
                </a:cubicBezTo>
                <a:cubicBezTo>
                  <a:pt x="221504" y="73352"/>
                  <a:pt x="215632" y="39980"/>
                  <a:pt x="191386" y="31898"/>
                </a:cubicBezTo>
                <a:lnTo>
                  <a:pt x="127590" y="10632"/>
                </a:lnTo>
                <a:lnTo>
                  <a:pt x="95693" y="0"/>
                </a:lnTo>
                <a:cubicBezTo>
                  <a:pt x="78016" y="17676"/>
                  <a:pt x="63893" y="29018"/>
                  <a:pt x="53162" y="53163"/>
                </a:cubicBezTo>
                <a:cubicBezTo>
                  <a:pt x="17899" y="132506"/>
                  <a:pt x="50007" y="96355"/>
                  <a:pt x="10632" y="148856"/>
                </a:cubicBezTo>
                <a:cubicBezTo>
                  <a:pt x="7625" y="152866"/>
                  <a:pt x="3544" y="155944"/>
                  <a:pt x="0" y="15948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2F87789-15E0-8C43-95C0-1A2363E174F0}"/>
                  </a:ext>
                </a:extLst>
              </p:cNvPr>
              <p:cNvSpPr txBox="1"/>
              <p:nvPr/>
            </p:nvSpPr>
            <p:spPr>
              <a:xfrm>
                <a:off x="8203296" y="3683712"/>
                <a:ext cx="11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測地線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2F87789-15E0-8C43-95C0-1A2363E17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296" y="3683712"/>
                <a:ext cx="1131528" cy="369332"/>
              </a:xfrm>
              <a:prstGeom prst="rect">
                <a:avLst/>
              </a:prstGeom>
              <a:blipFill>
                <a:blip r:embed="rId7"/>
                <a:stretch>
                  <a:fillRect l="-4444" t="-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矢印 23">
            <a:extLst>
              <a:ext uri="{FF2B5EF4-FFF2-40B4-BE49-F238E27FC236}">
                <a16:creationId xmlns:a16="http://schemas.microsoft.com/office/drawing/2014/main" id="{6CB97919-A3B9-2C4E-92E2-EAADCBC12813}"/>
              </a:ext>
            </a:extLst>
          </p:cNvPr>
          <p:cNvSpPr/>
          <p:nvPr/>
        </p:nvSpPr>
        <p:spPr>
          <a:xfrm rot="1564520">
            <a:off x="8808714" y="5362293"/>
            <a:ext cx="624426" cy="171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540A09-6A93-F446-BD02-ECF464D5346E}"/>
              </a:ext>
            </a:extLst>
          </p:cNvPr>
          <p:cNvSpPr txBox="1"/>
          <p:nvPr/>
        </p:nvSpPr>
        <p:spPr>
          <a:xfrm>
            <a:off x="9065551" y="51170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38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6B785-2568-2F4B-AF88-70020625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1.2.1 </a:t>
            </a:r>
            <a:r>
              <a:rPr lang="ja-JP" altLang="en-US"/>
              <a:t>測地線同士の角度を</a:t>
            </a:r>
            <a:br>
              <a:rPr lang="en-US" altLang="ja-JP" dirty="0"/>
            </a:br>
            <a:r>
              <a:rPr lang="ja-JP" altLang="en-US"/>
              <a:t>接ベクトル用いて定義する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63FA97D-EC6F-0A48-9CAB-42044A255E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/>
                  <a:t>定義</a:t>
                </a:r>
                <a:r>
                  <a:rPr lang="en-US" altLang="ja-JP" dirty="0"/>
                  <a:t>3.24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bSup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/>
                  <a:t>とする。</a:t>
                </a:r>
                <a:r>
                  <a:rPr lang="en-US" altLang="ja-JP" dirty="0"/>
                  <a:t>P</a:t>
                </a:r>
                <a:r>
                  <a:rPr lang="ja-JP" altLang="en-US"/>
                  <a:t>での接ベクトルを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/>
                  <a:t>とすると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と定める。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ja-JP" altLang="en-US"/>
                  <a:t>は鋭角と鈍角に相当する。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63FA97D-EC6F-0A48-9CAB-42044A255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43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3D27C-933C-0D43-8357-8D023056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72E167-E0E7-D14D-8AFF-DA9E324FB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490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kumimoji="1" lang="ja-JP" altLang="en-US"/>
              <a:t>双曲面モデルでの長さと角度</a:t>
            </a:r>
            <a:br>
              <a:rPr lang="en-US" altLang="ja-JP" dirty="0"/>
            </a:br>
            <a:r>
              <a:rPr lang="en-US" altLang="ja-JP" dirty="0"/>
              <a:t>1.1 </a:t>
            </a:r>
            <a:r>
              <a:rPr lang="ja-JP" altLang="en-US"/>
              <a:t>測地線の方向ベクトルの定義</a:t>
            </a:r>
            <a:br>
              <a:rPr lang="en-US" altLang="ja-JP" dirty="0"/>
            </a:br>
            <a:r>
              <a:rPr lang="en-US" altLang="ja-JP" dirty="0"/>
              <a:t>1.2 </a:t>
            </a:r>
            <a:r>
              <a:rPr lang="ja-JP" altLang="en-US"/>
              <a:t>角度の定義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2</a:t>
            </a:r>
            <a:r>
              <a:rPr lang="ja-JP" altLang="en-US"/>
              <a:t>本の測地線の位置</a:t>
            </a:r>
            <a:br>
              <a:rPr lang="en-US" altLang="ja-JP" dirty="0"/>
            </a:br>
            <a:r>
              <a:rPr lang="en-US" altLang="ja-JP" dirty="0"/>
              <a:t>2.1 </a:t>
            </a:r>
            <a:r>
              <a:rPr lang="ja-JP" altLang="en-US"/>
              <a:t>測地線の交差・超平行・平行</a:t>
            </a:r>
            <a:br>
              <a:rPr lang="en-US" altLang="ja-JP" dirty="0"/>
            </a:br>
            <a:r>
              <a:rPr lang="en-US" altLang="ja-JP" dirty="0"/>
              <a:t>2.2 </a:t>
            </a:r>
            <a:r>
              <a:rPr lang="ja-JP" altLang="en-US"/>
              <a:t>測地線と測地線の距離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/>
              <a:t>線形代数の補題</a:t>
            </a:r>
            <a:br>
              <a:rPr lang="en-US" altLang="ja-JP" dirty="0"/>
            </a:br>
            <a:r>
              <a:rPr lang="en-US" altLang="ja-JP" dirty="0"/>
              <a:t>3.1 </a:t>
            </a:r>
            <a:r>
              <a:rPr lang="ja-JP" altLang="en-US"/>
              <a:t>双対基底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/>
              <a:t>双曲面モデルにおける三角法</a:t>
            </a:r>
            <a:br>
              <a:rPr lang="en-US" altLang="ja-JP" dirty="0"/>
            </a:br>
            <a:r>
              <a:rPr lang="en-US" altLang="ja-JP" dirty="0"/>
              <a:t>4.1 </a:t>
            </a:r>
            <a:r>
              <a:rPr lang="ja-JP" altLang="en-US"/>
              <a:t>余弦定理</a:t>
            </a:r>
            <a:br>
              <a:rPr lang="en-US" altLang="ja-JP" dirty="0"/>
            </a:br>
            <a:r>
              <a:rPr lang="en-US" altLang="ja-JP" dirty="0"/>
              <a:t>4.2 </a:t>
            </a:r>
            <a:r>
              <a:rPr lang="ja-JP" altLang="en-US"/>
              <a:t>正弦定理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/>
              <a:t>三角法の応用例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92544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6B785-2568-2F4B-AF88-70020625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1.2.2 </a:t>
            </a:r>
            <a:r>
              <a:rPr lang="ja-JP" altLang="en-US"/>
              <a:t>測地線同士の角度を</a:t>
            </a:r>
            <a:br>
              <a:rPr lang="en-US" altLang="ja-JP" dirty="0"/>
            </a:br>
            <a:r>
              <a:rPr lang="ja-JP" altLang="en-US"/>
              <a:t>基底を用いて定義する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63FA97D-EC6F-0A48-9CAB-42044A255E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-JP" altLang="en-US"/>
                  <a:t>補題</a:t>
                </a:r>
                <a:r>
                  <a:rPr lang="en-US" altLang="ja-JP" dirty="0"/>
                  <a:t>3.25 </a:t>
                </a:r>
                <a:r>
                  <a:rPr lang="ja-JP" altLang="en-US"/>
                  <a:t>測地線の角度と内積の関係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定理</a:t>
                </a:r>
                <a:r>
                  <a:rPr lang="en-US" altLang="ja-JP" dirty="0"/>
                  <a:t>3.15</a:t>
                </a:r>
                <a:r>
                  <a:rPr lang="ja-JP" altLang="en-US"/>
                  <a:t>より、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𝑆𝑂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ℍ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/>
                  <a:t>への作用は推移的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よって、測地線の交点を</a:t>
                </a:r>
                <a:r>
                  <a:rPr lang="en-US" altLang="ja-JP" dirty="0"/>
                  <a:t>P(1,0,0)</a:t>
                </a:r>
              </a:p>
              <a:p>
                <a:pPr marL="0" indent="0">
                  <a:buNone/>
                </a:pPr>
                <a:r>
                  <a:rPr lang="ja-JP" altLang="en-US"/>
                  <a:t>と置くことができる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ja-JP" altLang="en-US"/>
                  <a:t>を</a:t>
                </a:r>
                <a:r>
                  <a:rPr lang="en-US" altLang="ja-JP" dirty="0"/>
                  <a:t>(0,1,0)</a:t>
                </a:r>
                <a:r>
                  <a:rPr lang="ja-JP" altLang="en-US"/>
                  <a:t>と定めると、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/>
                  <a:t>は</a:t>
                </a:r>
                <a:r>
                  <a:rPr lang="en-US" altLang="ja-JP" dirty="0"/>
                  <a:t>(0,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dirty="0"/>
                  <a:t>)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63FA97D-EC6F-0A48-9CAB-42044A255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509" b="-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図 35" descr="テキスト, 屋外 が含まれている画像&#10;&#10;自動的に生成された説明">
            <a:extLst>
              <a:ext uri="{FF2B5EF4-FFF2-40B4-BE49-F238E27FC236}">
                <a16:creationId xmlns:a16="http://schemas.microsoft.com/office/drawing/2014/main" id="{C06909D2-F1FE-D144-A4E6-9AE7A20163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60" r="683" b="16690"/>
          <a:stretch/>
        </p:blipFill>
        <p:spPr>
          <a:xfrm>
            <a:off x="6626632" y="2502969"/>
            <a:ext cx="4521464" cy="3808931"/>
          </a:xfrm>
          <a:prstGeom prst="rect">
            <a:avLst/>
          </a:prstGeom>
        </p:spPr>
      </p:pic>
      <p:sp>
        <p:nvSpPr>
          <p:cNvPr id="37" name="フレーム (半分) 36">
            <a:extLst>
              <a:ext uri="{FF2B5EF4-FFF2-40B4-BE49-F238E27FC236}">
                <a16:creationId xmlns:a16="http://schemas.microsoft.com/office/drawing/2014/main" id="{E5B1B727-2483-1A45-89E9-99FAA1FCDA5C}"/>
              </a:ext>
            </a:extLst>
          </p:cNvPr>
          <p:cNvSpPr>
            <a:spLocks/>
          </p:cNvSpPr>
          <p:nvPr/>
        </p:nvSpPr>
        <p:spPr>
          <a:xfrm rot="13502979">
            <a:off x="7375904" y="1855872"/>
            <a:ext cx="2880000" cy="2880000"/>
          </a:xfrm>
          <a:prstGeom prst="halfFrame">
            <a:avLst>
              <a:gd name="adj1" fmla="val 3675"/>
              <a:gd name="adj2" fmla="val 39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フレーム (半分) 37">
            <a:extLst>
              <a:ext uri="{FF2B5EF4-FFF2-40B4-BE49-F238E27FC236}">
                <a16:creationId xmlns:a16="http://schemas.microsoft.com/office/drawing/2014/main" id="{86CA24D3-66C0-3F47-88CE-1D3A1CBD2A0A}"/>
              </a:ext>
            </a:extLst>
          </p:cNvPr>
          <p:cNvSpPr>
            <a:spLocks/>
          </p:cNvSpPr>
          <p:nvPr/>
        </p:nvSpPr>
        <p:spPr>
          <a:xfrm rot="2694409">
            <a:off x="8129561" y="5492202"/>
            <a:ext cx="1411122" cy="1403862"/>
          </a:xfrm>
          <a:prstGeom prst="halfFrame">
            <a:avLst>
              <a:gd name="adj1" fmla="val 6895"/>
              <a:gd name="adj2" fmla="val 715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2B5DFA8-F7BE-934E-9C80-E74FDC6DB283}"/>
              </a:ext>
            </a:extLst>
          </p:cNvPr>
          <p:cNvSpPr/>
          <p:nvPr/>
        </p:nvSpPr>
        <p:spPr>
          <a:xfrm>
            <a:off x="8818038" y="5129159"/>
            <a:ext cx="136608" cy="1393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7724E95-45A1-AC43-AA8D-7F9DE5116E7F}"/>
              </a:ext>
            </a:extLst>
          </p:cNvPr>
          <p:cNvCxnSpPr>
            <a:cxnSpLocks/>
          </p:cNvCxnSpPr>
          <p:nvPr/>
        </p:nvCxnSpPr>
        <p:spPr>
          <a:xfrm>
            <a:off x="6863174" y="5230662"/>
            <a:ext cx="3989197" cy="1016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DD1C192-A4FD-794D-9EB8-EB46C7C89EA7}"/>
                  </a:ext>
                </a:extLst>
              </p:cNvPr>
              <p:cNvSpPr txBox="1"/>
              <p:nvPr/>
            </p:nvSpPr>
            <p:spPr>
              <a:xfrm>
                <a:off x="7692373" y="2651869"/>
                <a:ext cx="1142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平面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DD1C192-A4FD-794D-9EB8-EB46C7C89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373" y="2651869"/>
                <a:ext cx="1142749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1956D20A-F25B-CB43-A99A-44FB05FB6F14}"/>
                  </a:ext>
                </a:extLst>
              </p:cNvPr>
              <p:cNvSpPr txBox="1"/>
              <p:nvPr/>
            </p:nvSpPr>
            <p:spPr>
              <a:xfrm>
                <a:off x="7480888" y="4896529"/>
                <a:ext cx="309119" cy="371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1956D20A-F25B-CB43-A99A-44FB05FB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888" y="4896529"/>
                <a:ext cx="309119" cy="371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C2CE981-2CC8-7A4F-962C-8F9FB6F41836}"/>
              </a:ext>
            </a:extLst>
          </p:cNvPr>
          <p:cNvCxnSpPr>
            <a:cxnSpLocks/>
          </p:cNvCxnSpPr>
          <p:nvPr/>
        </p:nvCxnSpPr>
        <p:spPr>
          <a:xfrm>
            <a:off x="8815641" y="2694616"/>
            <a:ext cx="0" cy="35498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矢印 45">
            <a:extLst>
              <a:ext uri="{FF2B5EF4-FFF2-40B4-BE49-F238E27FC236}">
                <a16:creationId xmlns:a16="http://schemas.microsoft.com/office/drawing/2014/main" id="{E8B7EB50-0B13-2540-A572-544DA9E182D3}"/>
              </a:ext>
            </a:extLst>
          </p:cNvPr>
          <p:cNvSpPr/>
          <p:nvPr/>
        </p:nvSpPr>
        <p:spPr>
          <a:xfrm>
            <a:off x="8804737" y="5198891"/>
            <a:ext cx="624426" cy="171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B41F8E8-407F-1241-95E6-86E2F2380438}"/>
                  </a:ext>
                </a:extLst>
              </p:cNvPr>
              <p:cNvSpPr txBox="1"/>
              <p:nvPr/>
            </p:nvSpPr>
            <p:spPr>
              <a:xfrm>
                <a:off x="9113105" y="5320672"/>
                <a:ext cx="478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B41F8E8-407F-1241-95E6-86E2F2380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105" y="5320672"/>
                <a:ext cx="4789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右矢印 52">
            <a:extLst>
              <a:ext uri="{FF2B5EF4-FFF2-40B4-BE49-F238E27FC236}">
                <a16:creationId xmlns:a16="http://schemas.microsoft.com/office/drawing/2014/main" id="{DD330A34-752F-C84C-9AB9-920C8CE1C185}"/>
              </a:ext>
            </a:extLst>
          </p:cNvPr>
          <p:cNvSpPr/>
          <p:nvPr/>
        </p:nvSpPr>
        <p:spPr>
          <a:xfrm rot="19743086">
            <a:off x="8753360" y="5040217"/>
            <a:ext cx="640280" cy="146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7A9455-6759-3042-B7A6-2A3B72D13B5A}"/>
                  </a:ext>
                </a:extLst>
              </p:cNvPr>
              <p:cNvSpPr txBox="1"/>
              <p:nvPr/>
            </p:nvSpPr>
            <p:spPr>
              <a:xfrm>
                <a:off x="9299030" y="4715319"/>
                <a:ext cx="483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7A9455-6759-3042-B7A6-2A3B72D13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030" y="4715319"/>
                <a:ext cx="4839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470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6B785-2568-2F4B-AF88-70020625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1.2.2 </a:t>
            </a:r>
            <a:r>
              <a:rPr lang="ja-JP" altLang="en-US"/>
              <a:t>測地線同士の角度を</a:t>
            </a:r>
            <a:br>
              <a:rPr lang="en-US" altLang="ja-JP" dirty="0"/>
            </a:br>
            <a:r>
              <a:rPr lang="ja-JP" altLang="en-US"/>
              <a:t>基底を用いて定義する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63FA97D-EC6F-0A48-9CAB-42044A255E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/>
                  <a:t>補題</a:t>
                </a:r>
                <a:r>
                  <a:rPr lang="en-US" altLang="ja-JP" dirty="0"/>
                  <a:t>3.25 </a:t>
                </a:r>
                <a:r>
                  <a:rPr lang="ja-JP" altLang="en-US"/>
                  <a:t>測地線の角度と内積の関係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故に、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±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±&lt;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63FA97D-EC6F-0A48-9CAB-42044A255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57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168DC-69F3-F740-B2D9-86741606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基本的な流れ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1909DE-68FA-FF4E-9FCC-6CE998B6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337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ja-JP" altLang="en-US"/>
              <a:t>双曲面モデルでの長さと角度</a:t>
            </a:r>
            <a:br>
              <a:rPr lang="en-US" altLang="ja-JP" dirty="0"/>
            </a:br>
            <a:r>
              <a:rPr lang="ja-JP" altLang="en-US"/>
              <a:t>測地線が空間的な長さ</a:t>
            </a:r>
            <a:r>
              <a:rPr lang="en-US" altLang="ja-JP" dirty="0"/>
              <a:t>1</a:t>
            </a:r>
            <a:r>
              <a:rPr lang="ja-JP" altLang="en-US"/>
              <a:t>のベクトルと一対一対応するか確認し、双曲面モデルにおける角度の定義を行う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2</a:t>
            </a:r>
            <a:r>
              <a:rPr lang="ja-JP" altLang="en-US"/>
              <a:t>本の測地線の位置</a:t>
            </a:r>
            <a:br>
              <a:rPr lang="en-US" altLang="ja-JP" dirty="0"/>
            </a:br>
            <a:r>
              <a:rPr lang="ja-JP" altLang="en-US"/>
              <a:t>双曲面モデルにおける測地線の交わり方や平行を定義する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/>
              <a:t>線形代数の補題</a:t>
            </a:r>
            <a:br>
              <a:rPr lang="en-US" altLang="ja-JP" dirty="0"/>
            </a:br>
            <a:r>
              <a:rPr lang="ja-JP" altLang="en-US"/>
              <a:t>双対基底が証明に出るので、事前に定義する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/>
              <a:t>双曲面モデルにおける三角法</a:t>
            </a:r>
            <a:br>
              <a:rPr lang="en-US" altLang="ja-JP" dirty="0"/>
            </a:br>
            <a:r>
              <a:rPr lang="en-US" altLang="ja-JP" dirty="0"/>
              <a:t>1~3</a:t>
            </a:r>
            <a:r>
              <a:rPr lang="ja-JP" altLang="en-US"/>
              <a:t>で出た諸公式</a:t>
            </a:r>
            <a:r>
              <a:rPr lang="en-US" altLang="ja-JP" dirty="0"/>
              <a:t>(</a:t>
            </a:r>
            <a:r>
              <a:rPr lang="ja-JP" altLang="en-US"/>
              <a:t>主に角度の定義</a:t>
            </a:r>
            <a:r>
              <a:rPr lang="en-US" altLang="ja-JP" dirty="0"/>
              <a:t>)</a:t>
            </a:r>
            <a:r>
              <a:rPr lang="ja-JP" altLang="en-US"/>
              <a:t>を用いて双曲面モデルで三角法が成り立つことを証明する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/>
              <a:t>三角法の応用例</a:t>
            </a:r>
            <a:br>
              <a:rPr lang="en-US" altLang="ja-JP" dirty="0"/>
            </a:br>
            <a:r>
              <a:rPr lang="ja-JP" altLang="en-US"/>
              <a:t>双曲幾何と</a:t>
            </a:r>
            <a:r>
              <a:rPr lang="en-US" altLang="ja-JP" dirty="0"/>
              <a:t>Euclid</a:t>
            </a:r>
            <a:r>
              <a:rPr lang="ja-JP" altLang="en-US"/>
              <a:t>幾何における三角法の違いを示す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382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D44F3-E297-BA47-9046-8FE87BD4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草案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6D707E2-B1CB-C24B-B88A-5D6A95F2DE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ja-JP" altLang="en-US"/>
                  <a:t>双曲面モデルでの長さと角度</a:t>
                </a:r>
                <a:br>
                  <a:rPr lang="en-US" altLang="ja-JP" dirty="0"/>
                </a:br>
                <a:r>
                  <a:rPr lang="en-US" altLang="ja-JP" dirty="0"/>
                  <a:t>1.1 </a:t>
                </a:r>
                <a:r>
                  <a:rPr lang="ja-JP" altLang="en-US"/>
                  <a:t>測地線の方向ベクトルの定義</a:t>
                </a:r>
                <a:br>
                  <a:rPr lang="en-US" altLang="ja-JP" dirty="0"/>
                </a:br>
                <a:r>
                  <a:rPr lang="en-US" altLang="ja-JP" dirty="0"/>
                  <a:t>    1.1.1 </a:t>
                </a:r>
                <a:r>
                  <a:rPr lang="ja-JP" altLang="en-US"/>
                  <a:t>測地線は</a:t>
                </a:r>
                <a:r>
                  <a:rPr lang="en-US" altLang="ja-JP" dirty="0"/>
                  <a:t>1</a:t>
                </a:r>
                <a:r>
                  <a:rPr lang="ja-JP" altLang="en-US"/>
                  <a:t>次元線型部分空間と</a:t>
                </a:r>
                <a:r>
                  <a:rPr lang="en-US" altLang="ja-JP" dirty="0"/>
                  <a:t>1</a:t>
                </a:r>
                <a:r>
                  <a:rPr lang="ja-JP" altLang="en-US"/>
                  <a:t>対</a:t>
                </a:r>
                <a:r>
                  <a:rPr lang="en-US" altLang="ja-JP" dirty="0"/>
                  <a:t>1</a:t>
                </a:r>
                <a:r>
                  <a:rPr lang="ja-JP" altLang="en-US"/>
                  <a:t>に対応</a:t>
                </a:r>
                <a:br>
                  <a:rPr lang="en-US" altLang="ja-JP" dirty="0"/>
                </a:br>
                <a:r>
                  <a:rPr lang="en-US" altLang="ja-JP" dirty="0"/>
                  <a:t>    (</a:t>
                </a:r>
                <a:r>
                  <a:rPr lang="ja-JP" altLang="en-US"/>
                  <a:t>補題</a:t>
                </a:r>
                <a:r>
                  <a:rPr lang="en-US" altLang="ja-JP" dirty="0"/>
                  <a:t>3.22</a:t>
                </a:r>
                <a:r>
                  <a:rPr lang="ja-JP" altLang="en-US"/>
                  <a:t>、定理</a:t>
                </a:r>
                <a:r>
                  <a:rPr lang="en-US" altLang="ja-JP" dirty="0"/>
                  <a:t>3.23)</a:t>
                </a:r>
                <a:br>
                  <a:rPr lang="en-US" altLang="ja-JP" dirty="0"/>
                </a:br>
                <a:r>
                  <a:rPr lang="en-US" altLang="ja-JP" dirty="0"/>
                  <a:t>        </a:t>
                </a:r>
                <a:r>
                  <a:rPr lang="en-US" altLang="ja-JP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ja-JP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r>
                  <a:rPr lang="ja-JP" altLang="en-US"/>
                  <a:t>の線型部分空間</a:t>
                </a:r>
                <a:r>
                  <a:rPr lang="en-US" altLang="ja-JP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ja-JP" altLang="en-US"/>
                  <a:t>を空間的・時間的・光円錐に分類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             </a:t>
                </a:r>
                <a:r>
                  <a:rPr lang="ja-JP" altLang="en-US"/>
                  <a:t>測地線を形成する平面</a:t>
                </a:r>
                <a:r>
                  <a:rPr lang="en-US" altLang="ja-JP" dirty="0"/>
                  <a:t>(</a:t>
                </a:r>
                <a:r>
                  <a:rPr lang="ja-JP" altLang="en-US"/>
                  <a:t>図</a:t>
                </a:r>
                <a:r>
                  <a:rPr lang="en-US" altLang="ja-JP" dirty="0"/>
                  <a:t>3.2)</a:t>
                </a:r>
                <a:r>
                  <a:rPr lang="ja-JP" altLang="en-US"/>
                  <a:t>が</a:t>
                </a:r>
                <a:r>
                  <a:rPr lang="en-US" altLang="ja-JP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ja-JP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r>
                  <a:rPr lang="ja-JP" altLang="en-US"/>
                  <a:t>上の</a:t>
                </a:r>
                <a:r>
                  <a:rPr lang="en-US" altLang="ja-JP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a:rPr lang="en-US" altLang="ja-JP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</m:oMath>
                </a14:m>
                <a:r>
                  <a:rPr lang="ja-JP" altLang="en-US"/>
                  <a:t>に対応</a:t>
                </a:r>
                <a:br>
                  <a:rPr lang="en-US" altLang="ja-JP" dirty="0"/>
                </a:br>
                <a:r>
                  <a:rPr lang="en-US" altLang="ja-JP" dirty="0"/>
                  <a:t>             </a:t>
                </a:r>
                <a:r>
                  <a:rPr lang="ja-JP" altLang="en-US"/>
                  <a:t>任意の測地線が</a:t>
                </a:r>
                <a:r>
                  <a:rPr lang="en-US" altLang="ja-JP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ja-JP" altLang="en-US"/>
                  <a:t>で表せることを説明</a:t>
                </a:r>
                <a:br>
                  <a:rPr lang="en-US" altLang="ja-JP" dirty="0"/>
                </a:br>
                <a:r>
                  <a:rPr lang="en-US" altLang="ja-JP" dirty="0"/>
                  <a:t>             </a:t>
                </a:r>
                <a:r>
                  <a:rPr lang="ja-JP" altLang="en-US"/>
                  <a:t>補題</a:t>
                </a:r>
                <a:r>
                  <a:rPr lang="en-US" altLang="ja-JP" dirty="0"/>
                  <a:t>3.22</a:t>
                </a:r>
                <a:r>
                  <a:rPr lang="ja-JP" altLang="en-US"/>
                  <a:t>を証明、</a:t>
                </a:r>
                <a:r>
                  <a:rPr lang="en-US" altLang="ja-JP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が</a:t>
                </a:r>
                <a:r>
                  <a:rPr lang="ja-JP" altLang="en-US"/>
                  <a:t>空間的であることを示す</a:t>
                </a:r>
                <a:br>
                  <a:rPr lang="en-US" altLang="ja-JP" dirty="0"/>
                </a:br>
                <a:r>
                  <a:rPr lang="en-US" altLang="ja-JP" dirty="0"/>
                  <a:t>        1.1.2 </a:t>
                </a:r>
                <a:r>
                  <a:rPr lang="ja-JP" altLang="en-US"/>
                  <a:t>測地線の定義</a:t>
                </a:r>
                <a:br>
                  <a:rPr lang="en-US" altLang="ja-JP" dirty="0"/>
                </a:br>
                <a:r>
                  <a:rPr lang="en-US" altLang="ja-JP" dirty="0"/>
                  <a:t>            </a:t>
                </a:r>
                <a:r>
                  <a:rPr lang="en-US" altLang="ja-JP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&lt;e, e&gt;=1</a:t>
                </a:r>
                <a:r>
                  <a:rPr lang="ja-JP" altLang="en-US">
                    <a:latin typeface="+mn-ea"/>
                    <a:cs typeface="Times New Roman" panose="02020603050405020304" pitchFamily="18" charset="0"/>
                  </a:rPr>
                  <a:t>となる</a:t>
                </a:r>
                <a:r>
                  <a:rPr lang="en-US" altLang="ja-JP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ja-JP" altLang="en-US">
                    <a:latin typeface="+mn-ea"/>
                    <a:cs typeface="Times New Roman" panose="02020603050405020304" pitchFamily="18" charset="0"/>
                  </a:rPr>
                  <a:t>を基底とする</a:t>
                </a:r>
                <a:r>
                  <a:rPr lang="en-US" altLang="ja-JP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ja-JP" altLang="en-US">
                    <a:latin typeface="+mn-ea"/>
                    <a:cs typeface="Times New Roman" panose="02020603050405020304" pitchFamily="18" charset="0"/>
                  </a:rPr>
                  <a:t>から測地線</a:t>
                </a:r>
                <a:r>
                  <a:rPr lang="en-US" altLang="ja-JP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ja-JP" b="1" i="1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</m:oMath>
                </a14:m>
                <a:r>
                  <a:rPr lang="ja-JP" altLang="en-US">
                    <a:latin typeface="+mn-ea"/>
                    <a:cs typeface="Times New Roman" panose="02020603050405020304" pitchFamily="18" charset="0"/>
                  </a:rPr>
                  <a:t>を定義する</a:t>
                </a:r>
                <a:endParaRPr lang="en-US" altLang="ja-JP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6D707E2-B1CB-C24B-B88A-5D6A95F2DE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05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30EFE-A648-2C46-AFE1-E6EC6433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草案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68FB8B-A38A-AD4E-87B9-D05425F42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ja-JP" altLang="en-US"/>
              <a:t>双曲面モデルでの長さと角度</a:t>
            </a:r>
            <a:br>
              <a:rPr lang="en-US" altLang="ja-JP" dirty="0"/>
            </a:br>
            <a:r>
              <a:rPr lang="en-US" altLang="ja-JP" dirty="0"/>
              <a:t>1.2</a:t>
            </a:r>
            <a:r>
              <a:rPr lang="ja-JP" altLang="en-US"/>
              <a:t>角度の定義</a:t>
            </a:r>
            <a:br>
              <a:rPr lang="en-US" altLang="ja-JP" dirty="0"/>
            </a:br>
            <a:r>
              <a:rPr lang="en-US" altLang="ja-JP" dirty="0"/>
              <a:t>    1.2.1 </a:t>
            </a:r>
            <a:r>
              <a:rPr lang="ja-JP" altLang="en-US"/>
              <a:t>測地線同士の角度を接ベクトル用いて定義する</a:t>
            </a:r>
            <a:br>
              <a:rPr lang="en-US" altLang="ja-JP" dirty="0"/>
            </a:br>
            <a:r>
              <a:rPr lang="en-US" altLang="ja-JP" dirty="0"/>
              <a:t>    (</a:t>
            </a:r>
            <a:r>
              <a:rPr lang="ja-JP" altLang="en-US"/>
              <a:t>定義</a:t>
            </a:r>
            <a:r>
              <a:rPr lang="en-US" altLang="ja-JP" dirty="0"/>
              <a:t>3.24)</a:t>
            </a:r>
            <a:br>
              <a:rPr lang="en-US" altLang="ja-JP" dirty="0"/>
            </a:br>
            <a:r>
              <a:rPr lang="en-US" altLang="ja-JP" dirty="0"/>
              <a:t>    1.1 </a:t>
            </a:r>
            <a:r>
              <a:rPr lang="ja-JP" altLang="en-US"/>
              <a:t>で測地線の</a:t>
            </a:r>
            <a:r>
              <a:rPr lang="en-US" altLang="ja-JP" dirty="0"/>
              <a:t>&lt;&gt;</a:t>
            </a:r>
            <a:r>
              <a:rPr lang="ja-JP" altLang="en-US"/>
              <a:t>が正定値であることを利用し定義</a:t>
            </a:r>
            <a:br>
              <a:rPr lang="en-US" altLang="ja-JP" dirty="0"/>
            </a:br>
            <a:r>
              <a:rPr lang="en-US" altLang="ja-JP" dirty="0"/>
              <a:t>    1.2.2 </a:t>
            </a:r>
            <a:r>
              <a:rPr lang="ja-JP" altLang="en-US"/>
              <a:t>測地線同士の角度を基底を用いて定義する</a:t>
            </a:r>
            <a:br>
              <a:rPr lang="en-US" altLang="ja-JP" dirty="0"/>
            </a:br>
            <a:r>
              <a:rPr lang="en-US" altLang="ja-JP" dirty="0"/>
              <a:t>    (</a:t>
            </a:r>
            <a:r>
              <a:rPr lang="ja-JP" altLang="en-US"/>
              <a:t>補題</a:t>
            </a:r>
            <a:r>
              <a:rPr lang="en-US" altLang="ja-JP" dirty="0"/>
              <a:t>3.25)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ja-JP" altLang="en-US"/>
              <a:t>定理</a:t>
            </a:r>
            <a:r>
              <a:rPr lang="en-US" altLang="ja-JP" dirty="0"/>
              <a:t>3.15</a:t>
            </a:r>
            <a:r>
              <a:rPr lang="ja-JP" altLang="en-US"/>
              <a:t>と</a:t>
            </a:r>
            <a:r>
              <a:rPr lang="en-US" altLang="ja-JP" dirty="0"/>
              <a:t>1.1</a:t>
            </a:r>
            <a:r>
              <a:rPr lang="ja-JP" altLang="en-US"/>
              <a:t>から測地線の角度を基底を用いて表せる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590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57733B-6E2E-6E45-A936-E021FEB2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草案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3975B-B8D5-AA4A-A524-D807ED51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2. 2</a:t>
            </a:r>
            <a:r>
              <a:rPr lang="ja-JP" altLang="en-US"/>
              <a:t>本の測地線の位置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2.1 </a:t>
            </a:r>
            <a:r>
              <a:rPr lang="ja-JP" altLang="en-US"/>
              <a:t>測地線の位置の分類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2.1.1 </a:t>
            </a:r>
            <a:r>
              <a:rPr lang="ja-JP" altLang="en-US"/>
              <a:t>交差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2.1.2 </a:t>
            </a:r>
            <a:r>
              <a:rPr lang="ja-JP" altLang="en-US"/>
              <a:t>超平行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2.1.3 </a:t>
            </a:r>
            <a:r>
              <a:rPr lang="ja-JP" altLang="en-US"/>
              <a:t>平行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2.2 </a:t>
            </a:r>
            <a:r>
              <a:rPr lang="ja-JP" altLang="en-US"/>
              <a:t>測地線の距離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2.2.1 </a:t>
            </a:r>
            <a:r>
              <a:rPr lang="ja-JP" altLang="en-US"/>
              <a:t>測地線間の距離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2.2.2 </a:t>
            </a:r>
            <a:r>
              <a:rPr lang="ja-JP" altLang="en-US"/>
              <a:t>測地線と点の距離</a:t>
            </a:r>
            <a:br>
              <a:rPr lang="en-US" altLang="ja-JP" dirty="0"/>
            </a:br>
            <a:r>
              <a:rPr lang="en-US" altLang="ja-JP" dirty="0"/>
              <a:t>        (</a:t>
            </a:r>
            <a:r>
              <a:rPr lang="ja-JP" altLang="en-US"/>
              <a:t>ストーリー性見つからん</a:t>
            </a:r>
            <a:r>
              <a:rPr lang="en-US" altLang="ja-JP" dirty="0"/>
              <a:t>… </a:t>
            </a:r>
            <a:r>
              <a:rPr lang="ja-JP" altLang="en-US"/>
              <a:t>列挙？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554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7EE72-1F68-EF4F-A31B-32F6F2E2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草案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73CBA-67B7-FD4F-BF79-60F48DCF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3. </a:t>
            </a:r>
            <a:r>
              <a:rPr lang="ja-JP" altLang="en-US"/>
              <a:t>双対基底</a:t>
            </a:r>
            <a:br>
              <a:rPr lang="en-US" altLang="ja-JP" dirty="0"/>
            </a:br>
            <a:r>
              <a:rPr lang="en-US" altLang="ja-JP" dirty="0"/>
              <a:t>    3.1 </a:t>
            </a:r>
            <a:r>
              <a:rPr lang="ja-JP" altLang="en-US"/>
              <a:t>双対基底の定義</a:t>
            </a:r>
            <a:br>
              <a:rPr lang="en-US" altLang="ja-JP" dirty="0"/>
            </a:br>
            <a:r>
              <a:rPr lang="en-US" altLang="ja-JP" dirty="0"/>
              <a:t>    3.2 </a:t>
            </a:r>
            <a:r>
              <a:rPr lang="ja-JP" altLang="en-US"/>
              <a:t>補題</a:t>
            </a:r>
            <a:r>
              <a:rPr lang="en-US" altLang="ja-JP" dirty="0"/>
              <a:t>3.36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余弦定理の証明で使うやつ</a:t>
            </a:r>
            <a:r>
              <a:rPr lang="en-US" altLang="ja-JP" dirty="0"/>
              <a:t>(</a:t>
            </a:r>
            <a:r>
              <a:rPr lang="ja-JP" altLang="en-US"/>
              <a:t>わざわざ章立てる必要はあるのか？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1162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128DA-348C-1043-A974-EF9EB190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草案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7048E5-1CDA-0C4D-8E0C-D1526635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4. </a:t>
            </a:r>
            <a:r>
              <a:rPr lang="ja-JP" altLang="en-US"/>
              <a:t>双曲面モデルにおける三角法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    4.1 </a:t>
            </a:r>
            <a:r>
              <a:rPr kumimoji="1" lang="ja-JP" altLang="en-US"/>
              <a:t>余弦定理</a:t>
            </a:r>
            <a:br>
              <a:rPr kumimoji="1" lang="en-US" altLang="ja-JP" dirty="0"/>
            </a:br>
            <a:r>
              <a:rPr kumimoji="1" lang="en-US" altLang="ja-JP" dirty="0"/>
              <a:t>        4.1.1 </a:t>
            </a:r>
            <a:r>
              <a:rPr kumimoji="1" lang="ja-JP" altLang="en-US"/>
              <a:t>内積と双曲線関数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     (</a:t>
            </a:r>
            <a:r>
              <a:rPr lang="ja-JP" altLang="en-US"/>
              <a:t>定理</a:t>
            </a:r>
            <a:r>
              <a:rPr lang="en-US" altLang="ja-JP" dirty="0"/>
              <a:t>3.20) </a:t>
            </a:r>
            <a:r>
              <a:rPr lang="ja-JP" altLang="en-US"/>
              <a:t>内積で</a:t>
            </a:r>
            <a:r>
              <a:rPr lang="en-US" altLang="ja-JP" dirty="0"/>
              <a:t>2</a:t>
            </a:r>
            <a:r>
              <a:rPr lang="ja-JP" altLang="en-US"/>
              <a:t>点間の距離が求まることを表す</a:t>
            </a:r>
            <a:br>
              <a:rPr lang="en-US" altLang="ja-JP" dirty="0"/>
            </a:br>
            <a:r>
              <a:rPr lang="en-US" altLang="ja-JP" dirty="0"/>
              <a:t>        4.1.2 </a:t>
            </a:r>
            <a:r>
              <a:rPr lang="ja-JP" altLang="en-US"/>
              <a:t>余弦定理</a:t>
            </a:r>
            <a:br>
              <a:rPr lang="en-US" altLang="ja-JP" dirty="0"/>
            </a:br>
            <a:r>
              <a:rPr lang="en-US" altLang="ja-JP" dirty="0"/>
              <a:t>        </a:t>
            </a:r>
            <a:r>
              <a:rPr lang="ja-JP" altLang="en-US"/>
              <a:t>定理</a:t>
            </a:r>
            <a:r>
              <a:rPr lang="en-US" altLang="ja-JP" dirty="0"/>
              <a:t>3.20</a:t>
            </a:r>
            <a:r>
              <a:rPr lang="ja-JP" altLang="en-US"/>
              <a:t>と補題</a:t>
            </a:r>
            <a:r>
              <a:rPr lang="en-US" altLang="ja-JP" dirty="0"/>
              <a:t>3.36</a:t>
            </a:r>
            <a:r>
              <a:rPr lang="ja-JP" altLang="en-US"/>
              <a:t>を使って式</a:t>
            </a:r>
            <a:r>
              <a:rPr lang="en-US" altLang="ja-JP" dirty="0"/>
              <a:t>3.10</a:t>
            </a:r>
            <a:r>
              <a:rPr lang="ja-JP" altLang="en-US"/>
              <a:t>と</a:t>
            </a:r>
            <a:r>
              <a:rPr lang="en-US" altLang="ja-JP" dirty="0"/>
              <a:t>3.11</a:t>
            </a:r>
            <a:r>
              <a:rPr lang="ja-JP" altLang="en-US"/>
              <a:t>を示す</a:t>
            </a:r>
            <a:br>
              <a:rPr lang="en-US" altLang="ja-JP" dirty="0"/>
            </a:br>
            <a:r>
              <a:rPr lang="en-US" altLang="ja-JP" dirty="0"/>
              <a:t>        4.1.3 </a:t>
            </a:r>
            <a:r>
              <a:rPr lang="ja-JP" altLang="en-US"/>
              <a:t>無限遠の三角形</a:t>
            </a:r>
            <a:r>
              <a:rPr lang="en-US" altLang="ja-JP" dirty="0"/>
              <a:t> (</a:t>
            </a:r>
            <a:r>
              <a:rPr lang="ja-JP" altLang="en-US"/>
              <a:t>補題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        </a:t>
            </a:r>
            <a:r>
              <a:rPr lang="ja-JP" altLang="en-US"/>
              <a:t>例題</a:t>
            </a:r>
            <a:r>
              <a:rPr lang="en-US" altLang="ja-JP" dirty="0"/>
              <a:t>3.38</a:t>
            </a:r>
            <a:r>
              <a:rPr lang="ja-JP" altLang="en-US"/>
              <a:t>で一つの点が無限遠点の三角形の余弦定理を示す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86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128DA-348C-1043-A974-EF9EB190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草案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7048E5-1CDA-0C4D-8E0C-D1526635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4. </a:t>
            </a:r>
            <a:r>
              <a:rPr lang="ja-JP" altLang="en-US"/>
              <a:t>双曲面モデルにおける三角法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    4.2 </a:t>
            </a:r>
            <a:r>
              <a:rPr kumimoji="1" lang="ja-JP" altLang="en-US"/>
              <a:t>正弦定理</a:t>
            </a:r>
            <a:br>
              <a:rPr kumimoji="1" lang="en-US" altLang="ja-JP" dirty="0"/>
            </a:br>
            <a:r>
              <a:rPr kumimoji="1" lang="en-US" altLang="ja-JP" dirty="0"/>
              <a:t>        4.2.1 </a:t>
            </a:r>
            <a:r>
              <a:rPr lang="ja-JP" altLang="en-US"/>
              <a:t>三角形と</a:t>
            </a:r>
            <a:r>
              <a:rPr lang="en-US" altLang="ja-JP" dirty="0" err="1"/>
              <a:t>cosh</a:t>
            </a:r>
            <a:r>
              <a:rPr lang="ja-JP" altLang="en-US"/>
              <a:t>の関係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        (</a:t>
            </a:r>
            <a:r>
              <a:rPr kumimoji="1" lang="ja-JP" altLang="en-US"/>
              <a:t>補題</a:t>
            </a:r>
            <a:r>
              <a:rPr kumimoji="1" lang="en-US" altLang="ja-JP" dirty="0"/>
              <a:t>3.39) </a:t>
            </a:r>
            <a:r>
              <a:rPr kumimoji="1" lang="ja-JP" altLang="en-US"/>
              <a:t>そのまま証明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     4.2.2 </a:t>
            </a:r>
            <a:r>
              <a:rPr lang="ja-JP" altLang="en-US"/>
              <a:t>正弦定理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        4.2.1</a:t>
            </a:r>
            <a:r>
              <a:rPr kumimoji="1" lang="ja-JP" altLang="en-US"/>
              <a:t>の内容をそのまま使い正弦定理を証明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620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779</Words>
  <Application>Microsoft Macintosh PowerPoint</Application>
  <PresentationFormat>ワイド画面</PresentationFormat>
  <Paragraphs>156</Paragraphs>
  <Slides>21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双曲幾何 3.2</vt:lpstr>
      <vt:lpstr>目次</vt:lpstr>
      <vt:lpstr>基本的な流れ</vt:lpstr>
      <vt:lpstr>草案</vt:lpstr>
      <vt:lpstr>草案</vt:lpstr>
      <vt:lpstr>草案</vt:lpstr>
      <vt:lpstr>草案</vt:lpstr>
      <vt:lpstr>草案</vt:lpstr>
      <vt:lpstr>草案</vt:lpstr>
      <vt:lpstr>草案</vt:lpstr>
      <vt:lpstr>前置き</vt:lpstr>
      <vt:lpstr>1. 双曲面モデルでの長さと角度</vt:lpstr>
      <vt:lpstr>1.1.1 測地線は 1次元線型部分空間と1対1に対応</vt:lpstr>
      <vt:lpstr>1.1.1 測地線は 1次元線型部分空間と1対1に対応</vt:lpstr>
      <vt:lpstr>1.1.1 測地線は 1次元線型部分空間と1対1に対応</vt:lpstr>
      <vt:lpstr>1.1.1 測地線は 1次元線型部分空間と1対1に対応</vt:lpstr>
      <vt:lpstr>1.1.1 測地線は 1次元線型部分空間と1対1に対応</vt:lpstr>
      <vt:lpstr>1.1.2測地線の定義</vt:lpstr>
      <vt:lpstr>1.2.1 測地線同士の角度を 接ベクトル用いて定義する</vt:lpstr>
      <vt:lpstr>1.2.2 測地線同士の角度を 基底を用いて定義する</vt:lpstr>
      <vt:lpstr>1.2.2 測地線同士の角度を 基底を用いて定義する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双曲幾何 3.2</dc:title>
  <dc:creator>武山 尚生</dc:creator>
  <cp:lastModifiedBy>武山 尚生</cp:lastModifiedBy>
  <cp:revision>70</cp:revision>
  <dcterms:created xsi:type="dcterms:W3CDTF">2019-09-06T09:23:17Z</dcterms:created>
  <dcterms:modified xsi:type="dcterms:W3CDTF">2019-09-11T06:47:33Z</dcterms:modified>
</cp:coreProperties>
</file>