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06" autoAdjust="0"/>
    <p:restoredTop sz="94660"/>
  </p:normalViewPr>
  <p:slideViewPr>
    <p:cSldViewPr snapToGrid="0">
      <p:cViewPr varScale="1">
        <p:scale>
          <a:sx n="90" d="100"/>
          <a:sy n="90" d="100"/>
        </p:scale>
        <p:origin x="132"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0" name="Group 9"/>
          <p:cNvGrpSpPr/>
          <p:nvPr/>
        </p:nvGrpSpPr>
        <p:grpSpPr>
          <a:xfrm>
            <a:off x="0" y="0"/>
            <a:ext cx="12188825" cy="6872226"/>
            <a:chOff x="0" y="0"/>
            <a:chExt cx="12188825" cy="6872226"/>
          </a:xfrm>
        </p:grpSpPr>
        <p:pic>
          <p:nvPicPr>
            <p:cNvPr id="9" name="Picture 8" descr="HD-PanelTitle-V.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673"/>
            <a:stretch/>
          </p:blipFill>
          <p:spPr>
            <a:xfrm rot="5400000">
              <a:off x="5245268" y="530352"/>
              <a:ext cx="1673352" cy="612648"/>
            </a:xfrm>
            <a:prstGeom prst="rect">
              <a:avLst/>
            </a:prstGeom>
          </p:spPr>
        </p:pic>
        <p:pic>
          <p:nvPicPr>
            <p:cNvPr id="18" name="Picture 17"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r="48819"/>
            <a:stretch/>
          </p:blipFill>
          <p:spPr>
            <a:xfrm rot="5400000">
              <a:off x="5263556" y="5747514"/>
              <a:ext cx="1636776"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7/5/2017</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6"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4"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BFA754-D5C3-4E66-96A6-867B257F58DC}" type="datetimeFigureOut">
              <a:rPr lang="en-US" dirty="0"/>
              <a:t>7/5/2017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7/5/2017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7/5/2017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7/5/2017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7/5/2017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12188825" cy="6856215"/>
            <a:chOff x="0" y="0"/>
            <a:chExt cx="12188825" cy="6856215"/>
          </a:xfrm>
        </p:grpSpPr>
        <p:pic>
          <p:nvPicPr>
            <p:cNvPr id="8" name="Picture 7" descr="HD-PanelContent-V.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1" y="76265"/>
              <a:ext cx="758952"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0" y="6173526"/>
              <a:ext cx="758952"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7/5/2017</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2.emf"/></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3.emf"/></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4.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7.emf"/></Relationships>
</file>

<file path=ppt/slides/_rels/slide5.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508F6-48C7-498D-B90C-1954AD4E8A4D}"/>
              </a:ext>
            </a:extLst>
          </p:cNvPr>
          <p:cNvSpPr>
            <a:spLocks noGrp="1"/>
          </p:cNvSpPr>
          <p:nvPr>
            <p:ph type="ctrTitle"/>
          </p:nvPr>
        </p:nvSpPr>
        <p:spPr/>
        <p:txBody>
          <a:bodyPr/>
          <a:lstStyle/>
          <a:p>
            <a:r>
              <a:rPr lang="en-US" sz="4400"/>
              <a:t>The Applications </a:t>
            </a:r>
            <a:r>
              <a:rPr lang="en-US" sz="4400" dirty="0"/>
              <a:t>of Big Data Analytics in Culture</a:t>
            </a:r>
          </a:p>
        </p:txBody>
      </p:sp>
      <p:sp>
        <p:nvSpPr>
          <p:cNvPr id="3" name="Subtitle 2">
            <a:extLst>
              <a:ext uri="{FF2B5EF4-FFF2-40B4-BE49-F238E27FC236}">
                <a16:creationId xmlns:a16="http://schemas.microsoft.com/office/drawing/2014/main" id="{CDE00C0B-A7F1-4DA0-B752-48447CFE156A}"/>
              </a:ext>
            </a:extLst>
          </p:cNvPr>
          <p:cNvSpPr>
            <a:spLocks noGrp="1"/>
          </p:cNvSpPr>
          <p:nvPr>
            <p:ph type="subTitle" idx="1"/>
          </p:nvPr>
        </p:nvSpPr>
        <p:spPr/>
        <p:txBody>
          <a:bodyPr>
            <a:normAutofit lnSpcReduction="10000"/>
          </a:bodyPr>
          <a:lstStyle/>
          <a:p>
            <a:pPr algn="r"/>
            <a:endParaRPr lang="en-US" dirty="0"/>
          </a:p>
          <a:p>
            <a:pPr algn="r"/>
            <a:r>
              <a:rPr lang="en-US" dirty="0"/>
              <a:t>Prof. </a:t>
            </a:r>
            <a:r>
              <a:rPr lang="en-US" dirty="0" err="1"/>
              <a:t>Weiqing</a:t>
            </a:r>
            <a:r>
              <a:rPr lang="en-US" dirty="0"/>
              <a:t> Gu</a:t>
            </a:r>
          </a:p>
          <a:p>
            <a:pPr algn="r"/>
            <a:r>
              <a:rPr lang="en-US" dirty="0"/>
              <a:t>TA: Zhijun Gao</a:t>
            </a:r>
          </a:p>
        </p:txBody>
      </p:sp>
    </p:spTree>
    <p:extLst>
      <p:ext uri="{BB962C8B-B14F-4D97-AF65-F5344CB8AC3E}">
        <p14:creationId xmlns:p14="http://schemas.microsoft.com/office/powerpoint/2010/main" val="11176660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7B753-94A6-4B1E-AE96-14ECBCF4D53F}"/>
              </a:ext>
            </a:extLst>
          </p:cNvPr>
          <p:cNvSpPr>
            <a:spLocks noGrp="1"/>
          </p:cNvSpPr>
          <p:nvPr>
            <p:ph type="title"/>
          </p:nvPr>
        </p:nvSpPr>
        <p:spPr/>
        <p:txBody>
          <a:bodyPr/>
          <a:lstStyle/>
          <a:p>
            <a:r>
              <a:rPr lang="en-US" dirty="0"/>
              <a:t>Continued</a:t>
            </a:r>
          </a:p>
        </p:txBody>
      </p:sp>
      <p:sp>
        <p:nvSpPr>
          <p:cNvPr id="3" name="Content Placeholder 2">
            <a:extLst>
              <a:ext uri="{FF2B5EF4-FFF2-40B4-BE49-F238E27FC236}">
                <a16:creationId xmlns:a16="http://schemas.microsoft.com/office/drawing/2014/main" id="{1515E880-FD30-475F-A03E-437988E0358D}"/>
              </a:ext>
            </a:extLst>
          </p:cNvPr>
          <p:cNvSpPr>
            <a:spLocks noGrp="1"/>
          </p:cNvSpPr>
          <p:nvPr>
            <p:ph idx="1"/>
          </p:nvPr>
        </p:nvSpPr>
        <p:spPr/>
        <p:txBody>
          <a:bodyPr/>
          <a:lstStyle/>
          <a:p>
            <a:pPr marL="0" indent="0">
              <a:buNone/>
            </a:pPr>
            <a:r>
              <a:rPr lang="en-US" dirty="0"/>
              <a:t>H3: Learning orientation has a positive influence on relationship orientation.</a:t>
            </a:r>
          </a:p>
          <a:p>
            <a:pPr marL="0" indent="0">
              <a:buNone/>
            </a:pPr>
            <a:endParaRPr lang="en-US" dirty="0"/>
          </a:p>
          <a:p>
            <a:pPr marL="0" indent="0">
              <a:buNone/>
            </a:pPr>
            <a:r>
              <a:rPr lang="en-US" dirty="0"/>
              <a:t>H4: Relationship orientation has a positive influence on technological innovations. </a:t>
            </a:r>
          </a:p>
          <a:p>
            <a:pPr marL="0" indent="0">
              <a:buNone/>
            </a:pPr>
            <a:endParaRPr lang="en-US" dirty="0"/>
          </a:p>
          <a:p>
            <a:pPr marL="0" indent="0">
              <a:buNone/>
            </a:pPr>
            <a:r>
              <a:rPr lang="en-US" dirty="0"/>
              <a:t>H5: Learning orientation has a positive effect on the economic performance (H5a) and social performance (H5b) of museums.</a:t>
            </a:r>
          </a:p>
        </p:txBody>
      </p:sp>
    </p:spTree>
    <p:extLst>
      <p:ext uri="{BB962C8B-B14F-4D97-AF65-F5344CB8AC3E}">
        <p14:creationId xmlns:p14="http://schemas.microsoft.com/office/powerpoint/2010/main" val="17414245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E8412-86F1-477C-BD29-3F182DCDFF82}"/>
              </a:ext>
            </a:extLst>
          </p:cNvPr>
          <p:cNvSpPr>
            <a:spLocks noGrp="1"/>
          </p:cNvSpPr>
          <p:nvPr>
            <p:ph type="title"/>
          </p:nvPr>
        </p:nvSpPr>
        <p:spPr/>
        <p:txBody>
          <a:bodyPr/>
          <a:lstStyle/>
          <a:p>
            <a:r>
              <a:rPr lang="en-US" dirty="0"/>
              <a:t>Continued</a:t>
            </a:r>
          </a:p>
        </p:txBody>
      </p:sp>
      <p:sp>
        <p:nvSpPr>
          <p:cNvPr id="3" name="Content Placeholder 2">
            <a:extLst>
              <a:ext uri="{FF2B5EF4-FFF2-40B4-BE49-F238E27FC236}">
                <a16:creationId xmlns:a16="http://schemas.microsoft.com/office/drawing/2014/main" id="{074676D7-C4BA-4076-AB8C-83BF35A84DA8}"/>
              </a:ext>
            </a:extLst>
          </p:cNvPr>
          <p:cNvSpPr>
            <a:spLocks noGrp="1"/>
          </p:cNvSpPr>
          <p:nvPr>
            <p:ph idx="1"/>
          </p:nvPr>
        </p:nvSpPr>
        <p:spPr>
          <a:xfrm>
            <a:off x="1295401" y="2556931"/>
            <a:ext cx="9601196" cy="3439831"/>
          </a:xfrm>
        </p:spPr>
        <p:txBody>
          <a:bodyPr>
            <a:normAutofit lnSpcReduction="10000"/>
          </a:bodyPr>
          <a:lstStyle/>
          <a:p>
            <a:pPr marL="0" indent="0">
              <a:buNone/>
            </a:pPr>
            <a:r>
              <a:rPr lang="en-US" dirty="0"/>
              <a:t>H6: Organizational innovation positively impacts economic performance (H6a) and social performance (H6b). </a:t>
            </a:r>
          </a:p>
          <a:p>
            <a:pPr marL="0" indent="0">
              <a:buNone/>
            </a:pPr>
            <a:endParaRPr lang="en-US" dirty="0"/>
          </a:p>
          <a:p>
            <a:pPr marL="0" indent="0">
              <a:buNone/>
            </a:pPr>
            <a:r>
              <a:rPr lang="en-US" dirty="0"/>
              <a:t>H7: Technological innovation positively impacts economic performance (H7a) and social performance (H7b). </a:t>
            </a:r>
          </a:p>
          <a:p>
            <a:pPr marL="0" indent="0">
              <a:buNone/>
            </a:pPr>
            <a:endParaRPr lang="en-US" dirty="0"/>
          </a:p>
          <a:p>
            <a:pPr marL="0" indent="0">
              <a:buNone/>
            </a:pPr>
            <a:r>
              <a:rPr lang="en-US" dirty="0"/>
              <a:t>H8: Relationship orientation positively impacts economic performance (H8a) and social performance (H8b). </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4939207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useBgFill="1">
          <p:nvSpPr>
            <p:cNvPr id="14" name="Rectangle 13"/>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p:cNvGrpSpPr/>
            <p:nvPr>
              <p:extLst>
                <p:ext uri="{386F3935-93C4-4BCD-93E2-E3B085C9AB24}">
                  <p16:designElem xmlns:p16="http://schemas.microsoft.com/office/powerpoint/2015/main" val="1"/>
                </p:ext>
              </p:extLst>
            </p:nvPr>
          </p:nvGrpSpPr>
          <p:grpSpPr>
            <a:xfrm>
              <a:off x="0" y="0"/>
              <a:ext cx="12188825" cy="6856215"/>
              <a:chOff x="0" y="0"/>
              <a:chExt cx="12188825" cy="6856215"/>
            </a:xfrm>
          </p:grpSpPr>
          <p:pic>
            <p:nvPicPr>
              <p:cNvPr id="16" name="Picture 15"/>
              <p:cNvPicPr>
                <a:picLocks noChangeAspect="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7" name="Rectangle 16"/>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8" name="Picture 17"/>
              <p:cNvPicPr>
                <a:picLocks noChangeAspect="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5093"/>
              <a:stretch/>
            </p:blipFill>
            <p:spPr>
              <a:xfrm rot="5400000">
                <a:off x="5706471" y="76265"/>
                <a:ext cx="758952" cy="606425"/>
              </a:xfrm>
              <a:prstGeom prst="rect">
                <a:avLst/>
              </a:prstGeom>
            </p:spPr>
          </p:pic>
          <p:pic>
            <p:nvPicPr>
              <p:cNvPr id="19" name="Picture 18"/>
              <p:cNvPicPr>
                <a:picLocks noChangeAspect="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5093"/>
              <a:stretch/>
            </p:blipFill>
            <p:spPr>
              <a:xfrm rot="5400000">
                <a:off x="5706470" y="6173526"/>
                <a:ext cx="758952" cy="606425"/>
              </a:xfrm>
              <a:prstGeom prst="rect">
                <a:avLst/>
              </a:prstGeom>
            </p:spPr>
          </p:pic>
        </p:grpSp>
      </p:grpSp>
      <p:cxnSp>
        <p:nvCxnSpPr>
          <p:cNvPr id="21" name="Straight Connector 20"/>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20089" y="2400639"/>
            <a:ext cx="3376508" cy="0"/>
          </a:xfrm>
          <a:prstGeom prst="line">
            <a:avLst/>
          </a:prstGeom>
        </p:spPr>
        <p:style>
          <a:lnRef idx="2">
            <a:schemeClr val="accent1"/>
          </a:lnRef>
          <a:fillRef idx="0">
            <a:schemeClr val="accent1"/>
          </a:fillRef>
          <a:effectRef idx="1">
            <a:schemeClr val="accent1"/>
          </a:effectRef>
          <a:fontRef idx="minor">
            <a:schemeClr val="tx1"/>
          </a:fontRef>
        </p:style>
      </p:cxnSp>
      <p:sp>
        <p:nvSpPr>
          <p:cNvPr id="23" name="Rectangle 2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643" y="1092200"/>
            <a:ext cx="5942687" cy="4515104"/>
          </a:xfrm>
          <a:prstGeom prst="rect">
            <a:avLst/>
          </a:prstGeom>
          <a:solidFill>
            <a:schemeClr val="bg1"/>
          </a:solidFill>
          <a:ln w="57150" cmpd="thickThin">
            <a:solidFill>
              <a:schemeClr val="tx1">
                <a:lumMod val="50000"/>
                <a:lumOff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3"/>
          <p:cNvPicPr>
            <a:picLocks noChangeAspect="1"/>
          </p:cNvPicPr>
          <p:nvPr/>
        </p:nvPicPr>
        <p:blipFill>
          <a:blip r:embed="rId4"/>
          <a:stretch>
            <a:fillRect/>
          </a:stretch>
        </p:blipFill>
        <p:spPr>
          <a:xfrm>
            <a:off x="648686" y="619905"/>
            <a:ext cx="6392194" cy="5611077"/>
          </a:xfrm>
          <a:prstGeom prst="rect">
            <a:avLst/>
          </a:prstGeom>
        </p:spPr>
      </p:pic>
      <p:sp>
        <p:nvSpPr>
          <p:cNvPr id="2" name="Title 1">
            <a:extLst>
              <a:ext uri="{FF2B5EF4-FFF2-40B4-BE49-F238E27FC236}">
                <a16:creationId xmlns:a16="http://schemas.microsoft.com/office/drawing/2014/main" id="{42606D6A-EF90-49E3-863E-C3310635F2B2}"/>
              </a:ext>
            </a:extLst>
          </p:cNvPr>
          <p:cNvSpPr>
            <a:spLocks noGrp="1"/>
          </p:cNvSpPr>
          <p:nvPr>
            <p:ph type="title"/>
          </p:nvPr>
        </p:nvSpPr>
        <p:spPr>
          <a:xfrm>
            <a:off x="7535825" y="982132"/>
            <a:ext cx="3360772" cy="1303867"/>
          </a:xfrm>
        </p:spPr>
        <p:txBody>
          <a:bodyPr>
            <a:normAutofit/>
          </a:bodyPr>
          <a:lstStyle/>
          <a:p>
            <a:pPr>
              <a:lnSpc>
                <a:spcPct val="90000"/>
              </a:lnSpc>
            </a:pPr>
            <a:r>
              <a:rPr lang="en-US" sz="3700"/>
              <a:t>Table 1: Sample Description</a:t>
            </a:r>
          </a:p>
        </p:txBody>
      </p:sp>
      <p:sp>
        <p:nvSpPr>
          <p:cNvPr id="9" name="Content Placeholder 8"/>
          <p:cNvSpPr>
            <a:spLocks noGrp="1"/>
          </p:cNvSpPr>
          <p:nvPr>
            <p:ph idx="1"/>
          </p:nvPr>
        </p:nvSpPr>
        <p:spPr>
          <a:xfrm>
            <a:off x="7535824" y="2556932"/>
            <a:ext cx="3787850" cy="3318936"/>
          </a:xfrm>
        </p:spPr>
        <p:txBody>
          <a:bodyPr>
            <a:normAutofit/>
          </a:bodyPr>
          <a:lstStyle/>
          <a:p>
            <a:pPr marL="0" indent="0">
              <a:buNone/>
            </a:pPr>
            <a:endParaRPr lang="en-US" dirty="0"/>
          </a:p>
          <a:p>
            <a:pPr marL="0" indent="0">
              <a:buNone/>
            </a:pPr>
            <a:r>
              <a:rPr lang="en-US" dirty="0"/>
              <a:t>The sample shows variations in terms of the types of museum, sizes, and management (ownership)</a:t>
            </a:r>
          </a:p>
        </p:txBody>
      </p:sp>
    </p:spTree>
    <p:extLst>
      <p:ext uri="{BB962C8B-B14F-4D97-AF65-F5344CB8AC3E}">
        <p14:creationId xmlns:p14="http://schemas.microsoft.com/office/powerpoint/2010/main" val="26638961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useBgFill="1">
          <p:nvSpPr>
            <p:cNvPr id="14" name="Rectangle 13"/>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p:cNvGrpSpPr/>
            <p:nvPr>
              <p:extLst>
                <p:ext uri="{386F3935-93C4-4BCD-93E2-E3B085C9AB24}">
                  <p16:designElem xmlns:p16="http://schemas.microsoft.com/office/powerpoint/2015/main" val="1"/>
                </p:ext>
              </p:extLst>
            </p:nvPr>
          </p:nvGrpSpPr>
          <p:grpSpPr>
            <a:xfrm>
              <a:off x="0" y="0"/>
              <a:ext cx="12188825" cy="6856215"/>
              <a:chOff x="0" y="0"/>
              <a:chExt cx="12188825" cy="6856215"/>
            </a:xfrm>
          </p:grpSpPr>
          <p:pic>
            <p:nvPicPr>
              <p:cNvPr id="16" name="Picture 15"/>
              <p:cNvPicPr>
                <a:picLocks noChangeAspect="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7" name="Rectangle 16"/>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8" name="Picture 17"/>
              <p:cNvPicPr>
                <a:picLocks noChangeAspect="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5093"/>
              <a:stretch/>
            </p:blipFill>
            <p:spPr>
              <a:xfrm rot="5400000">
                <a:off x="5706471" y="76265"/>
                <a:ext cx="758952" cy="606425"/>
              </a:xfrm>
              <a:prstGeom prst="rect">
                <a:avLst/>
              </a:prstGeom>
            </p:spPr>
          </p:pic>
          <p:pic>
            <p:nvPicPr>
              <p:cNvPr id="19" name="Picture 18"/>
              <p:cNvPicPr>
                <a:picLocks noChangeAspect="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5093"/>
              <a:stretch/>
            </p:blipFill>
            <p:spPr>
              <a:xfrm rot="5400000">
                <a:off x="5706470" y="6173526"/>
                <a:ext cx="758952" cy="606425"/>
              </a:xfrm>
              <a:prstGeom prst="rect">
                <a:avLst/>
              </a:prstGeom>
            </p:spPr>
          </p:pic>
        </p:grpSp>
      </p:grpSp>
      <p:cxnSp>
        <p:nvCxnSpPr>
          <p:cNvPr id="21" name="Straight Connector 20"/>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95401" y="2400639"/>
            <a:ext cx="3660057" cy="0"/>
          </a:xfrm>
          <a:prstGeom prst="line">
            <a:avLst/>
          </a:prstGeom>
        </p:spPr>
        <p:style>
          <a:lnRef idx="2">
            <a:schemeClr val="accent1"/>
          </a:lnRef>
          <a:fillRef idx="0">
            <a:schemeClr val="accent1"/>
          </a:fillRef>
          <a:effectRef idx="1">
            <a:schemeClr val="accent1"/>
          </a:effectRef>
          <a:fontRef idx="minor">
            <a:schemeClr val="tx1"/>
          </a:fontRef>
        </p:style>
      </p:cxnSp>
      <p:pic>
        <p:nvPicPr>
          <p:cNvPr id="7" name="Content Placeholder 3"/>
          <p:cNvPicPr>
            <a:picLocks noChangeAspect="1"/>
          </p:cNvPicPr>
          <p:nvPr/>
        </p:nvPicPr>
        <p:blipFill>
          <a:blip r:embed="rId4"/>
          <a:stretch>
            <a:fillRect/>
          </a:stretch>
        </p:blipFill>
        <p:spPr>
          <a:xfrm>
            <a:off x="5971713" y="832256"/>
            <a:ext cx="5469466" cy="5137014"/>
          </a:xfrm>
          <a:prstGeom prst="rect">
            <a:avLst/>
          </a:prstGeom>
          <a:ln w="57150" cmpd="thickThin">
            <a:solidFill>
              <a:schemeClr val="tx1">
                <a:lumMod val="50000"/>
                <a:lumOff val="50000"/>
              </a:schemeClr>
            </a:solidFill>
            <a:miter lim="800000"/>
          </a:ln>
        </p:spPr>
      </p:pic>
      <p:sp>
        <p:nvSpPr>
          <p:cNvPr id="2" name="Title 1">
            <a:extLst>
              <a:ext uri="{FF2B5EF4-FFF2-40B4-BE49-F238E27FC236}">
                <a16:creationId xmlns:a16="http://schemas.microsoft.com/office/drawing/2014/main" id="{CC1B9082-CEBD-4B62-908E-23ECFBBEB3F0}"/>
              </a:ext>
            </a:extLst>
          </p:cNvPr>
          <p:cNvSpPr>
            <a:spLocks noGrp="1"/>
          </p:cNvSpPr>
          <p:nvPr>
            <p:ph type="title"/>
          </p:nvPr>
        </p:nvSpPr>
        <p:spPr>
          <a:xfrm>
            <a:off x="1316667" y="886439"/>
            <a:ext cx="3660056" cy="1325373"/>
          </a:xfrm>
        </p:spPr>
        <p:txBody>
          <a:bodyPr anchor="b">
            <a:normAutofit fontScale="90000"/>
          </a:bodyPr>
          <a:lstStyle/>
          <a:p>
            <a:r>
              <a:rPr lang="en-US" sz="2800" dirty="0"/>
              <a:t>Table 2: Indicators of Technological Innovation</a:t>
            </a:r>
          </a:p>
        </p:txBody>
      </p:sp>
      <p:sp>
        <p:nvSpPr>
          <p:cNvPr id="9" name="Content Placeholder 8"/>
          <p:cNvSpPr>
            <a:spLocks noGrp="1"/>
          </p:cNvSpPr>
          <p:nvPr>
            <p:ph idx="1"/>
          </p:nvPr>
        </p:nvSpPr>
        <p:spPr>
          <a:xfrm>
            <a:off x="1295401" y="2493774"/>
            <a:ext cx="3983664" cy="3382094"/>
          </a:xfrm>
        </p:spPr>
        <p:txBody>
          <a:bodyPr>
            <a:normAutofit/>
          </a:bodyPr>
          <a:lstStyle/>
          <a:p>
            <a:r>
              <a:rPr lang="en-US" sz="1800" dirty="0"/>
              <a:t>The authors put this series of possible innovations in the questionnaires and collected responses on whether each has been used in the museum or not.</a:t>
            </a:r>
          </a:p>
          <a:p>
            <a:endParaRPr lang="en-US" sz="1800" dirty="0"/>
          </a:p>
          <a:p>
            <a:r>
              <a:rPr lang="en-US" sz="1800" dirty="0"/>
              <a:t>The authors created an index of the sum of innovations, subsequently codified on a 1-5 scale as with other variable. </a:t>
            </a:r>
          </a:p>
        </p:txBody>
      </p:sp>
    </p:spTree>
    <p:extLst>
      <p:ext uri="{BB962C8B-B14F-4D97-AF65-F5344CB8AC3E}">
        <p14:creationId xmlns:p14="http://schemas.microsoft.com/office/powerpoint/2010/main" val="2217685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useBgFill="1">
          <p:nvSpPr>
            <p:cNvPr id="18" name="Rectangle 17"/>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p:cNvGrpSpPr/>
            <p:nvPr>
              <p:extLst>
                <p:ext uri="{386F3935-93C4-4BCD-93E2-E3B085C9AB24}">
                  <p16:designElem xmlns:p16="http://schemas.microsoft.com/office/powerpoint/2015/main" val="1"/>
                </p:ext>
              </p:extLst>
            </p:nvPr>
          </p:nvGrpSpPr>
          <p:grpSpPr>
            <a:xfrm>
              <a:off x="0" y="0"/>
              <a:ext cx="12188825" cy="6856215"/>
              <a:chOff x="0" y="0"/>
              <a:chExt cx="12188825" cy="6856215"/>
            </a:xfrm>
          </p:grpSpPr>
          <p:pic>
            <p:nvPicPr>
              <p:cNvPr id="20" name="Picture 19"/>
              <p:cNvPicPr>
                <a:picLocks noChangeAspect="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1" name="Rectangle 20"/>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22" name="Picture 21"/>
              <p:cNvPicPr>
                <a:picLocks noChangeAspect="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5093"/>
              <a:stretch/>
            </p:blipFill>
            <p:spPr>
              <a:xfrm rot="5400000">
                <a:off x="5706471" y="76265"/>
                <a:ext cx="758952" cy="606425"/>
              </a:xfrm>
              <a:prstGeom prst="rect">
                <a:avLst/>
              </a:prstGeom>
            </p:spPr>
          </p:pic>
          <p:pic>
            <p:nvPicPr>
              <p:cNvPr id="23" name="Picture 22"/>
              <p:cNvPicPr>
                <a:picLocks noChangeAspect="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5093"/>
              <a:stretch/>
            </p:blipFill>
            <p:spPr>
              <a:xfrm rot="5400000">
                <a:off x="5706470" y="6173526"/>
                <a:ext cx="758952" cy="606425"/>
              </a:xfrm>
              <a:prstGeom prst="rect">
                <a:avLst/>
              </a:prstGeom>
            </p:spPr>
          </p:pic>
        </p:grpSp>
      </p:grpSp>
      <p:cxnSp>
        <p:nvCxnSpPr>
          <p:cNvPr id="25" name="Straight Connector 24"/>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20089" y="2400639"/>
            <a:ext cx="3376508" cy="0"/>
          </a:xfrm>
          <a:prstGeom prst="line">
            <a:avLst/>
          </a:prstGeom>
        </p:spPr>
        <p:style>
          <a:lnRef idx="2">
            <a:schemeClr val="accent1"/>
          </a:lnRef>
          <a:fillRef idx="0">
            <a:schemeClr val="accent1"/>
          </a:fillRef>
          <a:effectRef idx="1">
            <a:schemeClr val="accent1"/>
          </a:effectRef>
          <a:fontRef idx="minor">
            <a:schemeClr val="tx1"/>
          </a:fontRef>
        </p:style>
      </p:cxnSp>
      <p:sp>
        <p:nvSpPr>
          <p:cNvPr id="27" name="Rectangle 2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643" y="1092200"/>
            <a:ext cx="5942687" cy="4515104"/>
          </a:xfrm>
          <a:prstGeom prst="rect">
            <a:avLst/>
          </a:prstGeom>
          <a:solidFill>
            <a:schemeClr val="bg1"/>
          </a:solidFill>
          <a:ln w="57150" cmpd="thickThin">
            <a:solidFill>
              <a:schemeClr val="tx1">
                <a:lumMod val="50000"/>
                <a:lumOff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Content Placeholder 7"/>
          <p:cNvPicPr>
            <a:picLocks noChangeAspect="1"/>
          </p:cNvPicPr>
          <p:nvPr/>
        </p:nvPicPr>
        <p:blipFill>
          <a:blip r:embed="rId4"/>
          <a:stretch>
            <a:fillRect/>
          </a:stretch>
        </p:blipFill>
        <p:spPr>
          <a:xfrm>
            <a:off x="506941" y="505047"/>
            <a:ext cx="6600924" cy="5752517"/>
          </a:xfrm>
          <a:prstGeom prst="rect">
            <a:avLst/>
          </a:prstGeom>
        </p:spPr>
      </p:pic>
      <p:sp>
        <p:nvSpPr>
          <p:cNvPr id="2" name="Title 1">
            <a:extLst>
              <a:ext uri="{FF2B5EF4-FFF2-40B4-BE49-F238E27FC236}">
                <a16:creationId xmlns:a16="http://schemas.microsoft.com/office/drawing/2014/main" id="{FD6A55DB-F4C6-47AD-BB00-754A90AB921E}"/>
              </a:ext>
            </a:extLst>
          </p:cNvPr>
          <p:cNvSpPr>
            <a:spLocks noGrp="1"/>
          </p:cNvSpPr>
          <p:nvPr>
            <p:ph type="title"/>
          </p:nvPr>
        </p:nvSpPr>
        <p:spPr>
          <a:xfrm>
            <a:off x="7535825" y="982132"/>
            <a:ext cx="3360772" cy="1303867"/>
          </a:xfrm>
        </p:spPr>
        <p:txBody>
          <a:bodyPr>
            <a:normAutofit/>
          </a:bodyPr>
          <a:lstStyle/>
          <a:p>
            <a:pPr>
              <a:lnSpc>
                <a:spcPct val="80000"/>
              </a:lnSpc>
            </a:pPr>
            <a:r>
              <a:rPr lang="en-US" sz="3400"/>
              <a:t>Table 3: Estimated Relationships</a:t>
            </a:r>
          </a:p>
        </p:txBody>
      </p:sp>
      <p:sp>
        <p:nvSpPr>
          <p:cNvPr id="13" name="Content Placeholder 12"/>
          <p:cNvSpPr>
            <a:spLocks noGrp="1"/>
          </p:cNvSpPr>
          <p:nvPr>
            <p:ph idx="1"/>
          </p:nvPr>
        </p:nvSpPr>
        <p:spPr>
          <a:xfrm>
            <a:off x="7535824" y="2556932"/>
            <a:ext cx="3766585" cy="3318936"/>
          </a:xfrm>
        </p:spPr>
        <p:txBody>
          <a:bodyPr>
            <a:normAutofit fontScale="85000" lnSpcReduction="20000"/>
          </a:bodyPr>
          <a:lstStyle/>
          <a:p>
            <a:r>
              <a:rPr lang="en-US" dirty="0"/>
              <a:t>Based on the multivariate regression results, all the 8 hypotheses except H7b and H8a are supported. </a:t>
            </a:r>
          </a:p>
          <a:p>
            <a:endParaRPr lang="en-US" dirty="0"/>
          </a:p>
          <a:p>
            <a:r>
              <a:rPr lang="en-US" dirty="0"/>
              <a:t>In regard to the control variables, size has a positive and significant impact on organizational innovation and technological innovation. Surprisingly, funding has a negative impact on technological innovation. </a:t>
            </a:r>
          </a:p>
        </p:txBody>
      </p:sp>
    </p:spTree>
    <p:extLst>
      <p:ext uri="{BB962C8B-B14F-4D97-AF65-F5344CB8AC3E}">
        <p14:creationId xmlns:p14="http://schemas.microsoft.com/office/powerpoint/2010/main" val="1718992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6008C-9AEC-4884-AD69-DE21B714B60A}"/>
              </a:ext>
            </a:extLst>
          </p:cNvPr>
          <p:cNvSpPr>
            <a:spLocks noGrp="1"/>
          </p:cNvSpPr>
          <p:nvPr>
            <p:ph type="title"/>
          </p:nvPr>
        </p:nvSpPr>
        <p:spPr/>
        <p:txBody>
          <a:bodyPr/>
          <a:lstStyle/>
          <a:p>
            <a:r>
              <a:rPr lang="en-US" dirty="0"/>
              <a:t>Data Source</a:t>
            </a:r>
          </a:p>
        </p:txBody>
      </p:sp>
      <p:sp>
        <p:nvSpPr>
          <p:cNvPr id="3" name="Content Placeholder 2">
            <a:extLst>
              <a:ext uri="{FF2B5EF4-FFF2-40B4-BE49-F238E27FC236}">
                <a16:creationId xmlns:a16="http://schemas.microsoft.com/office/drawing/2014/main" id="{E2E65A69-76E7-4034-8D77-89A0D0FD77FA}"/>
              </a:ext>
            </a:extLst>
          </p:cNvPr>
          <p:cNvSpPr>
            <a:spLocks noGrp="1"/>
          </p:cNvSpPr>
          <p:nvPr>
            <p:ph idx="1"/>
          </p:nvPr>
        </p:nvSpPr>
        <p:spPr/>
        <p:txBody>
          <a:bodyPr/>
          <a:lstStyle/>
          <a:p>
            <a:r>
              <a:rPr lang="en-US" dirty="0"/>
              <a:t>Since the majority proportion of the study is based on survey data (collected from 491 museums in Spain, France, Italy, and the UK), the data source is not explicitly provided by the authors. </a:t>
            </a:r>
          </a:p>
          <a:p>
            <a:endParaRPr lang="en-US" dirty="0"/>
          </a:p>
          <a:p>
            <a:r>
              <a:rPr lang="en-US" dirty="0"/>
              <a:t>However, students interested in management of cultural industry can take this paper for reference when conducting digital studies on the industry’s performance. </a:t>
            </a:r>
          </a:p>
        </p:txBody>
      </p:sp>
    </p:spTree>
    <p:extLst>
      <p:ext uri="{BB962C8B-B14F-4D97-AF65-F5344CB8AC3E}">
        <p14:creationId xmlns:p14="http://schemas.microsoft.com/office/powerpoint/2010/main" val="41253846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E1619-0C5F-4E58-9842-B9F7BBAEFAD4}"/>
              </a:ext>
            </a:extLst>
          </p:cNvPr>
          <p:cNvSpPr>
            <a:spLocks noGrp="1"/>
          </p:cNvSpPr>
          <p:nvPr>
            <p:ph type="title"/>
          </p:nvPr>
        </p:nvSpPr>
        <p:spPr/>
        <p:txBody>
          <a:bodyPr/>
          <a:lstStyle/>
          <a:p>
            <a:r>
              <a:rPr lang="en-US" dirty="0"/>
              <a:t>Selected Articles</a:t>
            </a:r>
          </a:p>
        </p:txBody>
      </p:sp>
      <p:sp>
        <p:nvSpPr>
          <p:cNvPr id="3" name="Content Placeholder 2">
            <a:extLst>
              <a:ext uri="{FF2B5EF4-FFF2-40B4-BE49-F238E27FC236}">
                <a16:creationId xmlns:a16="http://schemas.microsoft.com/office/drawing/2014/main" id="{66D08204-84DD-4836-AF80-EEC8CD0E7044}"/>
              </a:ext>
            </a:extLst>
          </p:cNvPr>
          <p:cNvSpPr>
            <a:spLocks noGrp="1"/>
          </p:cNvSpPr>
          <p:nvPr>
            <p:ph idx="1"/>
          </p:nvPr>
        </p:nvSpPr>
        <p:spPr>
          <a:xfrm>
            <a:off x="909084" y="2556932"/>
            <a:ext cx="10249785" cy="3318936"/>
          </a:xfrm>
        </p:spPr>
        <p:txBody>
          <a:bodyPr/>
          <a:lstStyle/>
          <a:p>
            <a:r>
              <a:rPr lang="en-US" sz="2000" dirty="0"/>
              <a:t>Xu, BJ., &amp; Recker, M. (2012). Teaching analytics: A clustering and triangulation study of digital library user data. </a:t>
            </a:r>
            <a:r>
              <a:rPr lang="en-US" sz="2000" i="1" dirty="0"/>
              <a:t>Educational Technology &amp; Society, </a:t>
            </a:r>
            <a:r>
              <a:rPr lang="en-US" sz="2000" dirty="0"/>
              <a:t>15 (3), pp. 103-115. Retrieved from: http://www.jstor.org.ccl.idm.oclc.org/stable/pdf/jeductechsoci.15.3.103.pdf</a:t>
            </a:r>
          </a:p>
          <a:p>
            <a:endParaRPr lang="en-US" dirty="0"/>
          </a:p>
          <a:p>
            <a:r>
              <a:rPr lang="en-US" sz="2000" dirty="0"/>
              <a:t>Garrido, M. J., &amp; </a:t>
            </a:r>
            <a:r>
              <a:rPr lang="en-US" sz="2000" dirty="0" err="1"/>
              <a:t>Camarero</a:t>
            </a:r>
            <a:r>
              <a:rPr lang="en-US" sz="2000" dirty="0"/>
              <a:t>, C. (2014). Learning and relationship orientation: an empirical examination in European museums. </a:t>
            </a:r>
            <a:r>
              <a:rPr lang="en-US" sz="2000" i="1" dirty="0"/>
              <a:t>International Journal of Nonprofit and Voluntary Sector Marketing,</a:t>
            </a:r>
            <a:r>
              <a:rPr lang="en-US" sz="2000" dirty="0"/>
              <a:t> 19, pp. 92-109. Retrieved from: http://onlinelibrary.wiley.com.ccl.idm.oclc.org/doi/10.1002/nvsm.1490/full</a:t>
            </a:r>
          </a:p>
        </p:txBody>
      </p:sp>
    </p:spTree>
    <p:extLst>
      <p:ext uri="{BB962C8B-B14F-4D97-AF65-F5344CB8AC3E}">
        <p14:creationId xmlns:p14="http://schemas.microsoft.com/office/powerpoint/2010/main" val="12428993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775F1-7F03-475B-A292-FB06C091325B}"/>
              </a:ext>
            </a:extLst>
          </p:cNvPr>
          <p:cNvSpPr>
            <a:spLocks noGrp="1"/>
          </p:cNvSpPr>
          <p:nvPr>
            <p:ph type="title"/>
          </p:nvPr>
        </p:nvSpPr>
        <p:spPr/>
        <p:txBody>
          <a:bodyPr/>
          <a:lstStyle/>
          <a:p>
            <a:r>
              <a:rPr lang="en-US" dirty="0"/>
              <a:t>Xu, BJ., &amp; Recker, M. (2012)</a:t>
            </a:r>
          </a:p>
        </p:txBody>
      </p:sp>
      <p:sp>
        <p:nvSpPr>
          <p:cNvPr id="3" name="Content Placeholder 2">
            <a:extLst>
              <a:ext uri="{FF2B5EF4-FFF2-40B4-BE49-F238E27FC236}">
                <a16:creationId xmlns:a16="http://schemas.microsoft.com/office/drawing/2014/main" id="{CF83D503-9FD6-4A6F-93D8-40405584EF1C}"/>
              </a:ext>
            </a:extLst>
          </p:cNvPr>
          <p:cNvSpPr>
            <a:spLocks noGrp="1"/>
          </p:cNvSpPr>
          <p:nvPr>
            <p:ph idx="1"/>
          </p:nvPr>
        </p:nvSpPr>
        <p:spPr>
          <a:xfrm>
            <a:off x="1295401" y="2556932"/>
            <a:ext cx="9601196" cy="3530208"/>
          </a:xfrm>
        </p:spPr>
        <p:txBody>
          <a:bodyPr>
            <a:normAutofit/>
          </a:bodyPr>
          <a:lstStyle/>
          <a:p>
            <a:r>
              <a:rPr lang="en-US" sz="2000" dirty="0"/>
              <a:t>The authors present results from a clustering study of teachers’ usage patterns while using an educational digital library tool – Instructional Architect (IA)</a:t>
            </a:r>
          </a:p>
          <a:p>
            <a:pPr marL="0" indent="0">
              <a:buNone/>
            </a:pPr>
            <a:endParaRPr lang="en-US" sz="2000" dirty="0"/>
          </a:p>
          <a:p>
            <a:r>
              <a:rPr lang="en-US" sz="2000" dirty="0"/>
              <a:t>The clustering analysis identifies three groups for teachers in IA: key brokers, insular classroom practitioners, and inactive islanders</a:t>
            </a:r>
          </a:p>
          <a:p>
            <a:pPr marL="0" indent="0">
              <a:buNone/>
            </a:pPr>
            <a:endParaRPr lang="en-US" sz="2000" dirty="0"/>
          </a:p>
          <a:p>
            <a:r>
              <a:rPr lang="en-US" sz="2000" dirty="0"/>
              <a:t>After triangulating with teachers’ profiles, the results show that increased teaching experience and comfort with technology were related to teachers’ effectiveness in using the IA  </a:t>
            </a:r>
          </a:p>
        </p:txBody>
      </p:sp>
    </p:spTree>
    <p:extLst>
      <p:ext uri="{BB962C8B-B14F-4D97-AF65-F5344CB8AC3E}">
        <p14:creationId xmlns:p14="http://schemas.microsoft.com/office/powerpoint/2010/main" val="41374465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useBgFill="1">
          <p:nvSpPr>
            <p:cNvPr id="14" name="Rectangle 13"/>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p:cNvGrpSpPr/>
            <p:nvPr>
              <p:extLst>
                <p:ext uri="{386F3935-93C4-4BCD-93E2-E3B085C9AB24}">
                  <p16:designElem xmlns:p16="http://schemas.microsoft.com/office/powerpoint/2015/main" val="1"/>
                </p:ext>
              </p:extLst>
            </p:nvPr>
          </p:nvGrpSpPr>
          <p:grpSpPr>
            <a:xfrm>
              <a:off x="0" y="0"/>
              <a:ext cx="12188825" cy="6856215"/>
              <a:chOff x="0" y="0"/>
              <a:chExt cx="12188825" cy="6856215"/>
            </a:xfrm>
          </p:grpSpPr>
          <p:pic>
            <p:nvPicPr>
              <p:cNvPr id="16" name="Picture 15"/>
              <p:cNvPicPr>
                <a:picLocks noChangeAspect="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7" name="Rectangle 16"/>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8" name="Picture 17"/>
              <p:cNvPicPr>
                <a:picLocks noChangeAspect="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5093"/>
              <a:stretch/>
            </p:blipFill>
            <p:spPr>
              <a:xfrm rot="5400000">
                <a:off x="5706471" y="76265"/>
                <a:ext cx="758952" cy="606425"/>
              </a:xfrm>
              <a:prstGeom prst="rect">
                <a:avLst/>
              </a:prstGeom>
            </p:spPr>
          </p:pic>
          <p:pic>
            <p:nvPicPr>
              <p:cNvPr id="19" name="Picture 18"/>
              <p:cNvPicPr>
                <a:picLocks noChangeAspect="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5093"/>
              <a:stretch/>
            </p:blipFill>
            <p:spPr>
              <a:xfrm rot="5400000">
                <a:off x="5706470" y="6173526"/>
                <a:ext cx="758952" cy="606425"/>
              </a:xfrm>
              <a:prstGeom prst="rect">
                <a:avLst/>
              </a:prstGeom>
            </p:spPr>
          </p:pic>
        </p:grpSp>
      </p:grpSp>
      <p:cxnSp>
        <p:nvCxnSpPr>
          <p:cNvPr id="21" name="Straight Connector 20"/>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20089" y="2400639"/>
            <a:ext cx="3376508" cy="0"/>
          </a:xfrm>
          <a:prstGeom prst="line">
            <a:avLst/>
          </a:prstGeom>
        </p:spPr>
        <p:style>
          <a:lnRef idx="2">
            <a:schemeClr val="accent1"/>
          </a:lnRef>
          <a:fillRef idx="0">
            <a:schemeClr val="accent1"/>
          </a:fillRef>
          <a:effectRef idx="1">
            <a:schemeClr val="accent1"/>
          </a:effectRef>
          <a:fontRef idx="minor">
            <a:schemeClr val="tx1"/>
          </a:fontRef>
        </p:style>
      </p:cxnSp>
      <p:sp>
        <p:nvSpPr>
          <p:cNvPr id="23" name="Rectangle 2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643" y="1092200"/>
            <a:ext cx="5942687" cy="4515104"/>
          </a:xfrm>
          <a:prstGeom prst="rect">
            <a:avLst/>
          </a:prstGeom>
          <a:solidFill>
            <a:schemeClr val="bg1"/>
          </a:solidFill>
          <a:ln w="57150" cmpd="thickThin">
            <a:solidFill>
              <a:schemeClr val="tx1">
                <a:lumMod val="50000"/>
                <a:lumOff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3"/>
          <p:cNvPicPr>
            <a:picLocks noChangeAspect="1"/>
          </p:cNvPicPr>
          <p:nvPr/>
        </p:nvPicPr>
        <p:blipFill>
          <a:blip r:embed="rId4"/>
          <a:stretch>
            <a:fillRect/>
          </a:stretch>
        </p:blipFill>
        <p:spPr>
          <a:xfrm>
            <a:off x="774730" y="679049"/>
            <a:ext cx="6343768" cy="5466570"/>
          </a:xfrm>
          <a:prstGeom prst="rect">
            <a:avLst/>
          </a:prstGeom>
        </p:spPr>
      </p:pic>
      <p:sp>
        <p:nvSpPr>
          <p:cNvPr id="2" name="Title 1">
            <a:extLst>
              <a:ext uri="{FF2B5EF4-FFF2-40B4-BE49-F238E27FC236}">
                <a16:creationId xmlns:a16="http://schemas.microsoft.com/office/drawing/2014/main" id="{6EC0F50A-B24B-4DE0-B421-446B5D8CDE90}"/>
              </a:ext>
            </a:extLst>
          </p:cNvPr>
          <p:cNvSpPr>
            <a:spLocks noGrp="1"/>
          </p:cNvSpPr>
          <p:nvPr>
            <p:ph type="title"/>
          </p:nvPr>
        </p:nvSpPr>
        <p:spPr>
          <a:xfrm>
            <a:off x="7535825" y="982132"/>
            <a:ext cx="3360772" cy="1303867"/>
          </a:xfrm>
        </p:spPr>
        <p:txBody>
          <a:bodyPr>
            <a:normAutofit/>
          </a:bodyPr>
          <a:lstStyle/>
          <a:p>
            <a:pPr>
              <a:lnSpc>
                <a:spcPct val="90000"/>
              </a:lnSpc>
            </a:pPr>
            <a:r>
              <a:rPr lang="en-US" dirty="0"/>
              <a:t>Table 1: User Clusters</a:t>
            </a:r>
            <a:endParaRPr lang="en-US"/>
          </a:p>
        </p:txBody>
      </p:sp>
      <p:sp>
        <p:nvSpPr>
          <p:cNvPr id="9" name="Content Placeholder 8"/>
          <p:cNvSpPr>
            <a:spLocks noGrp="1"/>
          </p:cNvSpPr>
          <p:nvPr>
            <p:ph idx="1"/>
          </p:nvPr>
        </p:nvSpPr>
        <p:spPr>
          <a:xfrm>
            <a:off x="7533167" y="2488019"/>
            <a:ext cx="3870252" cy="3567223"/>
          </a:xfrm>
        </p:spPr>
        <p:txBody>
          <a:bodyPr>
            <a:normAutofit lnSpcReduction="10000"/>
          </a:bodyPr>
          <a:lstStyle/>
          <a:p>
            <a:r>
              <a:rPr lang="en-US" sz="1800" dirty="0"/>
              <a:t>The results of the clustering study demonstrated in Table 1 is based on four steps: generating preliminary clusters, deriving user patterns, mining of frequent user patterns, and selecting final user clusters</a:t>
            </a:r>
          </a:p>
          <a:p>
            <a:endParaRPr lang="en-US" sz="1800" dirty="0"/>
          </a:p>
          <a:p>
            <a:r>
              <a:rPr lang="en-US" sz="1800" dirty="0"/>
              <a:t>Based on the result, the authors identifies three major clusters for teachers: key brokers, insular classroom practitioners, and inactive islanders</a:t>
            </a:r>
          </a:p>
        </p:txBody>
      </p:sp>
    </p:spTree>
    <p:extLst>
      <p:ext uri="{BB962C8B-B14F-4D97-AF65-F5344CB8AC3E}">
        <p14:creationId xmlns:p14="http://schemas.microsoft.com/office/powerpoint/2010/main" val="2267415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723FE-0C0F-4E30-974B-D99FC491CCFB}"/>
              </a:ext>
            </a:extLst>
          </p:cNvPr>
          <p:cNvSpPr>
            <a:spLocks noGrp="1"/>
          </p:cNvSpPr>
          <p:nvPr>
            <p:ph type="title"/>
          </p:nvPr>
        </p:nvSpPr>
        <p:spPr/>
        <p:txBody>
          <a:bodyPr>
            <a:noAutofit/>
          </a:bodyPr>
          <a:lstStyle/>
          <a:p>
            <a:r>
              <a:rPr lang="en-US" sz="3600" dirty="0"/>
              <a:t>Table 2: Teacher Clusters by Teaching Experience</a:t>
            </a:r>
          </a:p>
        </p:txBody>
      </p:sp>
      <p:pic>
        <p:nvPicPr>
          <p:cNvPr id="5" name="Picture 4">
            <a:extLst>
              <a:ext uri="{FF2B5EF4-FFF2-40B4-BE49-F238E27FC236}">
                <a16:creationId xmlns:a16="http://schemas.microsoft.com/office/drawing/2014/main" id="{6A968B5C-6838-4163-AA70-F3DF5E07578F}"/>
              </a:ext>
            </a:extLst>
          </p:cNvPr>
          <p:cNvPicPr>
            <a:picLocks noChangeAspect="1"/>
          </p:cNvPicPr>
          <p:nvPr/>
        </p:nvPicPr>
        <p:blipFill>
          <a:blip r:embed="rId2"/>
          <a:stretch>
            <a:fillRect/>
          </a:stretch>
        </p:blipFill>
        <p:spPr>
          <a:xfrm>
            <a:off x="1471296" y="4041864"/>
            <a:ext cx="9433501" cy="587880"/>
          </a:xfrm>
          <a:prstGeom prst="rect">
            <a:avLst/>
          </a:prstGeom>
        </p:spPr>
      </p:pic>
      <p:pic>
        <p:nvPicPr>
          <p:cNvPr id="11" name="Content Placeholder 10">
            <a:extLst>
              <a:ext uri="{FF2B5EF4-FFF2-40B4-BE49-F238E27FC236}">
                <a16:creationId xmlns:a16="http://schemas.microsoft.com/office/drawing/2014/main" id="{9BC8913D-F334-4473-924C-3B7A18F52222}"/>
              </a:ext>
            </a:extLst>
          </p:cNvPr>
          <p:cNvPicPr>
            <a:picLocks noGrp="1" noChangeAspect="1"/>
          </p:cNvPicPr>
          <p:nvPr>
            <p:ph idx="1"/>
          </p:nvPr>
        </p:nvPicPr>
        <p:blipFill>
          <a:blip r:embed="rId3"/>
          <a:stretch>
            <a:fillRect/>
          </a:stretch>
        </p:blipFill>
        <p:spPr>
          <a:xfrm>
            <a:off x="1631012" y="2566913"/>
            <a:ext cx="9036301" cy="1374480"/>
          </a:xfrm>
          <a:prstGeom prst="rect">
            <a:avLst/>
          </a:prstGeom>
        </p:spPr>
      </p:pic>
      <p:sp>
        <p:nvSpPr>
          <p:cNvPr id="12" name="TextBox 11">
            <a:extLst>
              <a:ext uri="{FF2B5EF4-FFF2-40B4-BE49-F238E27FC236}">
                <a16:creationId xmlns:a16="http://schemas.microsoft.com/office/drawing/2014/main" id="{CBD77ACF-72FB-42C4-B288-BF6AA1A85EEA}"/>
              </a:ext>
            </a:extLst>
          </p:cNvPr>
          <p:cNvSpPr txBox="1"/>
          <p:nvPr/>
        </p:nvSpPr>
        <p:spPr>
          <a:xfrm>
            <a:off x="1536405" y="4944140"/>
            <a:ext cx="9298172" cy="646331"/>
          </a:xfrm>
          <a:prstGeom prst="rect">
            <a:avLst/>
          </a:prstGeom>
          <a:noFill/>
        </p:spPr>
        <p:txBody>
          <a:bodyPr wrap="square" rtlCol="0">
            <a:spAutoFit/>
          </a:bodyPr>
          <a:lstStyle/>
          <a:p>
            <a:r>
              <a:rPr lang="en-US" dirty="0"/>
              <a:t>Table 2 shows that the probability distribution of the teaching experience is significantly different among the three groups (p &lt; 0.01). </a:t>
            </a:r>
          </a:p>
        </p:txBody>
      </p:sp>
    </p:spTree>
    <p:extLst>
      <p:ext uri="{BB962C8B-B14F-4D97-AF65-F5344CB8AC3E}">
        <p14:creationId xmlns:p14="http://schemas.microsoft.com/office/powerpoint/2010/main" val="31088677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C55A0-3EF4-4D12-B52D-902C60F722F8}"/>
              </a:ext>
            </a:extLst>
          </p:cNvPr>
          <p:cNvSpPr>
            <a:spLocks noGrp="1"/>
          </p:cNvSpPr>
          <p:nvPr>
            <p:ph type="title"/>
          </p:nvPr>
        </p:nvSpPr>
        <p:spPr/>
        <p:txBody>
          <a:bodyPr>
            <a:noAutofit/>
          </a:bodyPr>
          <a:lstStyle/>
          <a:p>
            <a:r>
              <a:rPr lang="en-US" sz="2800" dirty="0"/>
              <a:t>Table 3: Teacher Clusters by Comfort Level with Technology</a:t>
            </a:r>
          </a:p>
        </p:txBody>
      </p:sp>
      <p:pic>
        <p:nvPicPr>
          <p:cNvPr id="5" name="Content Placeholder 4">
            <a:extLst>
              <a:ext uri="{FF2B5EF4-FFF2-40B4-BE49-F238E27FC236}">
                <a16:creationId xmlns:a16="http://schemas.microsoft.com/office/drawing/2014/main" id="{A724E87D-9D29-40D6-9180-840C8651525E}"/>
              </a:ext>
            </a:extLst>
          </p:cNvPr>
          <p:cNvPicPr>
            <a:picLocks noGrp="1" noChangeAspect="1"/>
          </p:cNvPicPr>
          <p:nvPr>
            <p:ph idx="1"/>
          </p:nvPr>
        </p:nvPicPr>
        <p:blipFill>
          <a:blip r:embed="rId2"/>
          <a:stretch>
            <a:fillRect/>
          </a:stretch>
        </p:blipFill>
        <p:spPr>
          <a:xfrm>
            <a:off x="1245835" y="2571999"/>
            <a:ext cx="9792279" cy="1747080"/>
          </a:xfrm>
          <a:prstGeom prst="rect">
            <a:avLst/>
          </a:prstGeom>
        </p:spPr>
      </p:pic>
      <p:sp>
        <p:nvSpPr>
          <p:cNvPr id="6" name="TextBox 5">
            <a:extLst>
              <a:ext uri="{FF2B5EF4-FFF2-40B4-BE49-F238E27FC236}">
                <a16:creationId xmlns:a16="http://schemas.microsoft.com/office/drawing/2014/main" id="{FCC617A1-B5B6-4308-B4C4-6D466741ED74}"/>
              </a:ext>
            </a:extLst>
          </p:cNvPr>
          <p:cNvSpPr txBox="1"/>
          <p:nvPr/>
        </p:nvSpPr>
        <p:spPr>
          <a:xfrm>
            <a:off x="1467293" y="4954772"/>
            <a:ext cx="9330070" cy="646331"/>
          </a:xfrm>
          <a:prstGeom prst="rect">
            <a:avLst/>
          </a:prstGeom>
          <a:noFill/>
        </p:spPr>
        <p:txBody>
          <a:bodyPr wrap="square" rtlCol="0">
            <a:spAutoFit/>
          </a:bodyPr>
          <a:lstStyle/>
          <a:p>
            <a:r>
              <a:rPr lang="en-US"/>
              <a:t>Based on the Chi-square test, the probability distribution of the comfort level with technology is also significantly different among the three groups (Chi-square = 10.42, p &lt; 0.05).</a:t>
            </a:r>
            <a:endParaRPr lang="en-US" dirty="0"/>
          </a:p>
        </p:txBody>
      </p:sp>
    </p:spTree>
    <p:extLst>
      <p:ext uri="{BB962C8B-B14F-4D97-AF65-F5344CB8AC3E}">
        <p14:creationId xmlns:p14="http://schemas.microsoft.com/office/powerpoint/2010/main" val="36539365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D28BB-84E2-4335-9141-AE8DCE82DB0E}"/>
              </a:ext>
            </a:extLst>
          </p:cNvPr>
          <p:cNvSpPr>
            <a:spLocks noGrp="1"/>
          </p:cNvSpPr>
          <p:nvPr>
            <p:ph type="title"/>
          </p:nvPr>
        </p:nvSpPr>
        <p:spPr>
          <a:xfrm>
            <a:off x="1295402" y="839972"/>
            <a:ext cx="9601196" cy="1504507"/>
          </a:xfrm>
        </p:spPr>
        <p:txBody>
          <a:bodyPr>
            <a:noAutofit/>
          </a:bodyPr>
          <a:lstStyle/>
          <a:p>
            <a:r>
              <a:rPr lang="en-US" sz="2800" dirty="0"/>
              <a:t>Table 4: Multinomial Logistic Regression Analysis of the Impact of Teaching Experience and Comfort Level with Technology on Users’ Online Behaviors</a:t>
            </a:r>
          </a:p>
        </p:txBody>
      </p:sp>
      <p:pic>
        <p:nvPicPr>
          <p:cNvPr id="4" name="Content Placeholder 3">
            <a:extLst>
              <a:ext uri="{FF2B5EF4-FFF2-40B4-BE49-F238E27FC236}">
                <a16:creationId xmlns:a16="http://schemas.microsoft.com/office/drawing/2014/main" id="{C5B45378-C478-4D1E-9BA1-C3A0439F2DA1}"/>
              </a:ext>
            </a:extLst>
          </p:cNvPr>
          <p:cNvPicPr>
            <a:picLocks noGrp="1" noChangeAspect="1"/>
          </p:cNvPicPr>
          <p:nvPr>
            <p:ph idx="1"/>
          </p:nvPr>
        </p:nvPicPr>
        <p:blipFill>
          <a:blip r:embed="rId2"/>
          <a:stretch>
            <a:fillRect/>
          </a:stretch>
        </p:blipFill>
        <p:spPr>
          <a:xfrm>
            <a:off x="1453123" y="2600185"/>
            <a:ext cx="9317651" cy="2020320"/>
          </a:xfrm>
          <a:prstGeom prst="rect">
            <a:avLst/>
          </a:prstGeom>
        </p:spPr>
      </p:pic>
      <p:sp>
        <p:nvSpPr>
          <p:cNvPr id="5" name="TextBox 4">
            <a:extLst>
              <a:ext uri="{FF2B5EF4-FFF2-40B4-BE49-F238E27FC236}">
                <a16:creationId xmlns:a16="http://schemas.microsoft.com/office/drawing/2014/main" id="{9528FE08-2239-40E5-8D85-FF191044AB6B}"/>
              </a:ext>
            </a:extLst>
          </p:cNvPr>
          <p:cNvSpPr txBox="1"/>
          <p:nvPr/>
        </p:nvSpPr>
        <p:spPr>
          <a:xfrm>
            <a:off x="1217428" y="5087679"/>
            <a:ext cx="9808535" cy="1200329"/>
          </a:xfrm>
          <a:prstGeom prst="rect">
            <a:avLst/>
          </a:prstGeom>
          <a:noFill/>
        </p:spPr>
        <p:txBody>
          <a:bodyPr wrap="square" rtlCol="0">
            <a:spAutoFit/>
          </a:bodyPr>
          <a:lstStyle/>
          <a:p>
            <a:r>
              <a:rPr lang="en-US" dirty="0"/>
              <a:t>The authors use the key brokers cluster as the reference (baseline) cluster. Given the negative coefficients for insular classroom practitioners and inactive islanders, it means an experienced teacher is more likely to be in the key brokers cluster than the other two types. The similar conclusion can be drawn for the comfort level with technology. </a:t>
            </a:r>
          </a:p>
        </p:txBody>
      </p:sp>
    </p:spTree>
    <p:extLst>
      <p:ext uri="{BB962C8B-B14F-4D97-AF65-F5344CB8AC3E}">
        <p14:creationId xmlns:p14="http://schemas.microsoft.com/office/powerpoint/2010/main" val="14017035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4357D-52C4-42AC-A206-9ACE017130A8}"/>
              </a:ext>
            </a:extLst>
          </p:cNvPr>
          <p:cNvSpPr>
            <a:spLocks noGrp="1"/>
          </p:cNvSpPr>
          <p:nvPr>
            <p:ph type="title"/>
          </p:nvPr>
        </p:nvSpPr>
        <p:spPr/>
        <p:txBody>
          <a:bodyPr/>
          <a:lstStyle/>
          <a:p>
            <a:r>
              <a:rPr lang="en-US" dirty="0"/>
              <a:t>Data Source</a:t>
            </a:r>
          </a:p>
        </p:txBody>
      </p:sp>
      <p:sp>
        <p:nvSpPr>
          <p:cNvPr id="3" name="Content Placeholder 2">
            <a:extLst>
              <a:ext uri="{FF2B5EF4-FFF2-40B4-BE49-F238E27FC236}">
                <a16:creationId xmlns:a16="http://schemas.microsoft.com/office/drawing/2014/main" id="{94A69997-1A0E-401D-B80A-60A5F222F89B}"/>
              </a:ext>
            </a:extLst>
          </p:cNvPr>
          <p:cNvSpPr>
            <a:spLocks noGrp="1"/>
          </p:cNvSpPr>
          <p:nvPr>
            <p:ph idx="1"/>
          </p:nvPr>
        </p:nvSpPr>
        <p:spPr/>
        <p:txBody>
          <a:bodyPr/>
          <a:lstStyle/>
          <a:p>
            <a:pPr marL="0" indent="0">
              <a:buNone/>
            </a:pPr>
            <a:r>
              <a:rPr lang="en-US" dirty="0"/>
              <a:t>This paper builds upon the preliminary study in Xu and Recker (in press), so the information regarding sources of data and procedures can be obtained at:</a:t>
            </a:r>
          </a:p>
          <a:p>
            <a:pPr marL="0" indent="0">
              <a:buNone/>
            </a:pPr>
            <a:endParaRPr lang="en-US" dirty="0"/>
          </a:p>
          <a:p>
            <a:r>
              <a:rPr lang="en-US" sz="2000" dirty="0"/>
              <a:t>Xu, B., &amp; Recker, M. (in press). Understanding teacher users of a digital library service: A clustering approach. Journal of Educational Data Mining, 3 (3). Retrieved from: http://digitalcommons.usu.edu/cgi/viewcontent.cgi?article=1886&amp;context=etd </a:t>
            </a:r>
          </a:p>
        </p:txBody>
      </p:sp>
    </p:spTree>
    <p:extLst>
      <p:ext uri="{BB962C8B-B14F-4D97-AF65-F5344CB8AC3E}">
        <p14:creationId xmlns:p14="http://schemas.microsoft.com/office/powerpoint/2010/main" val="27098610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7A399-738B-4D0F-A28C-25BD29016373}"/>
              </a:ext>
            </a:extLst>
          </p:cNvPr>
          <p:cNvSpPr>
            <a:spLocks noGrp="1"/>
          </p:cNvSpPr>
          <p:nvPr>
            <p:ph type="title"/>
          </p:nvPr>
        </p:nvSpPr>
        <p:spPr/>
        <p:txBody>
          <a:bodyPr/>
          <a:lstStyle/>
          <a:p>
            <a:r>
              <a:rPr lang="en-US" dirty="0"/>
              <a:t>Garrido, M. J., &amp; </a:t>
            </a:r>
            <a:r>
              <a:rPr lang="en-US" dirty="0" err="1"/>
              <a:t>Camarero</a:t>
            </a:r>
            <a:r>
              <a:rPr lang="en-US" dirty="0"/>
              <a:t>, C. (2014)</a:t>
            </a:r>
          </a:p>
        </p:txBody>
      </p:sp>
      <p:sp>
        <p:nvSpPr>
          <p:cNvPr id="3" name="Content Placeholder 2">
            <a:extLst>
              <a:ext uri="{FF2B5EF4-FFF2-40B4-BE49-F238E27FC236}">
                <a16:creationId xmlns:a16="http://schemas.microsoft.com/office/drawing/2014/main" id="{48FB66F7-B787-4ABC-9024-EDDFD47AE2FD}"/>
              </a:ext>
            </a:extLst>
          </p:cNvPr>
          <p:cNvSpPr>
            <a:spLocks noGrp="1"/>
          </p:cNvSpPr>
          <p:nvPr>
            <p:ph idx="1"/>
          </p:nvPr>
        </p:nvSpPr>
        <p:spPr/>
        <p:txBody>
          <a:bodyPr/>
          <a:lstStyle/>
          <a:p>
            <a:pPr marL="0" indent="0">
              <a:buNone/>
            </a:pPr>
            <a:r>
              <a:rPr lang="en-US" dirty="0"/>
              <a:t>Focusing on the management of museums, the authors aim to assess the interrelations between learning orientation, innovative strategy, relationship orientation, and economic &amp; social performance. They propose eight hypotheses:</a:t>
            </a:r>
          </a:p>
          <a:p>
            <a:pPr marL="0" indent="0">
              <a:buNone/>
            </a:pPr>
            <a:r>
              <a:rPr lang="en-US" dirty="0"/>
              <a:t>H1: Learning orientation in museums positively impacts organizational innovation.</a:t>
            </a:r>
          </a:p>
          <a:p>
            <a:pPr marL="0" indent="0">
              <a:buNone/>
            </a:pPr>
            <a:r>
              <a:rPr lang="en-US" dirty="0"/>
              <a:t>H2: Organizational innovation has a positive influence on technological innovation. </a:t>
            </a:r>
          </a:p>
        </p:txBody>
      </p:sp>
    </p:spTree>
    <p:extLst>
      <p:ext uri="{BB962C8B-B14F-4D97-AF65-F5344CB8AC3E}">
        <p14:creationId xmlns:p14="http://schemas.microsoft.com/office/powerpoint/2010/main" val="2219655745"/>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B15E28"/>
      </a:accent1>
      <a:accent2>
        <a:srgbClr val="B13228"/>
      </a:accent2>
      <a:accent3>
        <a:srgbClr val="8B7B56"/>
      </a:accent3>
      <a:accent4>
        <a:srgbClr val="E09C41"/>
      </a:accent4>
      <a:accent5>
        <a:srgbClr val="9EAE51"/>
      </a:accent5>
      <a:accent6>
        <a:srgbClr val="6E7355"/>
      </a:accent6>
      <a:hlink>
        <a:srgbClr val="D37A21"/>
      </a:hlink>
      <a:folHlink>
        <a:srgbClr val="CA8F55"/>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039A4B3-0617-4CFC-B614-27363ECC28AC}"/>
    </a:ext>
  </a:extLst>
</a:theme>
</file>

<file path=docProps/app.xml><?xml version="1.0" encoding="utf-8"?>
<Properties xmlns="http://schemas.openxmlformats.org/officeDocument/2006/extended-properties" xmlns:vt="http://schemas.openxmlformats.org/officeDocument/2006/docPropsVTypes">
  <Template>Organic</Template>
  <TotalTime>139</TotalTime>
  <Words>925</Words>
  <Application>Microsoft Office PowerPoint</Application>
  <PresentationFormat>Widescreen</PresentationFormat>
  <Paragraphs>59</Paragraphs>
  <Slides>15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Garamond</vt:lpstr>
      <vt:lpstr>Organic</vt:lpstr>
      <vt:lpstr>The Applications of Big Data Analytics in Culture</vt:lpstr>
      <vt:lpstr>Selected Articles</vt:lpstr>
      <vt:lpstr>Xu, BJ., &amp; Recker, M. (2012)</vt:lpstr>
      <vt:lpstr>Table 1: User Clusters</vt:lpstr>
      <vt:lpstr>Table 2: Teacher Clusters by Teaching Experience</vt:lpstr>
      <vt:lpstr>Table 3: Teacher Clusters by Comfort Level with Technology</vt:lpstr>
      <vt:lpstr>Table 4: Multinomial Logistic Regression Analysis of the Impact of Teaching Experience and Comfort Level with Technology on Users’ Online Behaviors</vt:lpstr>
      <vt:lpstr>Data Source</vt:lpstr>
      <vt:lpstr>Garrido, M. J., &amp; Camarero, C. (2014)</vt:lpstr>
      <vt:lpstr>Continued</vt:lpstr>
      <vt:lpstr>Continued</vt:lpstr>
      <vt:lpstr>Table 1: Sample Description</vt:lpstr>
      <vt:lpstr>Table 2: Indicators of Technological Innovation</vt:lpstr>
      <vt:lpstr>Table 3: Estimated Relationships</vt:lpstr>
      <vt:lpstr>Data Source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Application of Big Data Analytics in Culture</dc:title>
  <dc:creator>Zhijun Gao</dc:creator>
  <cp:lastModifiedBy>Zhijun Gao</cp:lastModifiedBy>
  <cp:revision>35</cp:revision>
  <dcterms:created xsi:type="dcterms:W3CDTF">2017-07-05T04:03:51Z</dcterms:created>
  <dcterms:modified xsi:type="dcterms:W3CDTF">2017-07-05T06:44:45Z</dcterms:modified>
</cp:coreProperties>
</file>